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58" r:id="rId5"/>
    <p:sldId id="259" r:id="rId6"/>
    <p:sldId id="263" r:id="rId7"/>
    <p:sldId id="262" r:id="rId8"/>
    <p:sldId id="264" r:id="rId9"/>
    <p:sldId id="261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FFCCCC"/>
    <a:srgbClr val="FF7C80"/>
    <a:srgbClr val="660066"/>
    <a:srgbClr val="CC0000"/>
    <a:srgbClr val="FFFF00"/>
    <a:srgbClr val="3333FF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1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92D75AFC-61C2-48BA-935C-E5A8A58908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BA1407B4-A3E7-4A16-8064-118525CD91F3}" type="datetimeFigureOut">
              <a:rPr lang="en-US" smtClean="0"/>
              <a:pPr/>
              <a:t>5/8/2007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CD99DFE-EDEA-446B-905B-2E401E8665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4DF4-23DC-4E1E-8A61-DD34D96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45D1-9692-45EA-AE4D-C9385B58D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145D1-9692-45EA-AE4D-C9385B58D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9563-2A0E-4DC4-8B6E-DC3472CC4C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067F-6AF4-4F7C-85E0-C27433F179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E763-D9E8-4758-85AA-98D2119755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3C81-6DB8-475C-B82E-75BB73CE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674-C7B9-4882-B380-FE836A429F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3E56-2343-41DD-9C8B-BC15583BC2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DE541-CB74-4E72-9B58-23ED8B34E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F206-AD09-4B5B-9801-392275E9C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4B85-CBAF-47C3-A445-80B215F3B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DB64-B610-4C66-AA67-C015B76427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4D485-A3CD-44CF-B615-BD6593D7F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145D1-9692-45EA-AE4D-C9385B58D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</a:rPr>
              <a:t>Satellite Sound Waves</a:t>
            </a:r>
            <a: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/>
            </a:r>
            <a:b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alpha val="100000"/>
                  </a:schemeClr>
                </a:solidFill>
              </a:rPr>
              <a:t>In Tune With The Future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343400"/>
            <a:ext cx="23907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Is Satellite Radio?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458200" cy="4606925"/>
          </a:xfrm>
        </p:spPr>
        <p:txBody>
          <a:bodyPr/>
          <a:lstStyle/>
          <a:p>
            <a:pPr>
              <a:buNone/>
            </a:pPr>
            <a:r>
              <a:rPr lang="en-US"/>
              <a:t>	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	Satellite radio stations broadcast signals from space—more than 22,000 miles away!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237083">
            <a:off x="855224" y="1415772"/>
            <a:ext cx="1848439" cy="169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4495800"/>
            <a:ext cx="20193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How Satellite Radio Works</a:t>
            </a:r>
          </a:p>
        </p:txBody>
      </p:sp>
      <p:cxnSp>
        <p:nvCxnSpPr>
          <p:cNvPr id="6171" name="AutoShape 27"/>
          <p:cNvCxnSpPr>
            <a:cxnSpLocks noChangeShapeType="1"/>
            <a:endCxn id="0" idx="2"/>
          </p:cNvCxnSpPr>
          <p:nvPr/>
        </p:nvCxnSpPr>
        <p:spPr bwMode="auto">
          <a:xfrm flipV="1">
            <a:off x="2522538" y="2952750"/>
            <a:ext cx="2162175" cy="1547813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172" name="AutoShape 28"/>
          <p:cNvCxnSpPr>
            <a:cxnSpLocks noChangeShapeType="1"/>
            <a:stCxn id="0" idx="2"/>
            <a:endCxn id="0" idx="1"/>
          </p:cNvCxnSpPr>
          <p:nvPr/>
        </p:nvCxnSpPr>
        <p:spPr bwMode="auto">
          <a:xfrm>
            <a:off x="4684713" y="2952750"/>
            <a:ext cx="1868487" cy="192563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09600" y="5867400"/>
            <a:ext cx="2438400" cy="5191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chemeClr val="tx1">
                    <a:alpha val="100000"/>
                  </a:schemeClr>
                </a:solidFill>
                <a:latin typeface="Arial"/>
              </a:rPr>
              <a:t>Transmitter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791200" y="2286000"/>
            <a:ext cx="1905000" cy="5191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chemeClr val="tx1">
                    <a:alpha val="100000"/>
                  </a:schemeClr>
                </a:solidFill>
                <a:latin typeface="Arial"/>
              </a:rPr>
              <a:t>Satellite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629400" y="5867400"/>
            <a:ext cx="1676400" cy="5191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1">
                    <a:alpha val="100000"/>
                  </a:schemeClr>
                </a:solidFill>
                <a:latin typeface="Arial"/>
              </a:rPr>
              <a:t>Receiver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5742290">
            <a:off x="3696706" y="1248087"/>
            <a:ext cx="1855313" cy="1702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85800" y="4038600"/>
            <a:ext cx="17526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248400" y="3429000"/>
            <a:ext cx="1676400" cy="245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Company Mission Statement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 smtClean="0">
                <a:solidFill>
                  <a:srgbClr val="C00000"/>
                </a:solidFill>
              </a:rPr>
              <a:t>Satellite Sound Waves </a:t>
            </a:r>
            <a:r>
              <a:rPr lang="en-US" sz="2800" dirty="0" smtClean="0"/>
              <a:t>customers </a:t>
            </a:r>
            <a:r>
              <a:rPr lang="en-US" sz="2800" dirty="0"/>
              <a:t>will be able to take their music anywhere they go.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Customers will be able to </a:t>
            </a:r>
            <a:r>
              <a:rPr lang="en-US" sz="2800" dirty="0" smtClean="0"/>
              <a:t>buy songs and burn </a:t>
            </a:r>
            <a:r>
              <a:rPr lang="en-US" sz="2800" b="1" dirty="0">
                <a:solidFill>
                  <a:schemeClr val="accent1"/>
                </a:solidFill>
              </a:rPr>
              <a:t>custom CDs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on demand.</a:t>
            </a:r>
          </a:p>
        </p:txBody>
      </p:sp>
      <p:pic>
        <p:nvPicPr>
          <p:cNvPr id="3" name="Picture 3" descr="C:\Documents and Settings\jennifer_carney\My Documents\My Pictures\Microsoft Clip Organizer\j0335834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4852280" y="2150567"/>
            <a:ext cx="3630440" cy="342522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Satellite Sound Waves Advantages</a:t>
            </a: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/>
              <a:buChar char="Ø"/>
            </a:pPr>
            <a:r>
              <a:rPr lang="en-US" dirty="0"/>
              <a:t>Over </a:t>
            </a:r>
            <a:r>
              <a:rPr lang="en-US" dirty="0" smtClean="0"/>
              <a:t>150 </a:t>
            </a:r>
            <a:r>
              <a:rPr lang="en-US" dirty="0"/>
              <a:t>streams of music available</a:t>
            </a:r>
          </a:p>
          <a:p>
            <a:pPr>
              <a:buFont typeface="Wingdings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100% commercial-free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/>
              <a:buChar char="Ø"/>
            </a:pPr>
            <a:r>
              <a:rPr lang="en-US" dirty="0"/>
              <a:t>Consistently clear signal</a:t>
            </a:r>
          </a:p>
          <a:p>
            <a:pPr>
              <a:buFont typeface="Wingdings"/>
              <a:buChar char="Ø"/>
            </a:pPr>
            <a:r>
              <a:rPr lang="en-US" dirty="0"/>
              <a:t>Music is easily transportable</a:t>
            </a:r>
          </a:p>
          <a:p>
            <a:pPr>
              <a:buFont typeface="Wingdings"/>
              <a:buChar char="Ø"/>
            </a:pPr>
            <a:r>
              <a:rPr lang="en-US" dirty="0"/>
              <a:t>Affordable monthly subscription 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Artists’ </a:t>
            </a:r>
            <a:r>
              <a:rPr lang="en-US" sz="4000" dirty="0" smtClean="0"/>
              <a:t>Rights Protected</a:t>
            </a:r>
            <a:endParaRPr lang="en-US" sz="40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11663"/>
          </a:xfrm>
        </p:spPr>
        <p:txBody>
          <a:bodyPr/>
          <a:lstStyle/>
          <a:p>
            <a:pPr algn="ctr">
              <a:buNone/>
            </a:pPr>
            <a:endParaRPr lang="en-US" dirty="0"/>
          </a:p>
          <a:p>
            <a:pPr algn="ctr">
              <a:buClr>
                <a:schemeClr val="tx1">
                  <a:alpha val="100000"/>
                </a:schemeClr>
              </a:buClr>
              <a:buNone/>
            </a:pPr>
            <a:r>
              <a:rPr lang="en-US" sz="3700" b="1" dirty="0"/>
              <a:t>No illegal downloads</a:t>
            </a:r>
          </a:p>
          <a:p>
            <a:pPr algn="ctr">
              <a:buClr>
                <a:schemeClr val="tx1">
                  <a:alpha val="100000"/>
                </a:schemeClr>
              </a:buClr>
              <a:buNone/>
            </a:pPr>
            <a:endParaRPr lang="en-US" sz="3700" b="1" dirty="0"/>
          </a:p>
          <a:p>
            <a:pPr algn="ctr">
              <a:buClr>
                <a:schemeClr val="tx1">
                  <a:alpha val="100000"/>
                </a:schemeClr>
              </a:buClr>
              <a:buNone/>
            </a:pPr>
            <a:r>
              <a:rPr lang="en-US" sz="3700" b="1" dirty="0"/>
              <a:t>No copyright infringement</a:t>
            </a:r>
          </a:p>
          <a:p>
            <a:pPr algn="ctr">
              <a:buClr>
                <a:schemeClr val="tx1">
                  <a:alpha val="100000"/>
                </a:schemeClr>
              </a:buClr>
              <a:buNone/>
            </a:pPr>
            <a:endParaRPr lang="en-US" sz="3700" b="1" dirty="0"/>
          </a:p>
          <a:p>
            <a:pPr algn="ctr">
              <a:buClr>
                <a:schemeClr val="tx1">
                  <a:alpha val="100000"/>
                </a:schemeClr>
              </a:buClr>
              <a:buNone/>
            </a:pPr>
            <a:r>
              <a:rPr lang="en-US" sz="3700" b="1" dirty="0"/>
              <a:t>No pirated music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Types of Music Available</a:t>
            </a:r>
          </a:p>
        </p:txBody>
      </p:sp>
      <p:cxnSp>
        <p:nvCxnSpPr>
          <p:cNvPr id="15368" name="AutoShape 8"/>
          <p:cNvCxnSpPr>
            <a:cxnSpLocks noChangeShapeType="1"/>
            <a:stCxn id="15365" idx="3"/>
          </p:cNvCxnSpPr>
          <p:nvPr/>
        </p:nvCxnSpPr>
        <p:spPr bwMode="auto">
          <a:xfrm>
            <a:off x="2149475" y="2362200"/>
            <a:ext cx="1203325" cy="65563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69" name="AutoShape 9"/>
          <p:cNvCxnSpPr>
            <a:cxnSpLocks noChangeShapeType="1"/>
            <a:stCxn id="15364" idx="3"/>
            <a:endCxn id="15366" idx="0"/>
          </p:cNvCxnSpPr>
          <p:nvPr/>
        </p:nvCxnSpPr>
        <p:spPr bwMode="auto">
          <a:xfrm>
            <a:off x="5192713" y="3017044"/>
            <a:ext cx="2060575" cy="33575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5379" name="Group 19"/>
          <p:cNvGrpSpPr>
            <a:grpSpLocks/>
          </p:cNvGrpSpPr>
          <p:nvPr/>
        </p:nvGrpSpPr>
        <p:grpSpPr bwMode="auto">
          <a:xfrm>
            <a:off x="685800" y="1600200"/>
            <a:ext cx="1463675" cy="1890713"/>
            <a:chOff x="336" y="1248"/>
            <a:chExt cx="922" cy="1191"/>
          </a:xfrm>
        </p:grpSpPr>
        <p:pic>
          <p:nvPicPr>
            <p:cNvPr id="15365" name="Picture 5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lum bright="-10000" contrast="30000"/>
            </a:blip>
            <a:srcRect/>
            <a:stretch>
              <a:fillRect/>
            </a:stretch>
          </p:blipFill>
          <p:spPr bwMode="auto">
            <a:xfrm>
              <a:off x="336" y="1248"/>
              <a:ext cx="922" cy="96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538" y="2208"/>
              <a:ext cx="720" cy="2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>
              <a:spAutoFit/>
            </a:bodyPr>
            <a:lstStyle/>
            <a:p>
              <a:pPr algn="l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chemeClr val="tx1">
                      <a:alpha val="100000"/>
                    </a:schemeClr>
                  </a:solidFill>
                  <a:latin typeface="Arial"/>
                </a:rPr>
                <a:t>Country</a:t>
              </a:r>
            </a:p>
          </p:txBody>
        </p:sp>
      </p:grpSp>
      <p:grpSp>
        <p:nvGrpSpPr>
          <p:cNvPr id="15376" name="Group 16"/>
          <p:cNvGrpSpPr>
            <a:grpSpLocks/>
          </p:cNvGrpSpPr>
          <p:nvPr/>
        </p:nvGrpSpPr>
        <p:grpSpPr bwMode="auto">
          <a:xfrm>
            <a:off x="3352800" y="2362200"/>
            <a:ext cx="1839913" cy="1738313"/>
            <a:chOff x="2112" y="1488"/>
            <a:chExt cx="1159" cy="1095"/>
          </a:xfrm>
        </p:grpSpPr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lum bright="-10000" contrast="-10000"/>
            </a:blip>
            <a:srcRect/>
            <a:stretch>
              <a:fillRect/>
            </a:stretch>
          </p:blipFill>
          <p:spPr bwMode="auto">
            <a:xfrm>
              <a:off x="2112" y="1488"/>
              <a:ext cx="1159" cy="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2839" y="2352"/>
              <a:ext cx="432" cy="2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>
              <a:spAutoFit/>
            </a:bodyPr>
            <a:lstStyle/>
            <a:p>
              <a:pPr algn="l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chemeClr val="tx1">
                      <a:alpha val="100000"/>
                    </a:schemeClr>
                  </a:solidFill>
                  <a:latin typeface="Arial"/>
                </a:rPr>
                <a:t>Jazz</a:t>
              </a:r>
            </a:p>
          </p:txBody>
        </p:sp>
      </p:grp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6505575" y="3352800"/>
            <a:ext cx="1495425" cy="2271713"/>
            <a:chOff x="4098" y="2112"/>
            <a:chExt cx="942" cy="1431"/>
          </a:xfrm>
        </p:grpSpPr>
        <p:pic>
          <p:nvPicPr>
            <p:cNvPr id="15366" name="Picture 6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lum bright="30000" contrast="10000"/>
            </a:blip>
            <a:srcRect/>
            <a:stretch>
              <a:fillRect/>
            </a:stretch>
          </p:blipFill>
          <p:spPr bwMode="auto">
            <a:xfrm>
              <a:off x="4098" y="2112"/>
              <a:ext cx="942" cy="115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15373" name="Text Box 13"/>
            <p:cNvSpPr txBox="1">
              <a:spLocks noChangeArrowheads="1"/>
            </p:cNvSpPr>
            <p:nvPr/>
          </p:nvSpPr>
          <p:spPr bwMode="auto">
            <a:xfrm>
              <a:off x="4224" y="3312"/>
              <a:ext cx="816" cy="23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>
              <a:spAutoFit/>
            </a:bodyPr>
            <a:lstStyle/>
            <a:p>
              <a:pPr algn="l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chemeClr val="tx1">
                      <a:alpha val="100000"/>
                    </a:schemeClr>
                  </a:solidFill>
                  <a:latin typeface="Arial"/>
                </a:rPr>
                <a:t>Classical</a:t>
              </a:r>
            </a:p>
          </p:txBody>
        </p:sp>
      </p:grp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7000000">
            <a:off x="2363787" y="4648201"/>
            <a:ext cx="1216025" cy="9144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828800" y="6172200"/>
            <a:ext cx="213360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chemeClr val="tx1">
                    <a:alpha val="100000"/>
                  </a:schemeClr>
                </a:solidFill>
                <a:latin typeface="Arial"/>
              </a:rPr>
              <a:t>Rock/Alternative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 rot="1918934">
            <a:off x="2274398" y="1777568"/>
            <a:ext cx="4648200" cy="4165600"/>
          </a:xfrm>
          <a:prstGeom prst="rect">
            <a:avLst/>
          </a:prstGeom>
        </p:spPr>
        <p:txBody>
          <a:bodyPr wrap="none" fromWordArt="1">
            <a:prstTxWarp prst="textButton">
              <a:avLst>
                <a:gd name="adj" fmla="val 1080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100% Customer </a:t>
            </a:r>
            <a:r>
              <a:rPr lang="en-US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Satisfaction</a:t>
            </a:r>
            <a:endParaRPr lang="en-US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1219200" y="4800600"/>
            <a:ext cx="4953000" cy="9906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chemeClr val="tx1">
                    <a:alpha val="100000"/>
                  </a:schemeClr>
                </a:solidFill>
                <a:latin typeface="Arial"/>
              </a:rPr>
              <a:t>Guaranteed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508250"/>
            <a:ext cx="18288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Focused Service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Tune With The Future…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dirty="0"/>
              <a:t>	“With its endless variety, lack of commercials, and supreme adaptability, </a:t>
            </a:r>
            <a:r>
              <a:rPr lang="en-US" sz="2800" dirty="0" smtClean="0">
                <a:solidFill>
                  <a:schemeClr val="accent5"/>
                </a:solidFill>
              </a:rPr>
              <a:t>Satellite Sound Waves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is the standout choice for satellite radio.”</a:t>
            </a:r>
          </a:p>
          <a:p>
            <a:pPr algn="ctr">
              <a:buNone/>
            </a:pPr>
            <a:endParaRPr lang="en-US" sz="2000" b="1" i="1" dirty="0"/>
          </a:p>
          <a:p>
            <a:pPr algn="ctr">
              <a:buNone/>
            </a:pPr>
            <a:r>
              <a:rPr lang="en-US" sz="2000" b="1" i="1" dirty="0"/>
              <a:t>Kenny Chao</a:t>
            </a:r>
            <a:endParaRPr lang="en-US" sz="2000" i="1" dirty="0"/>
          </a:p>
          <a:p>
            <a:pPr algn="ctr">
              <a:buNone/>
            </a:pPr>
            <a:r>
              <a:rPr lang="en-US" sz="2000" i="1" dirty="0" smtClean="0"/>
              <a:t>Satellite Sound Waves CEO</a:t>
            </a:r>
            <a:endParaRPr lang="en-US" sz="2000" i="1" dirty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676400"/>
            <a:ext cx="406431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989</TotalTime>
  <Words>82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Satellite Sound Waves </vt:lpstr>
      <vt:lpstr>What Is Satellite Radio?</vt:lpstr>
      <vt:lpstr>How Satellite Radio Works</vt:lpstr>
      <vt:lpstr>Company Mission Statement</vt:lpstr>
      <vt:lpstr>Satellite Sound Waves Advantages</vt:lpstr>
      <vt:lpstr>Artists’ Rights Protected</vt:lpstr>
      <vt:lpstr>Types of Music Available</vt:lpstr>
      <vt:lpstr>Customer Focused Service</vt:lpstr>
      <vt:lpstr>In Tune With The Future…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On The Run</dc:title>
  <dc:creator>Glencoe/McGraw-Hill</dc:creator>
  <cp:lastModifiedBy>Anna Lee</cp:lastModifiedBy>
  <cp:revision>72</cp:revision>
  <dcterms:created xsi:type="dcterms:W3CDTF">2004-10-03T21:52:07Z</dcterms:created>
  <dcterms:modified xsi:type="dcterms:W3CDTF">2007-05-08T22:49:36Z</dcterms:modified>
</cp:coreProperties>
</file>