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574AA25-35B6-4D94-960E-B92F98FE5DCB}" type="datetimeFigureOut">
              <a:rPr lang="en-US" smtClean="0"/>
              <a:t>3/11/2015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E67B8EB-8C20-455F-B98D-82EF54719762}"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74AA25-35B6-4D94-960E-B92F98FE5DCB}" type="datetimeFigureOut">
              <a:rPr lang="en-US" smtClean="0"/>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B8EB-8C20-455F-B98D-82EF5471976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74AA25-35B6-4D94-960E-B92F98FE5DCB}" type="datetimeFigureOut">
              <a:rPr lang="en-US" smtClean="0"/>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B8EB-8C20-455F-B98D-82EF5471976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574AA25-35B6-4D94-960E-B92F98FE5DCB}" type="datetimeFigureOut">
              <a:rPr lang="en-US" smtClean="0"/>
              <a:t>3/11/2015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67B8EB-8C20-455F-B98D-82EF54719762}"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74AA25-35B6-4D94-960E-B92F98FE5DCB}" type="datetimeFigureOut">
              <a:rPr lang="en-US" smtClean="0"/>
              <a:t>3/11/2015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E67B8EB-8C20-455F-B98D-82EF547197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74AA25-35B6-4D94-960E-B92F98FE5DCB}" type="datetimeFigureOut">
              <a:rPr lang="en-US" smtClean="0"/>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67B8EB-8C20-455F-B98D-82EF54719762}"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574AA25-35B6-4D94-960E-B92F98FE5DCB}" type="datetimeFigureOut">
              <a:rPr lang="en-US" smtClean="0"/>
              <a:t>3/11/2015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67B8EB-8C20-455F-B98D-82EF54719762}"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74AA25-35B6-4D94-960E-B92F98FE5DCB}" type="datetimeFigureOut">
              <a:rPr lang="en-US" smtClean="0"/>
              <a:t>3/11/2015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67B8EB-8C20-455F-B98D-82EF5471976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4AA25-35B6-4D94-960E-B92F98FE5DCB}" type="datetimeFigureOut">
              <a:rPr lang="en-US" smtClean="0"/>
              <a:t>3/11/2015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67B8EB-8C20-455F-B98D-82EF5471976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74AA25-35B6-4D94-960E-B92F98FE5DCB}" type="datetimeFigureOut">
              <a:rPr lang="en-US" smtClean="0"/>
              <a:t>3/11/2015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67B8EB-8C20-455F-B98D-82EF54719762}"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74AA25-35B6-4D94-960E-B92F98FE5DCB}" type="datetimeFigureOut">
              <a:rPr lang="en-US" smtClean="0"/>
              <a:t>3/11/2015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E67B8EB-8C20-455F-B98D-82EF54719762}"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574AA25-35B6-4D94-960E-B92F98FE5DCB}" type="datetimeFigureOut">
              <a:rPr lang="en-US" smtClean="0"/>
              <a:t>3/11/2015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E67B8EB-8C20-455F-B98D-82EF547197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2" name="Title 1"/>
          <p:cNvSpPr>
            <a:spLocks noGrp="1"/>
          </p:cNvSpPr>
          <p:nvPr>
            <p:ph type="ctrTitle"/>
          </p:nvPr>
        </p:nvSpPr>
        <p:spPr/>
        <p:txBody>
          <a:bodyPr/>
          <a:lstStyle/>
          <a:p>
            <a:r>
              <a:rPr lang="en-US" dirty="0" smtClean="0"/>
              <a:t>Module 4 Quiz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762000"/>
            <a:ext cx="7772400" cy="5257800"/>
          </a:xfrm>
        </p:spPr>
        <p:txBody>
          <a:bodyPr>
            <a:normAutofit/>
          </a:bodyPr>
          <a:lstStyle/>
          <a:p>
            <a:pPr>
              <a:buNone/>
            </a:pPr>
            <a:r>
              <a:rPr lang="en-US" sz="2800" dirty="0" smtClean="0"/>
              <a:t>9. Which </a:t>
            </a:r>
            <a:r>
              <a:rPr lang="en-US" sz="2800" dirty="0" smtClean="0"/>
              <a:t>of the following protects against unauthorized access to confidential information via encryption and works at the network layer? </a:t>
            </a:r>
            <a:endParaRPr lang="en-US" sz="2800" dirty="0" smtClean="0"/>
          </a:p>
          <a:p>
            <a:pPr>
              <a:buNone/>
            </a:pPr>
            <a:endParaRPr lang="en-US" sz="2800" dirty="0" smtClean="0"/>
          </a:p>
          <a:p>
            <a:pPr marL="514350" indent="-514350">
              <a:buAutoNum type="alphaUcPeriod"/>
            </a:pPr>
            <a:r>
              <a:rPr lang="en-US" sz="2800" dirty="0" smtClean="0"/>
              <a:t>Firewall </a:t>
            </a:r>
          </a:p>
          <a:p>
            <a:pPr marL="514350" indent="-514350">
              <a:buAutoNum type="alphaUcPeriod"/>
            </a:pPr>
            <a:r>
              <a:rPr lang="en-US" sz="2800" dirty="0" smtClean="0"/>
              <a:t>NAT </a:t>
            </a:r>
          </a:p>
          <a:p>
            <a:pPr marL="514350" indent="-514350">
              <a:buAutoNum type="alphaUcPeriod"/>
            </a:pPr>
            <a:r>
              <a:rPr lang="en-US" sz="2800" dirty="0" smtClean="0"/>
              <a:t>IPSec </a:t>
            </a:r>
          </a:p>
          <a:p>
            <a:pPr marL="514350" indent="-514350">
              <a:buAutoNum type="alphaUcPeriod"/>
            </a:pPr>
            <a:r>
              <a:rPr lang="en-US" sz="2800" dirty="0" smtClean="0"/>
              <a:t>MAC </a:t>
            </a:r>
            <a:r>
              <a:rPr lang="en-US" sz="2800" dirty="0" smtClean="0"/>
              <a:t>address </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smtClean="0"/>
              <a:t>10. Which </a:t>
            </a:r>
            <a:r>
              <a:rPr lang="en-US" dirty="0" smtClean="0"/>
              <a:t>of the following are the major components of the </a:t>
            </a:r>
            <a:r>
              <a:rPr lang="en-US" dirty="0" err="1" smtClean="0"/>
              <a:t>IPsec</a:t>
            </a:r>
            <a:r>
              <a:rPr lang="en-US" dirty="0" smtClean="0"/>
              <a:t> protocol? Each correct answer represents a complete solution. Choose all that apply</a:t>
            </a:r>
            <a:r>
              <a:rPr lang="en-US" dirty="0" smtClean="0"/>
              <a:t>.</a:t>
            </a:r>
          </a:p>
          <a:p>
            <a:pPr>
              <a:buNone/>
            </a:pPr>
            <a:endParaRPr lang="en-US" dirty="0" smtClean="0"/>
          </a:p>
          <a:p>
            <a:pPr>
              <a:buNone/>
            </a:pPr>
            <a:r>
              <a:rPr lang="en-US" dirty="0" smtClean="0"/>
              <a:t> </a:t>
            </a:r>
            <a:r>
              <a:rPr lang="en-US" dirty="0" smtClean="0"/>
              <a:t>A. Encapsulating Security Payload (ESP) </a:t>
            </a:r>
            <a:endParaRPr lang="en-US" dirty="0" smtClean="0"/>
          </a:p>
          <a:p>
            <a:pPr>
              <a:buNone/>
            </a:pPr>
            <a:r>
              <a:rPr lang="en-US" dirty="0" smtClean="0"/>
              <a:t>B</a:t>
            </a:r>
            <a:r>
              <a:rPr lang="en-US" dirty="0" smtClean="0"/>
              <a:t>. Authentication Header (AH) </a:t>
            </a:r>
            <a:endParaRPr lang="en-US" dirty="0" smtClean="0"/>
          </a:p>
          <a:p>
            <a:pPr>
              <a:buNone/>
            </a:pPr>
            <a:r>
              <a:rPr lang="en-US" dirty="0" smtClean="0"/>
              <a:t>C</a:t>
            </a:r>
            <a:r>
              <a:rPr lang="en-US" dirty="0" smtClean="0"/>
              <a:t>. Internet Encryption Key (IEK) </a:t>
            </a:r>
            <a:endParaRPr lang="en-US" dirty="0" smtClean="0"/>
          </a:p>
          <a:p>
            <a:pPr>
              <a:buNone/>
            </a:pPr>
            <a:r>
              <a:rPr lang="en-US" dirty="0" smtClean="0"/>
              <a:t>D</a:t>
            </a:r>
            <a:r>
              <a:rPr lang="en-US" dirty="0" smtClean="0"/>
              <a:t>. Internet Key Exchange (IKE)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8229600" cy="5516563"/>
          </a:xfrm>
        </p:spPr>
        <p:txBody>
          <a:bodyPr>
            <a:normAutofit/>
          </a:bodyPr>
          <a:lstStyle/>
          <a:p>
            <a:pPr>
              <a:buNone/>
            </a:pPr>
            <a:r>
              <a:rPr lang="en-US" dirty="0" smtClean="0"/>
              <a:t>1. Which of the following statements about Network Address Translation (NAT) are true? Each correct answer represents a complete solution. </a:t>
            </a:r>
            <a:r>
              <a:rPr lang="en-US" b="1" dirty="0" smtClean="0"/>
              <a:t>Choose two</a:t>
            </a:r>
            <a:r>
              <a:rPr lang="en-US" dirty="0" smtClean="0"/>
              <a:t>. </a:t>
            </a:r>
          </a:p>
          <a:p>
            <a:pPr>
              <a:buNone/>
            </a:pPr>
            <a:endParaRPr lang="en-US" dirty="0" smtClean="0"/>
          </a:p>
          <a:p>
            <a:pPr marL="514350" indent="-514350">
              <a:buAutoNum type="alphaUcPeriod"/>
            </a:pPr>
            <a:r>
              <a:rPr lang="en-US" sz="2800" dirty="0" smtClean="0"/>
              <a:t>It allows the computers in a private network to share a global, ISP assigned address to connect to the Internet. </a:t>
            </a:r>
          </a:p>
          <a:p>
            <a:pPr marL="514350" indent="-514350">
              <a:buAutoNum type="alphaUcPeriod"/>
            </a:pPr>
            <a:r>
              <a:rPr lang="en-US" sz="2800" dirty="0" smtClean="0"/>
              <a:t>It provides added security by using Internet access to deny or permit certain traffic from the Bastion Host. </a:t>
            </a:r>
          </a:p>
          <a:p>
            <a:pPr marL="514350" indent="-514350">
              <a:buAutoNum type="alphaUcPeriod"/>
            </a:pPr>
            <a:r>
              <a:rPr lang="en-US" sz="2800" dirty="0" smtClean="0"/>
              <a:t>It allows external network clients access to internal services. </a:t>
            </a:r>
          </a:p>
          <a:p>
            <a:pPr marL="514350" indent="-514350">
              <a:buAutoNum type="alphaUcPeriod"/>
            </a:pPr>
            <a:r>
              <a:rPr lang="en-US" sz="2800" dirty="0" smtClean="0"/>
              <a:t>It reduces the need for globally unique IP addresses.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381000"/>
            <a:ext cx="7772400" cy="5638800"/>
          </a:xfrm>
        </p:spPr>
        <p:txBody>
          <a:bodyPr/>
          <a:lstStyle/>
          <a:p>
            <a:pPr marL="514350" indent="-514350">
              <a:buNone/>
            </a:pPr>
            <a:r>
              <a:rPr lang="en-US" dirty="0" smtClean="0"/>
              <a:t>2. Mark </a:t>
            </a:r>
            <a:r>
              <a:rPr lang="en-US" dirty="0" smtClean="0"/>
              <a:t>works as a Network Administrator for </a:t>
            </a:r>
            <a:r>
              <a:rPr lang="en-US" dirty="0" err="1" smtClean="0"/>
              <a:t>TechMart</a:t>
            </a:r>
            <a:r>
              <a:rPr lang="en-US" dirty="0" smtClean="0"/>
              <a:t> Inc. The company has a Windows-based network. Mark wants to implement a method to ensure that the mobile devices are in a good state of security health when they are trying to access the corporate network. Which of the following is a control or strategy that Mark will implement to assure the security health? </a:t>
            </a:r>
            <a:endParaRPr lang="en-US" dirty="0" smtClean="0"/>
          </a:p>
          <a:p>
            <a:pPr marL="514350" indent="-514350">
              <a:buNone/>
            </a:pPr>
            <a:endParaRPr lang="en-US" dirty="0" smtClean="0"/>
          </a:p>
          <a:p>
            <a:pPr marL="514350" indent="-514350">
              <a:buAutoNum type="alphaUcPeriod"/>
            </a:pPr>
            <a:r>
              <a:rPr lang="en-US" dirty="0" smtClean="0"/>
              <a:t>TCP/IP </a:t>
            </a:r>
            <a:r>
              <a:rPr lang="en-US" dirty="0" smtClean="0"/>
              <a:t>protocol </a:t>
            </a:r>
            <a:endParaRPr lang="en-US" dirty="0" smtClean="0"/>
          </a:p>
          <a:p>
            <a:pPr marL="514350" indent="-514350">
              <a:buAutoNum type="alphaUcPeriod"/>
            </a:pPr>
            <a:r>
              <a:rPr lang="en-US" dirty="0" smtClean="0"/>
              <a:t>B</a:t>
            </a:r>
            <a:r>
              <a:rPr lang="en-US" dirty="0" smtClean="0"/>
              <a:t>. Kerberos </a:t>
            </a:r>
            <a:endParaRPr lang="en-US" dirty="0" smtClean="0"/>
          </a:p>
          <a:p>
            <a:pPr marL="514350" indent="-514350">
              <a:buAutoNum type="alphaUcPeriod"/>
            </a:pPr>
            <a:r>
              <a:rPr lang="en-US" dirty="0" smtClean="0"/>
              <a:t>C</a:t>
            </a:r>
            <a:r>
              <a:rPr lang="en-US" dirty="0" smtClean="0"/>
              <a:t>. Single Sign On </a:t>
            </a:r>
            <a:endParaRPr lang="en-US" dirty="0" smtClean="0"/>
          </a:p>
          <a:p>
            <a:pPr marL="514350" indent="-514350">
              <a:buAutoNum type="alphaUcPeriod"/>
            </a:pPr>
            <a:r>
              <a:rPr lang="en-US" dirty="0" smtClean="0"/>
              <a:t>D</a:t>
            </a:r>
            <a:r>
              <a:rPr lang="en-US" dirty="0" smtClean="0"/>
              <a:t>. Network Access Protection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685800"/>
            <a:ext cx="8382000" cy="5334000"/>
          </a:xfrm>
        </p:spPr>
        <p:txBody>
          <a:bodyPr/>
          <a:lstStyle/>
          <a:p>
            <a:pPr marL="514350" indent="-514350">
              <a:buAutoNum type="arabicPeriod" startAt="3"/>
            </a:pPr>
            <a:r>
              <a:rPr lang="en-US" dirty="0" smtClean="0"/>
              <a:t>Which </a:t>
            </a:r>
            <a:r>
              <a:rPr lang="en-US" dirty="0" smtClean="0"/>
              <a:t>of the following are the uses of Network Access Protection (NAP)? Each correct answer represents a complete solution. Choose all that apply. </a:t>
            </a:r>
            <a:endParaRPr lang="en-US" dirty="0" smtClean="0"/>
          </a:p>
          <a:p>
            <a:pPr marL="514350" indent="-514350">
              <a:buNone/>
            </a:pPr>
            <a:endParaRPr lang="en-US" dirty="0" smtClean="0"/>
          </a:p>
          <a:p>
            <a:pPr marL="514350" indent="-514350">
              <a:buAutoNum type="alphaUcPeriod"/>
            </a:pPr>
            <a:r>
              <a:rPr lang="en-US" dirty="0" smtClean="0"/>
              <a:t>It </a:t>
            </a:r>
            <a:r>
              <a:rPr lang="en-US" dirty="0" smtClean="0"/>
              <a:t>is used to protect against virus. </a:t>
            </a:r>
            <a:endParaRPr lang="en-US" dirty="0" smtClean="0"/>
          </a:p>
          <a:p>
            <a:pPr marL="514350" indent="-514350">
              <a:buAutoNum type="alphaUcPeriod"/>
            </a:pPr>
            <a:r>
              <a:rPr lang="en-US" dirty="0" smtClean="0"/>
              <a:t>It </a:t>
            </a:r>
            <a:r>
              <a:rPr lang="en-US" dirty="0" smtClean="0"/>
              <a:t>is used to verify the complete integrity of each device. </a:t>
            </a:r>
            <a:endParaRPr lang="en-US" dirty="0" smtClean="0"/>
          </a:p>
          <a:p>
            <a:pPr marL="514350" indent="-514350">
              <a:buAutoNum type="alphaUcPeriod"/>
            </a:pPr>
            <a:r>
              <a:rPr lang="en-US" dirty="0" smtClean="0"/>
              <a:t>It </a:t>
            </a:r>
            <a:r>
              <a:rPr lang="en-US" dirty="0" smtClean="0"/>
              <a:t>permits a user to access all computers and systems where he got a access permission, without entering passwords for multiple times </a:t>
            </a:r>
            <a:endParaRPr lang="en-US" dirty="0" smtClean="0"/>
          </a:p>
          <a:p>
            <a:pPr marL="514350" indent="-514350">
              <a:buAutoNum type="alphaUcPeriod"/>
            </a:pPr>
            <a:r>
              <a:rPr lang="en-US" dirty="0" smtClean="0"/>
              <a:t>It </a:t>
            </a:r>
            <a:r>
              <a:rPr lang="en-US" dirty="0" smtClean="0"/>
              <a:t>is used to authenticate a request for a service in a computer network.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762000"/>
            <a:ext cx="7772400" cy="5257800"/>
          </a:xfrm>
        </p:spPr>
        <p:txBody>
          <a:bodyPr/>
          <a:lstStyle/>
          <a:p>
            <a:pPr>
              <a:buNone/>
            </a:pPr>
            <a:r>
              <a:rPr lang="en-US" dirty="0" smtClean="0"/>
              <a:t>4. Which </a:t>
            </a:r>
            <a:r>
              <a:rPr lang="en-US" dirty="0" smtClean="0"/>
              <a:t>of the following services does IPSec provide for protecting data? Each correct answer represents a complete solution. Choose two</a:t>
            </a:r>
            <a:r>
              <a:rPr lang="en-US" dirty="0" smtClean="0"/>
              <a:t>.</a:t>
            </a:r>
          </a:p>
          <a:p>
            <a:pPr>
              <a:buNone/>
            </a:pPr>
            <a:endParaRPr lang="en-US" dirty="0" smtClean="0"/>
          </a:p>
          <a:p>
            <a:pPr>
              <a:buNone/>
            </a:pPr>
            <a:endParaRPr lang="en-US" dirty="0" smtClean="0"/>
          </a:p>
          <a:p>
            <a:pPr>
              <a:buNone/>
            </a:pPr>
            <a:r>
              <a:rPr lang="en-US" dirty="0" smtClean="0"/>
              <a:t> </a:t>
            </a:r>
            <a:r>
              <a:rPr lang="en-US" dirty="0" smtClean="0"/>
              <a:t>A. Network authentication </a:t>
            </a:r>
            <a:endParaRPr lang="en-US" dirty="0" smtClean="0"/>
          </a:p>
          <a:p>
            <a:pPr>
              <a:buNone/>
            </a:pPr>
            <a:r>
              <a:rPr lang="en-US" dirty="0" smtClean="0"/>
              <a:t>B</a:t>
            </a:r>
            <a:r>
              <a:rPr lang="en-US" dirty="0" smtClean="0"/>
              <a:t>. Encryption </a:t>
            </a:r>
            <a:endParaRPr lang="en-US" dirty="0" smtClean="0"/>
          </a:p>
          <a:p>
            <a:pPr>
              <a:buNone/>
            </a:pPr>
            <a:r>
              <a:rPr lang="en-US" dirty="0" smtClean="0"/>
              <a:t>C</a:t>
            </a:r>
            <a:r>
              <a:rPr lang="en-US" dirty="0" smtClean="0"/>
              <a:t>. Data authentication </a:t>
            </a:r>
            <a:endParaRPr lang="en-US" dirty="0" smtClean="0"/>
          </a:p>
          <a:p>
            <a:pPr>
              <a:buNone/>
            </a:pPr>
            <a:r>
              <a:rPr lang="en-US" dirty="0" smtClean="0"/>
              <a:t>D</a:t>
            </a:r>
            <a:r>
              <a:rPr lang="en-US" dirty="0" smtClean="0"/>
              <a:t>. Compression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105400"/>
            <a:ext cx="7772400" cy="1143000"/>
          </a:xfrm>
        </p:spPr>
        <p:txBody>
          <a:bodyPr>
            <a:noAutofit/>
          </a:bodyPr>
          <a:lstStyle/>
          <a:p>
            <a:r>
              <a:rPr lang="en-US" sz="2800" dirty="0" smtClean="0"/>
              <a:t>5. Which </a:t>
            </a:r>
            <a:r>
              <a:rPr lang="en-US" sz="2800" dirty="0" smtClean="0"/>
              <a:t>of the following functions are performed by a firewall? Each correct answer represents a complete solution. Choose all that apply. </a:t>
            </a:r>
            <a:r>
              <a:rPr lang="en-US" sz="2800" dirty="0" smtClean="0"/>
              <a:t/>
            </a:r>
            <a:br>
              <a:rPr lang="en-US" sz="2800" dirty="0" smtClean="0"/>
            </a:br>
            <a:r>
              <a:rPr lang="en-US" sz="2800" dirty="0" smtClean="0"/>
              <a:t/>
            </a:r>
            <a:br>
              <a:rPr lang="en-US" sz="2800" dirty="0" smtClean="0"/>
            </a:br>
            <a:r>
              <a:rPr lang="en-US" sz="2800" dirty="0" smtClean="0"/>
              <a:t>A</a:t>
            </a:r>
            <a:r>
              <a:rPr lang="en-US" sz="2800" dirty="0" smtClean="0"/>
              <a:t>. It blocks unwanted traffic. </a:t>
            </a:r>
            <a:r>
              <a:rPr lang="en-US" sz="2800" dirty="0" smtClean="0"/>
              <a:t/>
            </a:r>
            <a:br>
              <a:rPr lang="en-US" sz="2800" dirty="0" smtClean="0"/>
            </a:br>
            <a:r>
              <a:rPr lang="en-US" sz="2800" dirty="0" smtClean="0"/>
              <a:t>B</a:t>
            </a:r>
            <a:r>
              <a:rPr lang="en-US" sz="2800" dirty="0" smtClean="0"/>
              <a:t>. It hides vulnerable computers that are exposed to the Internet. </a:t>
            </a:r>
            <a:r>
              <a:rPr lang="en-US" sz="2800" dirty="0" smtClean="0"/>
              <a:t/>
            </a:r>
            <a:br>
              <a:rPr lang="en-US" sz="2800" dirty="0" smtClean="0"/>
            </a:br>
            <a:r>
              <a:rPr lang="en-US" sz="2800" dirty="0" smtClean="0"/>
              <a:t>C</a:t>
            </a:r>
            <a:r>
              <a:rPr lang="en-US" sz="2800" dirty="0" smtClean="0"/>
              <a:t>. It enhances security through various methods, including packet filtering, </a:t>
            </a:r>
            <a:r>
              <a:rPr lang="en-US" sz="2800" dirty="0" err="1" smtClean="0"/>
              <a:t>circuitlevel</a:t>
            </a:r>
            <a:r>
              <a:rPr lang="en-US" sz="2800" dirty="0" smtClean="0"/>
              <a:t> filtering, and application filtering. </a:t>
            </a:r>
            <a:r>
              <a:rPr lang="en-US" sz="2800" dirty="0" smtClean="0"/>
              <a:t/>
            </a:r>
            <a:br>
              <a:rPr lang="en-US" sz="2800" dirty="0" smtClean="0"/>
            </a:br>
            <a:r>
              <a:rPr lang="en-US" sz="2800" dirty="0" smtClean="0"/>
              <a:t>D</a:t>
            </a:r>
            <a:r>
              <a:rPr lang="en-US" sz="2800" dirty="0" smtClean="0"/>
              <a:t>. It logs traffic to and from the private network.</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None/>
            </a:pPr>
            <a:r>
              <a:rPr lang="en-US" dirty="0" smtClean="0"/>
              <a:t>6. Which </a:t>
            </a:r>
            <a:r>
              <a:rPr lang="en-US" dirty="0" smtClean="0"/>
              <a:t>of the following is the layer in which encryption and decryption of data takes place</a:t>
            </a:r>
            <a:r>
              <a:rPr lang="en-US" dirty="0" smtClean="0"/>
              <a:t>?</a:t>
            </a:r>
          </a:p>
          <a:p>
            <a:pPr>
              <a:buNone/>
            </a:pPr>
            <a:endParaRPr lang="en-US" dirty="0" smtClean="0"/>
          </a:p>
          <a:p>
            <a:pPr>
              <a:buNone/>
            </a:pPr>
            <a:r>
              <a:rPr lang="en-US" dirty="0" smtClean="0"/>
              <a:t> </a:t>
            </a:r>
            <a:r>
              <a:rPr lang="en-US" dirty="0" smtClean="0"/>
              <a:t>A. Presentation layer </a:t>
            </a:r>
            <a:endParaRPr lang="en-US" dirty="0" smtClean="0"/>
          </a:p>
          <a:p>
            <a:pPr>
              <a:buNone/>
            </a:pPr>
            <a:r>
              <a:rPr lang="en-US" dirty="0" smtClean="0"/>
              <a:t>B</a:t>
            </a:r>
            <a:r>
              <a:rPr lang="en-US" dirty="0" smtClean="0"/>
              <a:t>. Session layer </a:t>
            </a:r>
            <a:endParaRPr lang="en-US" dirty="0" smtClean="0"/>
          </a:p>
          <a:p>
            <a:pPr>
              <a:buNone/>
            </a:pPr>
            <a:r>
              <a:rPr lang="en-US" dirty="0" smtClean="0"/>
              <a:t>C</a:t>
            </a:r>
            <a:r>
              <a:rPr lang="en-US" dirty="0" smtClean="0"/>
              <a:t>. Physical layer </a:t>
            </a:r>
            <a:endParaRPr lang="en-US" dirty="0" smtClean="0"/>
          </a:p>
          <a:p>
            <a:pPr>
              <a:buNone/>
            </a:pPr>
            <a:r>
              <a:rPr lang="en-US" dirty="0" smtClean="0"/>
              <a:t>D</a:t>
            </a:r>
            <a:r>
              <a:rPr lang="en-US" dirty="0" smtClean="0"/>
              <a:t>. Data-link layer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382000" cy="5562600"/>
          </a:xfrm>
        </p:spPr>
        <p:txBody>
          <a:bodyPr/>
          <a:lstStyle/>
          <a:p>
            <a:pPr>
              <a:buNone/>
            </a:pPr>
            <a:r>
              <a:rPr lang="en-US" dirty="0" smtClean="0"/>
              <a:t>7. </a:t>
            </a:r>
            <a:r>
              <a:rPr lang="en-US" sz="2000" dirty="0" smtClean="0"/>
              <a:t>Mark </a:t>
            </a:r>
            <a:r>
              <a:rPr lang="en-US" sz="2000" dirty="0" smtClean="0"/>
              <a:t>work as a System Administrator for </a:t>
            </a:r>
            <a:r>
              <a:rPr lang="en-US" sz="2000" dirty="0" err="1" smtClean="0"/>
              <a:t>TechMart</a:t>
            </a:r>
            <a:r>
              <a:rPr lang="en-US" sz="2000" dirty="0" smtClean="0"/>
              <a:t> Inc. The company has a Windows-based network. Mark wants to allow the remote travel agents to be able to access the corporate network so that they are free to check email and post appointments that are booked for the particular day. Mark has decided to permit the travel agents to use their home computers but he is required to be assured that the information is not compromised by anyone because the security of client information is on the top priority for him. Mark is concerned about probable attackers will be able to penetrate the VPN. Which of the following will Mark use to attract the attackers for understanding their methods? </a:t>
            </a:r>
            <a:endParaRPr lang="en-US" sz="2000" dirty="0" smtClean="0"/>
          </a:p>
          <a:p>
            <a:pPr marL="514350" indent="-514350">
              <a:buAutoNum type="alphaUcPeriod"/>
            </a:pPr>
            <a:r>
              <a:rPr lang="en-US" dirty="0" smtClean="0"/>
              <a:t>CIA </a:t>
            </a:r>
            <a:r>
              <a:rPr lang="en-US" dirty="0" smtClean="0"/>
              <a:t>Triangle </a:t>
            </a:r>
            <a:endParaRPr lang="en-US" dirty="0" smtClean="0"/>
          </a:p>
          <a:p>
            <a:pPr marL="514350" indent="-514350">
              <a:buAutoNum type="alphaUcPeriod"/>
            </a:pPr>
            <a:r>
              <a:rPr lang="en-US" dirty="0" smtClean="0"/>
              <a:t>Attack </a:t>
            </a:r>
            <a:r>
              <a:rPr lang="en-US" dirty="0" smtClean="0"/>
              <a:t>surface . </a:t>
            </a:r>
            <a:endParaRPr lang="en-US" dirty="0" smtClean="0"/>
          </a:p>
          <a:p>
            <a:pPr marL="514350" indent="-514350">
              <a:buAutoNum type="alphaUcPeriod"/>
            </a:pPr>
            <a:r>
              <a:rPr lang="en-US" dirty="0" err="1" smtClean="0"/>
              <a:t>Honeypot</a:t>
            </a:r>
            <a:r>
              <a:rPr lang="en-US" dirty="0" smtClean="0"/>
              <a:t> </a:t>
            </a:r>
          </a:p>
          <a:p>
            <a:pPr marL="514350" indent="-514350">
              <a:buAutoNum type="alphaUcPeriod"/>
            </a:pPr>
            <a:r>
              <a:rPr lang="en-US" dirty="0" smtClean="0"/>
              <a:t>Social </a:t>
            </a:r>
            <a:r>
              <a:rPr lang="en-US" dirty="0" smtClean="0"/>
              <a:t>engineering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533400"/>
            <a:ext cx="8382000" cy="5486400"/>
          </a:xfrm>
        </p:spPr>
        <p:txBody>
          <a:bodyPr/>
          <a:lstStyle/>
          <a:p>
            <a:pPr>
              <a:buNone/>
            </a:pPr>
            <a:r>
              <a:rPr lang="en-US" dirty="0" smtClean="0"/>
              <a:t>8. Which </a:t>
            </a:r>
            <a:r>
              <a:rPr lang="en-US" dirty="0" smtClean="0"/>
              <a:t>of the following works at the network layer and hides the local area network IP address and topology? </a:t>
            </a:r>
            <a:endParaRPr lang="en-US" dirty="0" smtClean="0"/>
          </a:p>
          <a:p>
            <a:pPr>
              <a:buNone/>
            </a:pPr>
            <a:endParaRPr lang="en-US" dirty="0" smtClean="0"/>
          </a:p>
          <a:p>
            <a:pPr marL="514350" indent="-514350">
              <a:buAutoNum type="alphaUcPeriod"/>
            </a:pPr>
            <a:r>
              <a:rPr lang="en-US" dirty="0" smtClean="0"/>
              <a:t>Network </a:t>
            </a:r>
            <a:r>
              <a:rPr lang="en-US" dirty="0" smtClean="0"/>
              <a:t>address translation (NAT) </a:t>
            </a:r>
            <a:endParaRPr lang="en-US" dirty="0" smtClean="0"/>
          </a:p>
          <a:p>
            <a:pPr marL="514350" indent="-514350">
              <a:buAutoNum type="alphaUcPeriod"/>
            </a:pPr>
            <a:r>
              <a:rPr lang="en-US" dirty="0" smtClean="0"/>
              <a:t>MAC </a:t>
            </a:r>
            <a:r>
              <a:rPr lang="en-US" dirty="0" smtClean="0"/>
              <a:t>address </a:t>
            </a:r>
            <a:endParaRPr lang="en-US" dirty="0" smtClean="0"/>
          </a:p>
          <a:p>
            <a:pPr marL="514350" indent="-514350">
              <a:buAutoNum type="alphaUcPeriod"/>
            </a:pPr>
            <a:r>
              <a:rPr lang="en-US" dirty="0" smtClean="0"/>
              <a:t>Hub </a:t>
            </a:r>
          </a:p>
          <a:p>
            <a:pPr marL="514350" indent="-514350">
              <a:buAutoNum type="alphaUcPeriod"/>
            </a:pPr>
            <a:r>
              <a:rPr lang="en-US" dirty="0" smtClean="0"/>
              <a:t>Network </a:t>
            </a:r>
            <a:r>
              <a:rPr lang="en-US" dirty="0" smtClean="0"/>
              <a:t>interface card (NIC)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TotalTime>
  <Words>620</Words>
  <Application>Microsoft Office PowerPoint</Application>
  <PresentationFormat>On-screen Show (4:3)</PresentationFormat>
  <Paragraphs>56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Equity</vt:lpstr>
      <vt:lpstr>Module 4 Quiz</vt:lpstr>
      <vt:lpstr>Slide 2</vt:lpstr>
      <vt:lpstr>Slide 3</vt:lpstr>
      <vt:lpstr>Slide 4</vt:lpstr>
      <vt:lpstr>Slide 5</vt:lpstr>
      <vt:lpstr>5. Which of the following functions are performed by a firewall? Each correct answer represents a complete solution. Choose all that apply.   A. It blocks unwanted traffic.  B. It hides vulnerable computers that are exposed to the Internet.  C. It enhances security through various methods, including packet filtering, circuitlevel filtering, and application filtering.  D. It logs traffic to and from the private network.</vt:lpstr>
      <vt:lpstr>Slide 7</vt:lpstr>
      <vt:lpstr>Slide 8</vt:lpstr>
      <vt:lpstr>Slide 9</vt:lpstr>
      <vt:lpstr>Slide 10</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Quiz</dc:title>
  <dc:creator>Rita Larrimore</dc:creator>
  <cp:lastModifiedBy>Rita Larrimore</cp:lastModifiedBy>
  <cp:revision>3</cp:revision>
  <dcterms:created xsi:type="dcterms:W3CDTF">2015-03-11T19:35:42Z</dcterms:created>
  <dcterms:modified xsi:type="dcterms:W3CDTF">2015-03-11T19:53:52Z</dcterms:modified>
</cp:coreProperties>
</file>