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notesSlides/notesSlide29.xml" ContentType="application/vnd.openxmlformats-officedocument.presentationml.notesSlid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Override PartName="/ppt/notesSlides/notesSlide27.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notesSlides/notesSlide25.xml" ContentType="application/vnd.openxmlformats-officedocument.presentationml.notesSlide+xml"/>
  <Override PartName="/ppt/notesSlides/notesSlide34.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notesSlides/notesSlide32.xml" ContentType="application/vnd.openxmlformats-officedocument.presentationml.notesSlid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30.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Layouts/slideLayout3.xml" ContentType="application/vnd.openxmlformats-officedocument.presentationml.slideLayout+xml"/>
  <Default Extension="emf" ContentType="image/x-emf"/>
  <Override PartName="/ppt/notesSlides/notesSlide17.xml" ContentType="application/vnd.openxmlformats-officedocument.presentationml.notesSlide+xml"/>
  <Override PartName="/ppt/notesSlides/notesSlide28.xml" ContentType="application/vnd.openxmlformats-officedocument.presentationml.notesSlide+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notesSlides/notesSlide33.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Override PartName="/ppt/notesSlides/notesSlide31.xml" ContentType="application/vnd.openxmlformats-officedocument.presentationml.notesSlide+xml"/>
  <Override PartName="/ppt/notesSlides/notesSlide6.xml" ContentType="application/vnd.openxmlformats-officedocument.presentationml.notesSlide+xml"/>
  <Override PartName="/ppt/slides/slide8.xml" ContentType="application/vnd.openxmlformats-officedocument.presentationml.slide+xml"/>
  <Override PartName="/ppt/notesSlides/notesSlide4.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840" r:id="rId1"/>
  </p:sldMasterIdLst>
  <p:notesMasterIdLst>
    <p:notesMasterId r:id="rId38"/>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4" r:id="rId19"/>
    <p:sldId id="275" r:id="rId20"/>
    <p:sldId id="276" r:id="rId21"/>
    <p:sldId id="277" r:id="rId22"/>
    <p:sldId id="278" r:id="rId23"/>
    <p:sldId id="279" r:id="rId24"/>
    <p:sldId id="280" r:id="rId25"/>
    <p:sldId id="281" r:id="rId26"/>
    <p:sldId id="282" r:id="rId27"/>
    <p:sldId id="283" r:id="rId28"/>
    <p:sldId id="284" r:id="rId29"/>
    <p:sldId id="285" r:id="rId30"/>
    <p:sldId id="286" r:id="rId31"/>
    <p:sldId id="287" r:id="rId32"/>
    <p:sldId id="288" r:id="rId33"/>
    <p:sldId id="289" r:id="rId34"/>
    <p:sldId id="290" r:id="rId35"/>
    <p:sldId id="291" r:id="rId36"/>
    <p:sldId id="273" r:id="rId3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34580" autoAdjust="0"/>
    <p:restoredTop sz="86410"/>
  </p:normalViewPr>
  <p:slideViewPr>
    <p:cSldViewPr snapToGrid="0">
      <p:cViewPr varScale="1">
        <p:scale>
          <a:sx n="67" d="100"/>
          <a:sy n="67" d="100"/>
        </p:scale>
        <p:origin x="-108" y="-690"/>
      </p:cViewPr>
      <p:guideLst>
        <p:guide orient="horz" pos="2160"/>
        <p:guide pos="3840"/>
      </p:guideLst>
    </p:cSldViewPr>
  </p:slideViewPr>
  <p:outlineViewPr>
    <p:cViewPr>
      <p:scale>
        <a:sx n="33" d="100"/>
        <a:sy n="33" d="100"/>
      </p:scale>
      <p:origin x="0" y="0"/>
    </p:cViewPr>
  </p:outlineViewPr>
  <p:notesTextViewPr>
    <p:cViewPr>
      <p:scale>
        <a:sx n="1" d="1"/>
        <a:sy n="1" d="1"/>
      </p:scale>
      <p:origin x="0" y="0"/>
    </p:cViewPr>
  </p:notesTextViewPr>
  <p:notesViewPr>
    <p:cSldViewPr snapToGrid="0">
      <p:cViewPr varScale="1">
        <p:scale>
          <a:sx n="86" d="100"/>
          <a:sy n="86" d="100"/>
        </p:scale>
        <p:origin x="3786" y="78"/>
      </p:cViewPr>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54B2F2B-B8AC-483D-85C5-F598F6D0BB79}" type="datetimeFigureOut">
              <a:rPr lang="en-US" smtClean="0"/>
              <a:pPr/>
              <a:t>3/3/2015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9EF5598-E94B-463F-8667-3FFBA47D72E6}" type="slidenum">
              <a:rPr lang="en-US" smtClean="0"/>
              <a:pPr/>
              <a:t>‹#›</a:t>
            </a:fld>
            <a:endParaRPr lang="en-US"/>
          </a:p>
        </p:txBody>
      </p:sp>
    </p:spTree>
    <p:extLst>
      <p:ext uri="{BB962C8B-B14F-4D97-AF65-F5344CB8AC3E}">
        <p14:creationId xmlns:p14="http://schemas.microsoft.com/office/powerpoint/2010/main" xmlns="" val="325833526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i="0" u="none" strike="noStrike" kern="1200" baseline="0" dirty="0" smtClean="0">
                <a:solidFill>
                  <a:schemeClr val="tx1"/>
                </a:solidFill>
                <a:latin typeface="+mn-lt"/>
                <a:ea typeface="+mn-ea"/>
                <a:cs typeface="+mn-cs"/>
              </a:rPr>
              <a:t>Answer: </a:t>
            </a:r>
            <a:r>
              <a:rPr lang="en-US" sz="1200" b="0" i="0" u="none" strike="noStrike" kern="1200" baseline="0" dirty="0" smtClean="0">
                <a:solidFill>
                  <a:schemeClr val="tx1"/>
                </a:solidFill>
                <a:latin typeface="+mn-lt"/>
                <a:ea typeface="+mn-ea"/>
                <a:cs typeface="+mn-cs"/>
              </a:rPr>
              <a:t>D</a:t>
            </a:r>
          </a:p>
          <a:p>
            <a:r>
              <a:rPr lang="en-US" sz="1200" b="1" i="0" u="none" strike="noStrike" kern="1200" baseline="0" dirty="0" smtClean="0">
                <a:solidFill>
                  <a:schemeClr val="tx1"/>
                </a:solidFill>
                <a:latin typeface="+mn-lt"/>
                <a:ea typeface="+mn-ea"/>
                <a:cs typeface="+mn-cs"/>
              </a:rPr>
              <a:t>Explanation:</a:t>
            </a:r>
          </a:p>
          <a:p>
            <a:r>
              <a:rPr lang="en-US" sz="1200" b="0" i="0" u="none" strike="noStrike" kern="1200" baseline="0" dirty="0" smtClean="0">
                <a:solidFill>
                  <a:schemeClr val="tx1"/>
                </a:solidFill>
                <a:latin typeface="+mn-lt"/>
                <a:ea typeface="+mn-ea"/>
                <a:cs typeface="+mn-cs"/>
              </a:rPr>
              <a:t>In order to accomplish the task, Mark will have to configure all access points as</a:t>
            </a:r>
          </a:p>
          <a:p>
            <a:r>
              <a:rPr lang="en-US" sz="1200" b="0" i="0" u="none" strike="noStrike" kern="1200" baseline="0" dirty="0" smtClean="0">
                <a:solidFill>
                  <a:schemeClr val="tx1"/>
                </a:solidFill>
                <a:latin typeface="+mn-lt"/>
                <a:ea typeface="+mn-ea"/>
                <a:cs typeface="+mn-cs"/>
              </a:rPr>
              <a:t>RADIUS clients to Network Policy Server (NPS). Network Access Protection</a:t>
            </a:r>
          </a:p>
          <a:p>
            <a:r>
              <a:rPr lang="en-US" sz="1200" b="0" i="0" u="none" strike="noStrike" kern="1200" baseline="0" dirty="0" smtClean="0">
                <a:solidFill>
                  <a:schemeClr val="tx1"/>
                </a:solidFill>
                <a:latin typeface="+mn-lt"/>
                <a:ea typeface="+mn-ea"/>
                <a:cs typeface="+mn-cs"/>
              </a:rPr>
              <a:t>(NAP) is a set of operating system components included with the Windows Server</a:t>
            </a:r>
          </a:p>
          <a:p>
            <a:r>
              <a:rPr lang="en-US" sz="1200" b="0" i="0" u="none" strike="noStrike" kern="1200" baseline="0" dirty="0" smtClean="0">
                <a:solidFill>
                  <a:schemeClr val="tx1"/>
                </a:solidFill>
                <a:latin typeface="+mn-lt"/>
                <a:ea typeface="+mn-ea"/>
                <a:cs typeface="+mn-cs"/>
              </a:rPr>
              <a:t>2008 and Windows Vista/7 operating systems. It ensures that the client computers on</a:t>
            </a:r>
          </a:p>
          <a:p>
            <a:r>
              <a:rPr lang="en-US" sz="1200" b="0" i="0" u="none" strike="noStrike" kern="1200" baseline="0" dirty="0" smtClean="0">
                <a:solidFill>
                  <a:schemeClr val="tx1"/>
                </a:solidFill>
                <a:latin typeface="+mn-lt"/>
                <a:ea typeface="+mn-ea"/>
                <a:cs typeface="+mn-cs"/>
              </a:rPr>
              <a:t>a private network meet administrator-defined requirements for system health. NAP</a:t>
            </a:r>
          </a:p>
          <a:p>
            <a:r>
              <a:rPr lang="en-US" sz="1200" b="0" i="0" u="none" strike="noStrike" kern="1200" baseline="0" dirty="0" smtClean="0">
                <a:solidFill>
                  <a:schemeClr val="tx1"/>
                </a:solidFill>
                <a:latin typeface="+mn-lt"/>
                <a:ea typeface="+mn-ea"/>
                <a:cs typeface="+mn-cs"/>
              </a:rPr>
              <a:t>policies define the required configuration and update status for a client computer's</a:t>
            </a:r>
          </a:p>
          <a:p>
            <a:r>
              <a:rPr lang="en-US" sz="1200" b="0" i="0" u="none" strike="noStrike" kern="1200" baseline="0" dirty="0" smtClean="0">
                <a:solidFill>
                  <a:schemeClr val="tx1"/>
                </a:solidFill>
                <a:latin typeface="+mn-lt"/>
                <a:ea typeface="+mn-ea"/>
                <a:cs typeface="+mn-cs"/>
              </a:rPr>
              <a:t>operating system and critical software. For example, an administrator can set policies</a:t>
            </a:r>
          </a:p>
          <a:p>
            <a:r>
              <a:rPr lang="en-US" sz="1200" b="0" i="0" u="none" strike="noStrike" kern="1200" baseline="0" dirty="0" smtClean="0">
                <a:solidFill>
                  <a:schemeClr val="tx1"/>
                </a:solidFill>
                <a:latin typeface="+mn-lt"/>
                <a:ea typeface="+mn-ea"/>
                <a:cs typeface="+mn-cs"/>
              </a:rPr>
              <a:t>that computers might be required to have antivirus software with the latest virus</a:t>
            </a:r>
          </a:p>
          <a:p>
            <a:r>
              <a:rPr lang="en-US" sz="1200" b="0" i="0" u="none" strike="noStrike" kern="1200" baseline="0" dirty="0" smtClean="0">
                <a:solidFill>
                  <a:schemeClr val="tx1"/>
                </a:solidFill>
                <a:latin typeface="+mn-lt"/>
                <a:ea typeface="+mn-ea"/>
                <a:cs typeface="+mn-cs"/>
              </a:rPr>
              <a:t>definition installed and current operating system updates. Using NAP, a network</a:t>
            </a:r>
          </a:p>
          <a:p>
            <a:r>
              <a:rPr lang="en-US" sz="1200" b="0" i="0" u="none" strike="noStrike" kern="1200" baseline="0" dirty="0" smtClean="0">
                <a:solidFill>
                  <a:schemeClr val="tx1"/>
                </a:solidFill>
                <a:latin typeface="+mn-lt"/>
                <a:ea typeface="+mn-ea"/>
                <a:cs typeface="+mn-cs"/>
              </a:rPr>
              <a:t>administrator can enforce compliance with health requirements for the client</a:t>
            </a:r>
          </a:p>
          <a:p>
            <a:r>
              <a:rPr lang="en-US" sz="1200" b="0" i="0" u="none" strike="noStrike" kern="1200" baseline="0" dirty="0" smtClean="0">
                <a:solidFill>
                  <a:schemeClr val="tx1"/>
                </a:solidFill>
                <a:latin typeface="+mn-lt"/>
                <a:ea typeface="+mn-ea"/>
                <a:cs typeface="+mn-cs"/>
              </a:rPr>
              <a:t>computers connection to the network. NAP helps network administrators to reduce</a:t>
            </a:r>
          </a:p>
          <a:p>
            <a:r>
              <a:rPr lang="en-US" sz="1200" b="0" i="0" u="none" strike="noStrike" kern="1200" baseline="0" dirty="0" smtClean="0">
                <a:solidFill>
                  <a:schemeClr val="tx1"/>
                </a:solidFill>
                <a:latin typeface="+mn-lt"/>
                <a:ea typeface="+mn-ea"/>
                <a:cs typeface="+mn-cs"/>
              </a:rPr>
              <a:t>the risk caused by improperly configured client computers that might be exposed to</a:t>
            </a:r>
          </a:p>
          <a:p>
            <a:r>
              <a:rPr lang="en-US" sz="1200" b="0" i="0" u="none" strike="noStrike" kern="1200" baseline="0" dirty="0" smtClean="0">
                <a:solidFill>
                  <a:schemeClr val="tx1"/>
                </a:solidFill>
                <a:latin typeface="+mn-lt"/>
                <a:ea typeface="+mn-ea"/>
                <a:cs typeface="+mn-cs"/>
              </a:rPr>
              <a:t>viruses and other malicious software.</a:t>
            </a:r>
          </a:p>
          <a:p>
            <a:r>
              <a:rPr lang="en-US" sz="1200" b="0" i="0" u="none" strike="noStrike" kern="1200" baseline="0" dirty="0" smtClean="0">
                <a:solidFill>
                  <a:schemeClr val="tx1"/>
                </a:solidFill>
                <a:latin typeface="+mn-lt"/>
                <a:ea typeface="+mn-ea"/>
                <a:cs typeface="+mn-cs"/>
              </a:rPr>
              <a:t>Network Policy Server (NPS) is a Remote Authentication Dial-In User Service</a:t>
            </a:r>
          </a:p>
          <a:p>
            <a:r>
              <a:rPr lang="en-US" sz="1200" b="0" i="0" u="none" strike="noStrike" kern="1200" baseline="0" dirty="0" smtClean="0">
                <a:solidFill>
                  <a:schemeClr val="tx1"/>
                </a:solidFill>
                <a:latin typeface="+mn-lt"/>
                <a:ea typeface="+mn-ea"/>
                <a:cs typeface="+mn-cs"/>
              </a:rPr>
              <a:t>(RADIUS) server and proxy in Windows Server 2008. It allows administrator to</a:t>
            </a:r>
          </a:p>
          <a:p>
            <a:r>
              <a:rPr lang="en-US" sz="1200" b="0" i="0" u="none" strike="noStrike" kern="1200" baseline="0" dirty="0" smtClean="0">
                <a:solidFill>
                  <a:schemeClr val="tx1"/>
                </a:solidFill>
                <a:latin typeface="+mn-lt"/>
                <a:ea typeface="+mn-ea"/>
                <a:cs typeface="+mn-cs"/>
              </a:rPr>
              <a:t>create and enforce network access policies for client health, connection request</a:t>
            </a:r>
          </a:p>
          <a:p>
            <a:r>
              <a:rPr lang="en-US" sz="1200" b="0" i="0" u="none" strike="noStrike" kern="1200" baseline="0" dirty="0" smtClean="0">
                <a:solidFill>
                  <a:schemeClr val="tx1"/>
                </a:solidFill>
                <a:latin typeface="+mn-lt"/>
                <a:ea typeface="+mn-ea"/>
                <a:cs typeface="+mn-cs"/>
              </a:rPr>
              <a:t>authentication, and connection request authorization. It can be used to centrally</a:t>
            </a:r>
          </a:p>
          <a:p>
            <a:r>
              <a:rPr lang="en-US" sz="1200" b="0" i="0" u="none" strike="noStrike" kern="1200" baseline="0" dirty="0" smtClean="0">
                <a:solidFill>
                  <a:schemeClr val="tx1"/>
                </a:solidFill>
                <a:latin typeface="+mn-lt"/>
                <a:ea typeface="+mn-ea"/>
                <a:cs typeface="+mn-cs"/>
              </a:rPr>
              <a:t>manage network access through a variety of network access servers, including</a:t>
            </a:r>
          </a:p>
          <a:p>
            <a:r>
              <a:rPr lang="en-US" sz="1200" b="0" i="0" u="none" strike="noStrike" kern="1200" baseline="0" dirty="0" smtClean="0">
                <a:solidFill>
                  <a:schemeClr val="tx1"/>
                </a:solidFill>
                <a:latin typeface="+mn-lt"/>
                <a:ea typeface="+mn-ea"/>
                <a:cs typeface="+mn-cs"/>
              </a:rPr>
              <a:t>wireless access points, VPN servers, dial-up servers, and 802.1X authenticating</a:t>
            </a:r>
          </a:p>
          <a:p>
            <a:r>
              <a:rPr lang="en-US" sz="1200" b="0" i="0" u="none" strike="noStrike" kern="1200" baseline="0" dirty="0" smtClean="0">
                <a:solidFill>
                  <a:schemeClr val="tx1"/>
                </a:solidFill>
                <a:latin typeface="+mn-lt"/>
                <a:ea typeface="+mn-ea"/>
                <a:cs typeface="+mn-cs"/>
              </a:rPr>
              <a:t>switches. NPS can also be used to deploy secure password authentication with</a:t>
            </a:r>
          </a:p>
          <a:p>
            <a:r>
              <a:rPr lang="en-US" sz="1200" b="0" i="0" u="none" strike="noStrike" kern="1200" baseline="0" dirty="0" smtClean="0">
                <a:solidFill>
                  <a:schemeClr val="tx1"/>
                </a:solidFill>
                <a:latin typeface="+mn-lt"/>
                <a:ea typeface="+mn-ea"/>
                <a:cs typeface="+mn-cs"/>
              </a:rPr>
              <a:t>Protected Extensible Authentication Protocol (PEAP)-MS-CHAP v2 for wireless</a:t>
            </a:r>
          </a:p>
          <a:p>
            <a:r>
              <a:rPr lang="en-US" sz="1200" b="0" i="0" u="none" strike="noStrike" kern="1200" baseline="0" dirty="0" smtClean="0">
                <a:solidFill>
                  <a:schemeClr val="tx1"/>
                </a:solidFill>
                <a:latin typeface="+mn-lt"/>
                <a:ea typeface="+mn-ea"/>
                <a:cs typeface="+mn-cs"/>
              </a:rPr>
              <a:t>connections.</a:t>
            </a:r>
          </a:p>
          <a:p>
            <a:r>
              <a:rPr lang="en-US" sz="1200" b="0" i="0" u="none" strike="noStrike" kern="1200" baseline="0" dirty="0" smtClean="0">
                <a:solidFill>
                  <a:schemeClr val="tx1"/>
                </a:solidFill>
                <a:latin typeface="+mn-lt"/>
                <a:ea typeface="+mn-ea"/>
                <a:cs typeface="+mn-cs"/>
              </a:rPr>
              <a:t>Answer B is incorrect. Distributed file system (</a:t>
            </a:r>
            <a:r>
              <a:rPr lang="en-US" sz="1200" b="0" i="0" u="none" strike="noStrike" kern="1200" baseline="0" dirty="0" err="1" smtClean="0">
                <a:solidFill>
                  <a:schemeClr val="tx1"/>
                </a:solidFill>
                <a:latin typeface="+mn-lt"/>
                <a:ea typeface="+mn-ea"/>
                <a:cs typeface="+mn-cs"/>
              </a:rPr>
              <a:t>Dfs</a:t>
            </a:r>
            <a:r>
              <a:rPr lang="en-US" sz="1200" b="0" i="0" u="none" strike="noStrike" kern="1200" baseline="0" dirty="0" smtClean="0">
                <a:solidFill>
                  <a:schemeClr val="tx1"/>
                </a:solidFill>
                <a:latin typeface="+mn-lt"/>
                <a:ea typeface="+mn-ea"/>
                <a:cs typeface="+mn-cs"/>
              </a:rPr>
              <a:t>) is a network server component</a:t>
            </a:r>
            <a:r>
              <a:rPr lang="en-US" sz="1200" b="1" i="0" u="none" strike="noStrike" kern="1200" baseline="0" dirty="0" smtClean="0">
                <a:solidFill>
                  <a:schemeClr val="tx1"/>
                </a:solidFill>
                <a:latin typeface="+mn-lt"/>
                <a:ea typeface="+mn-ea"/>
                <a:cs typeface="+mn-cs"/>
              </a:rPr>
              <a:t>:</a:t>
            </a:r>
          </a:p>
          <a:p>
            <a:r>
              <a:rPr lang="en-US" sz="1200" b="0" i="0" u="none" strike="noStrike" kern="1200" baseline="0" dirty="0" smtClean="0">
                <a:solidFill>
                  <a:schemeClr val="tx1"/>
                </a:solidFill>
                <a:latin typeface="+mn-lt"/>
                <a:ea typeface="+mn-ea"/>
                <a:cs typeface="+mn-cs"/>
              </a:rPr>
              <a:t>that makes it easier for users to find files and resources on distributed enterprise</a:t>
            </a:r>
          </a:p>
          <a:p>
            <a:r>
              <a:rPr lang="en-US" sz="1200" b="0" i="0" u="none" strike="noStrike" kern="1200" baseline="0" dirty="0" smtClean="0">
                <a:solidFill>
                  <a:schemeClr val="tx1"/>
                </a:solidFill>
                <a:latin typeface="+mn-lt"/>
                <a:ea typeface="+mn-ea"/>
                <a:cs typeface="+mn-cs"/>
              </a:rPr>
              <a:t>networks. It permits the linking of servers and shares into a simpler, more meaningful</a:t>
            </a:r>
          </a:p>
          <a:p>
            <a:r>
              <a:rPr lang="en-US" sz="1200" b="0" i="0" u="none" strike="noStrike" kern="1200" baseline="0" dirty="0" smtClean="0">
                <a:solidFill>
                  <a:schemeClr val="tx1"/>
                </a:solidFill>
                <a:latin typeface="+mn-lt"/>
                <a:ea typeface="+mn-ea"/>
                <a:cs typeface="+mn-cs"/>
              </a:rPr>
              <a:t>name space. </a:t>
            </a:r>
            <a:r>
              <a:rPr lang="en-US" sz="1200" b="0" i="0" u="none" strike="noStrike" kern="1200" baseline="0" dirty="0" err="1" smtClean="0">
                <a:solidFill>
                  <a:schemeClr val="tx1"/>
                </a:solidFill>
                <a:latin typeface="+mn-lt"/>
                <a:ea typeface="+mn-ea"/>
                <a:cs typeface="+mn-cs"/>
              </a:rPr>
              <a:t>Dfs</a:t>
            </a:r>
            <a:r>
              <a:rPr lang="en-US" sz="1200" b="0" i="0" u="none" strike="noStrike" kern="1200" baseline="0" dirty="0" smtClean="0">
                <a:solidFill>
                  <a:schemeClr val="tx1"/>
                </a:solidFill>
                <a:latin typeface="+mn-lt"/>
                <a:ea typeface="+mn-ea"/>
                <a:cs typeface="+mn-cs"/>
              </a:rPr>
              <a:t> provides improved load sharing and data availability.</a:t>
            </a:r>
          </a:p>
          <a:p>
            <a:r>
              <a:rPr lang="en-US" sz="1200" b="0" i="0" u="none" strike="noStrike" kern="1200" baseline="0" dirty="0" smtClean="0">
                <a:solidFill>
                  <a:schemeClr val="tx1"/>
                </a:solidFill>
                <a:latin typeface="+mn-lt"/>
                <a:ea typeface="+mn-ea"/>
                <a:cs typeface="+mn-cs"/>
              </a:rPr>
              <a:t>Answer: A is incorrect. </a:t>
            </a:r>
            <a:r>
              <a:rPr lang="en-US" sz="1200" b="0" i="0" u="none" strike="noStrike" kern="1200" baseline="0" dirty="0" err="1" smtClean="0">
                <a:solidFill>
                  <a:schemeClr val="tx1"/>
                </a:solidFill>
                <a:latin typeface="+mn-lt"/>
                <a:ea typeface="+mn-ea"/>
                <a:cs typeface="+mn-cs"/>
              </a:rPr>
              <a:t>IPSec</a:t>
            </a:r>
            <a:r>
              <a:rPr lang="en-US" sz="1200" b="0" i="0" u="none" strike="noStrike" kern="1200" baseline="0" dirty="0" smtClean="0">
                <a:solidFill>
                  <a:schemeClr val="tx1"/>
                </a:solidFill>
                <a:latin typeface="+mn-lt"/>
                <a:ea typeface="+mn-ea"/>
                <a:cs typeface="+mn-cs"/>
              </a:rPr>
              <a:t> has nothing to do with the solution.</a:t>
            </a:r>
          </a:p>
          <a:p>
            <a:r>
              <a:rPr lang="en-US" sz="1200" b="0" i="0" u="none" strike="noStrike" kern="1200" baseline="0" dirty="0" smtClean="0">
                <a:solidFill>
                  <a:schemeClr val="tx1"/>
                </a:solidFill>
                <a:latin typeface="+mn-lt"/>
                <a:ea typeface="+mn-ea"/>
                <a:cs typeface="+mn-cs"/>
              </a:rPr>
              <a:t>Answer: C is incorrect. Configuring Link-local Multicast Name Resolution</a:t>
            </a:r>
          </a:p>
          <a:p>
            <a:r>
              <a:rPr lang="en-US" sz="1200" b="0" i="0" u="none" strike="noStrike" kern="1200" baseline="0" dirty="0" smtClean="0">
                <a:solidFill>
                  <a:schemeClr val="tx1"/>
                </a:solidFill>
                <a:latin typeface="+mn-lt"/>
                <a:ea typeface="+mn-ea"/>
                <a:cs typeface="+mn-cs"/>
              </a:rPr>
              <a:t>(LLMNR) on the network has nothing to do with the solution.</a:t>
            </a:r>
            <a:endParaRPr lang="en-US" dirty="0"/>
          </a:p>
        </p:txBody>
      </p:sp>
      <p:sp>
        <p:nvSpPr>
          <p:cNvPr id="4" name="Slide Number Placeholder 3"/>
          <p:cNvSpPr>
            <a:spLocks noGrp="1"/>
          </p:cNvSpPr>
          <p:nvPr>
            <p:ph type="sldNum" sz="quarter" idx="10"/>
          </p:nvPr>
        </p:nvSpPr>
        <p:spPr/>
        <p:txBody>
          <a:bodyPr/>
          <a:lstStyle/>
          <a:p>
            <a:fld id="{39EF5598-E94B-463F-8667-3FFBA47D72E6}" type="slidenum">
              <a:rPr lang="en-US" smtClean="0"/>
              <a:pPr/>
              <a:t>2</a:t>
            </a:fld>
            <a:endParaRPr lang="en-US"/>
          </a:p>
        </p:txBody>
      </p:sp>
    </p:spTree>
    <p:extLst>
      <p:ext uri="{BB962C8B-B14F-4D97-AF65-F5344CB8AC3E}">
        <p14:creationId xmlns:p14="http://schemas.microsoft.com/office/powerpoint/2010/main" xmlns="" val="294047761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i="0" u="none" strike="noStrike" kern="1200" baseline="0" dirty="0" smtClean="0">
                <a:solidFill>
                  <a:schemeClr val="tx1"/>
                </a:solidFill>
                <a:latin typeface="+mn-lt"/>
                <a:ea typeface="+mn-ea"/>
                <a:cs typeface="+mn-cs"/>
              </a:rPr>
              <a:t>Answer: </a:t>
            </a:r>
            <a:r>
              <a:rPr lang="en-US" sz="1200" b="0" i="0" u="none" strike="noStrike" kern="1200" baseline="0" dirty="0" smtClean="0">
                <a:solidFill>
                  <a:schemeClr val="tx1"/>
                </a:solidFill>
                <a:latin typeface="+mn-lt"/>
                <a:ea typeface="+mn-ea"/>
                <a:cs typeface="+mn-cs"/>
              </a:rPr>
              <a:t>A</a:t>
            </a:r>
          </a:p>
          <a:p>
            <a:r>
              <a:rPr lang="en-US" sz="1200" b="1" i="0" u="none" strike="noStrike" kern="1200" baseline="0" dirty="0" smtClean="0">
                <a:solidFill>
                  <a:schemeClr val="tx1"/>
                </a:solidFill>
                <a:latin typeface="+mn-lt"/>
                <a:ea typeface="+mn-ea"/>
                <a:cs typeface="+mn-cs"/>
              </a:rPr>
              <a:t>Explanation:</a:t>
            </a:r>
          </a:p>
          <a:p>
            <a:r>
              <a:rPr lang="en-US" sz="1200" b="0" i="0" u="none" strike="noStrike" kern="1200" baseline="0" dirty="0" smtClean="0">
                <a:solidFill>
                  <a:schemeClr val="tx1"/>
                </a:solidFill>
                <a:latin typeface="+mn-lt"/>
                <a:ea typeface="+mn-ea"/>
                <a:cs typeface="+mn-cs"/>
              </a:rPr>
              <a:t>When any of the team members receives a suspicious email containing an embedded</a:t>
            </a:r>
          </a:p>
          <a:p>
            <a:r>
              <a:rPr lang="en-US" sz="1200" b="0" i="0" u="none" strike="noStrike" kern="1200" baseline="0" dirty="0" smtClean="0">
                <a:solidFill>
                  <a:schemeClr val="tx1"/>
                </a:solidFill>
                <a:latin typeface="+mn-lt"/>
                <a:ea typeface="+mn-ea"/>
                <a:cs typeface="+mn-cs"/>
              </a:rPr>
              <a:t>hyperlink, Mark suggests them to delete the email and then contact Mark and the</a:t>
            </a:r>
          </a:p>
          <a:p>
            <a:r>
              <a:rPr lang="en-US" sz="1200" b="0" i="0" u="none" strike="noStrike" kern="1200" baseline="0" dirty="0" smtClean="0">
                <a:solidFill>
                  <a:schemeClr val="tx1"/>
                </a:solidFill>
                <a:latin typeface="+mn-lt"/>
                <a:ea typeface="+mn-ea"/>
                <a:cs typeface="+mn-cs"/>
              </a:rPr>
              <a:t>customer contact to verify that the email that is sent to him is sent by the authorized</a:t>
            </a:r>
          </a:p>
          <a:p>
            <a:r>
              <a:rPr lang="en-US" sz="1200" b="0" i="0" u="none" strike="noStrike" kern="1200" baseline="0" dirty="0" smtClean="0">
                <a:solidFill>
                  <a:schemeClr val="tx1"/>
                </a:solidFill>
                <a:latin typeface="+mn-lt"/>
                <a:ea typeface="+mn-ea"/>
                <a:cs typeface="+mn-cs"/>
              </a:rPr>
              <a:t>customer and never forward this type of email to other team members.</a:t>
            </a:r>
            <a:endParaRPr lang="en-US" dirty="0"/>
          </a:p>
        </p:txBody>
      </p:sp>
      <p:sp>
        <p:nvSpPr>
          <p:cNvPr id="4" name="Slide Number Placeholder 3"/>
          <p:cNvSpPr>
            <a:spLocks noGrp="1"/>
          </p:cNvSpPr>
          <p:nvPr>
            <p:ph type="sldNum" sz="quarter" idx="10"/>
          </p:nvPr>
        </p:nvSpPr>
        <p:spPr/>
        <p:txBody>
          <a:bodyPr/>
          <a:lstStyle/>
          <a:p>
            <a:fld id="{39EF5598-E94B-463F-8667-3FFBA47D72E6}" type="slidenum">
              <a:rPr lang="en-US" smtClean="0"/>
              <a:pPr/>
              <a:t>11</a:t>
            </a:fld>
            <a:endParaRPr lang="en-US"/>
          </a:p>
        </p:txBody>
      </p:sp>
    </p:spTree>
    <p:extLst>
      <p:ext uri="{BB962C8B-B14F-4D97-AF65-F5344CB8AC3E}">
        <p14:creationId xmlns:p14="http://schemas.microsoft.com/office/powerpoint/2010/main" xmlns="" val="364311627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Connection request policies</a:t>
            </a:r>
          </a:p>
          <a:p>
            <a:r>
              <a:rPr lang="en-US" dirty="0" smtClean="0"/>
              <a:t>Network policies</a:t>
            </a:r>
          </a:p>
          <a:p>
            <a:r>
              <a:rPr lang="en-US" dirty="0" smtClean="0"/>
              <a:t>Health</a:t>
            </a:r>
            <a:r>
              <a:rPr lang="en-US" baseline="0" dirty="0" smtClean="0"/>
              <a:t> policies</a:t>
            </a:r>
          </a:p>
          <a:p>
            <a:r>
              <a:rPr lang="en-US" baseline="0" dirty="0" smtClean="0"/>
              <a:t>Network Access Protection settings</a:t>
            </a:r>
          </a:p>
          <a:p>
            <a:endParaRPr lang="en-US" baseline="0" dirty="0" smtClean="0"/>
          </a:p>
          <a:p>
            <a:r>
              <a:rPr lang="en-US" sz="1200" b="1" i="0" u="none" strike="noStrike" kern="1200" baseline="0" dirty="0" smtClean="0">
                <a:solidFill>
                  <a:schemeClr val="tx1"/>
                </a:solidFill>
                <a:latin typeface="+mn-lt"/>
                <a:ea typeface="+mn-ea"/>
                <a:cs typeface="+mn-cs"/>
              </a:rPr>
              <a:t>Explanation:</a:t>
            </a:r>
          </a:p>
          <a:p>
            <a:r>
              <a:rPr lang="en-US" sz="1200" b="0" i="0" u="none" strike="noStrike" kern="1200" baseline="0" dirty="0" smtClean="0">
                <a:solidFill>
                  <a:schemeClr val="tx1"/>
                </a:solidFill>
                <a:latin typeface="+mn-lt"/>
                <a:ea typeface="+mn-ea"/>
                <a:cs typeface="+mn-cs"/>
              </a:rPr>
              <a:t>The Network Access Protection (NAP) health policies are combination of the</a:t>
            </a:r>
          </a:p>
          <a:p>
            <a:r>
              <a:rPr lang="en-US" sz="1200" b="0" i="0" u="none" strike="noStrike" kern="1200" baseline="0" dirty="0" smtClean="0">
                <a:solidFill>
                  <a:schemeClr val="tx1"/>
                </a:solidFill>
                <a:latin typeface="+mn-lt"/>
                <a:ea typeface="+mn-ea"/>
                <a:cs typeface="+mn-cs"/>
              </a:rPr>
              <a:t>following settings:</a:t>
            </a:r>
          </a:p>
          <a:p>
            <a:r>
              <a:rPr lang="en-US" sz="1200" b="0" i="0" u="none" strike="noStrike" kern="1200" baseline="0" dirty="0" smtClean="0">
                <a:solidFill>
                  <a:schemeClr val="tx1"/>
                </a:solidFill>
                <a:latin typeface="+mn-lt"/>
                <a:ea typeface="+mn-ea"/>
                <a:cs typeface="+mn-cs"/>
              </a:rPr>
              <a:t>1.Connection request policies</a:t>
            </a:r>
          </a:p>
          <a:p>
            <a:r>
              <a:rPr lang="en-US" sz="1200" b="0" i="0" u="none" strike="noStrike" kern="1200" baseline="0" dirty="0" smtClean="0">
                <a:solidFill>
                  <a:schemeClr val="tx1"/>
                </a:solidFill>
                <a:latin typeface="+mn-lt"/>
                <a:ea typeface="+mn-ea"/>
                <a:cs typeface="+mn-cs"/>
              </a:rPr>
              <a:t>2.Network policies</a:t>
            </a:r>
          </a:p>
          <a:p>
            <a:r>
              <a:rPr lang="en-US" sz="1200" b="0" i="0" u="none" strike="noStrike" kern="1200" baseline="0" dirty="0" smtClean="0">
                <a:solidFill>
                  <a:schemeClr val="tx1"/>
                </a:solidFill>
                <a:latin typeface="+mn-lt"/>
                <a:ea typeface="+mn-ea"/>
                <a:cs typeface="+mn-cs"/>
              </a:rPr>
              <a:t>3.Health policies</a:t>
            </a:r>
          </a:p>
          <a:p>
            <a:r>
              <a:rPr lang="en-US" sz="1200" b="0" i="0" u="none" strike="noStrike" kern="1200" baseline="0" dirty="0" smtClean="0">
                <a:solidFill>
                  <a:schemeClr val="tx1"/>
                </a:solidFill>
                <a:latin typeface="+mn-lt"/>
                <a:ea typeface="+mn-ea"/>
                <a:cs typeface="+mn-cs"/>
              </a:rPr>
              <a:t>4.Network Access Protection settings Connection request policies are sets of rules</a:t>
            </a:r>
          </a:p>
          <a:p>
            <a:r>
              <a:rPr lang="en-US" sz="1200" b="0" i="0" u="none" strike="noStrike" kern="1200" baseline="0" dirty="0" smtClean="0">
                <a:solidFill>
                  <a:schemeClr val="tx1"/>
                </a:solidFill>
                <a:latin typeface="+mn-lt"/>
                <a:ea typeface="+mn-ea"/>
                <a:cs typeface="+mn-cs"/>
              </a:rPr>
              <a:t>that allow the NPS service to determine whether an incoming connection request</a:t>
            </a:r>
          </a:p>
          <a:p>
            <a:r>
              <a:rPr lang="en-US" sz="1200" b="0" i="0" u="none" strike="noStrike" kern="1200" baseline="0" dirty="0" smtClean="0">
                <a:solidFill>
                  <a:schemeClr val="tx1"/>
                </a:solidFill>
                <a:latin typeface="+mn-lt"/>
                <a:ea typeface="+mn-ea"/>
                <a:cs typeface="+mn-cs"/>
              </a:rPr>
              <a:t>should be processed locally or forwarded to another RADIUS server.</a:t>
            </a:r>
          </a:p>
          <a:p>
            <a:r>
              <a:rPr lang="en-US" sz="1200" b="0" i="0" u="none" strike="noStrike" kern="1200" baseline="0" dirty="0" smtClean="0">
                <a:solidFill>
                  <a:schemeClr val="tx1"/>
                </a:solidFill>
                <a:latin typeface="+mn-lt"/>
                <a:ea typeface="+mn-ea"/>
                <a:cs typeface="+mn-cs"/>
              </a:rPr>
              <a:t>The network policies are sets of rules that specify the circumstances under which</a:t>
            </a:r>
          </a:p>
          <a:p>
            <a:r>
              <a:rPr lang="en-US" sz="1200" b="0" i="0" u="none" strike="noStrike" kern="1200" baseline="0" dirty="0" smtClean="0">
                <a:solidFill>
                  <a:schemeClr val="tx1"/>
                </a:solidFill>
                <a:latin typeface="+mn-lt"/>
                <a:ea typeface="+mn-ea"/>
                <a:cs typeface="+mn-cs"/>
              </a:rPr>
              <a:t>connection attempts corresponding to incoming request messages are either</a:t>
            </a:r>
          </a:p>
          <a:p>
            <a:r>
              <a:rPr lang="en-US" sz="1200" b="0" i="0" u="none" strike="noStrike" kern="1200" baseline="0" dirty="0" smtClean="0">
                <a:solidFill>
                  <a:schemeClr val="tx1"/>
                </a:solidFill>
                <a:latin typeface="+mn-lt"/>
                <a:ea typeface="+mn-ea"/>
                <a:cs typeface="+mn-cs"/>
              </a:rPr>
              <a:t>authorized or rejected. Health policies are used to specify health requirements in</a:t>
            </a:r>
          </a:p>
          <a:p>
            <a:r>
              <a:rPr lang="en-US" sz="1200" b="0" i="0" u="none" strike="noStrike" kern="1200" baseline="0" dirty="0" smtClean="0">
                <a:solidFill>
                  <a:schemeClr val="tx1"/>
                </a:solidFill>
                <a:latin typeface="+mn-lt"/>
                <a:ea typeface="+mn-ea"/>
                <a:cs typeface="+mn-cs"/>
              </a:rPr>
              <a:t>terms of the installed system health validators</a:t>
            </a:r>
          </a:p>
          <a:p>
            <a:r>
              <a:rPr lang="en-US" sz="1200" b="0" i="0" u="none" strike="noStrike" kern="1200" baseline="0" dirty="0" smtClean="0">
                <a:solidFill>
                  <a:schemeClr val="tx1"/>
                </a:solidFill>
                <a:latin typeface="+mn-lt"/>
                <a:ea typeface="+mn-ea"/>
                <a:cs typeface="+mn-cs"/>
              </a:rPr>
              <a:t>(SHVs). The Network Access Protection (NAP) settings consist of the</a:t>
            </a:r>
          </a:p>
          <a:p>
            <a:r>
              <a:rPr lang="en-US" sz="1200" b="0" i="0" u="none" strike="noStrike" kern="1200" baseline="0" dirty="0" smtClean="0">
                <a:solidFill>
                  <a:schemeClr val="tx1"/>
                </a:solidFill>
                <a:latin typeface="+mn-lt"/>
                <a:ea typeface="+mn-ea"/>
                <a:cs typeface="+mn-cs"/>
              </a:rPr>
              <a:t>configuration of the SHVs installed on the NAP health policy server for health</a:t>
            </a:r>
          </a:p>
          <a:p>
            <a:r>
              <a:rPr lang="en-US" sz="1200" b="0" i="0" u="none" strike="noStrike" kern="1200" baseline="0" dirty="0" smtClean="0">
                <a:solidFill>
                  <a:schemeClr val="tx1"/>
                </a:solidFill>
                <a:latin typeface="+mn-lt"/>
                <a:ea typeface="+mn-ea"/>
                <a:cs typeface="+mn-cs"/>
              </a:rPr>
              <a:t>requirements and error conditions, and remediation server groups.</a:t>
            </a:r>
            <a:endParaRPr lang="en-US" dirty="0"/>
          </a:p>
        </p:txBody>
      </p:sp>
      <p:sp>
        <p:nvSpPr>
          <p:cNvPr id="4" name="Slide Number Placeholder 3"/>
          <p:cNvSpPr>
            <a:spLocks noGrp="1"/>
          </p:cNvSpPr>
          <p:nvPr>
            <p:ph type="sldNum" sz="quarter" idx="10"/>
          </p:nvPr>
        </p:nvSpPr>
        <p:spPr/>
        <p:txBody>
          <a:bodyPr/>
          <a:lstStyle/>
          <a:p>
            <a:fld id="{39EF5598-E94B-463F-8667-3FFBA47D72E6}" type="slidenum">
              <a:rPr lang="en-US" smtClean="0"/>
              <a:pPr/>
              <a:t>12</a:t>
            </a:fld>
            <a:endParaRPr lang="en-US"/>
          </a:p>
        </p:txBody>
      </p:sp>
    </p:spTree>
    <p:extLst>
      <p:ext uri="{BB962C8B-B14F-4D97-AF65-F5344CB8AC3E}">
        <p14:creationId xmlns:p14="http://schemas.microsoft.com/office/powerpoint/2010/main" xmlns="" val="5020576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i="0" u="none" strike="noStrike" kern="1200" baseline="0" dirty="0" smtClean="0">
                <a:solidFill>
                  <a:schemeClr val="tx1"/>
                </a:solidFill>
                <a:latin typeface="+mn-lt"/>
                <a:ea typeface="+mn-ea"/>
                <a:cs typeface="+mn-cs"/>
              </a:rPr>
              <a:t>Answer: </a:t>
            </a:r>
            <a:r>
              <a:rPr lang="en-US" sz="1200" b="0" i="0" u="none" strike="noStrike" kern="1200" baseline="0" dirty="0" smtClean="0">
                <a:solidFill>
                  <a:schemeClr val="tx1"/>
                </a:solidFill>
                <a:latin typeface="+mn-lt"/>
                <a:ea typeface="+mn-ea"/>
                <a:cs typeface="+mn-cs"/>
              </a:rPr>
              <a:t>D</a:t>
            </a:r>
          </a:p>
          <a:p>
            <a:r>
              <a:rPr lang="en-US" sz="1200" b="1" i="0" u="none" strike="noStrike" kern="1200" baseline="0" dirty="0" smtClean="0">
                <a:solidFill>
                  <a:schemeClr val="tx1"/>
                </a:solidFill>
                <a:latin typeface="+mn-lt"/>
                <a:ea typeface="+mn-ea"/>
                <a:cs typeface="+mn-cs"/>
              </a:rPr>
              <a:t>Explanation:</a:t>
            </a:r>
          </a:p>
          <a:p>
            <a:r>
              <a:rPr lang="en-US" sz="1200" b="0" i="0" u="none" strike="noStrike" kern="1200" baseline="0" dirty="0" smtClean="0">
                <a:solidFill>
                  <a:schemeClr val="tx1"/>
                </a:solidFill>
                <a:latin typeface="+mn-lt"/>
                <a:ea typeface="+mn-ea"/>
                <a:cs typeface="+mn-cs"/>
              </a:rPr>
              <a:t>The Melissa virus infects Word 97 documents and the NORMAL.DOT file of Word</a:t>
            </a:r>
          </a:p>
          <a:p>
            <a:r>
              <a:rPr lang="en-US" sz="1200" b="0" i="0" u="none" strike="noStrike" kern="1200" baseline="0" dirty="0" smtClean="0">
                <a:solidFill>
                  <a:schemeClr val="tx1"/>
                </a:solidFill>
                <a:latin typeface="+mn-lt"/>
                <a:ea typeface="+mn-ea"/>
                <a:cs typeface="+mn-cs"/>
              </a:rPr>
              <a:t>97 and Word 2000. This macro virus resides in word documents containing one</a:t>
            </a:r>
          </a:p>
          <a:p>
            <a:r>
              <a:rPr lang="en-US" sz="1200" b="0" i="0" u="none" strike="noStrike" kern="1200" baseline="0" dirty="0" smtClean="0">
                <a:solidFill>
                  <a:schemeClr val="tx1"/>
                </a:solidFill>
                <a:latin typeface="+mn-lt"/>
                <a:ea typeface="+mn-ea"/>
                <a:cs typeface="+mn-cs"/>
              </a:rPr>
              <a:t>macro named as "Melissa". The Melissa virus has the ability to spread itself very fast</a:t>
            </a:r>
          </a:p>
          <a:p>
            <a:r>
              <a:rPr lang="en-US" sz="1200" b="0" i="0" u="none" strike="noStrike" kern="1200" baseline="0" dirty="0" smtClean="0">
                <a:solidFill>
                  <a:schemeClr val="tx1"/>
                </a:solidFill>
                <a:latin typeface="+mn-lt"/>
                <a:ea typeface="+mn-ea"/>
                <a:cs typeface="+mn-cs"/>
              </a:rPr>
              <a:t>by using an e-mail. When the document infected by the Melissa virus is opened for</a:t>
            </a:r>
          </a:p>
          <a:p>
            <a:r>
              <a:rPr lang="en-US" sz="1200" b="0" i="0" u="none" strike="noStrike" kern="1200" baseline="0" dirty="0" smtClean="0">
                <a:solidFill>
                  <a:schemeClr val="tx1"/>
                </a:solidFill>
                <a:latin typeface="+mn-lt"/>
                <a:ea typeface="+mn-ea"/>
                <a:cs typeface="+mn-cs"/>
              </a:rPr>
              <a:t>the first time, the virus checks whether or not the user has installed Outlook on the</a:t>
            </a:r>
          </a:p>
          <a:p>
            <a:r>
              <a:rPr lang="en-US" sz="1200" b="0" i="0" u="none" strike="noStrike" kern="1200" baseline="0" dirty="0" smtClean="0">
                <a:solidFill>
                  <a:schemeClr val="tx1"/>
                </a:solidFill>
                <a:latin typeface="+mn-lt"/>
                <a:ea typeface="+mn-ea"/>
                <a:cs typeface="+mn-cs"/>
              </a:rPr>
              <a:t>computer. If it finds the Outlook, it sends e-mail to 50 addresses from the address</a:t>
            </a:r>
          </a:p>
          <a:p>
            <a:r>
              <a:rPr lang="en-US" sz="1200" b="0" i="0" u="none" strike="noStrike" kern="1200" baseline="0" dirty="0" smtClean="0">
                <a:solidFill>
                  <a:schemeClr val="tx1"/>
                </a:solidFill>
                <a:latin typeface="+mn-lt"/>
                <a:ea typeface="+mn-ea"/>
                <a:cs typeface="+mn-cs"/>
              </a:rPr>
              <a:t>book of the Outlook. This virus can spread only by using the Outlook. This virus is</a:t>
            </a:r>
          </a:p>
          <a:p>
            <a:r>
              <a:rPr lang="en-US" sz="1200" b="0" i="0" u="none" strike="noStrike" kern="1200" baseline="0" dirty="0" smtClean="0">
                <a:solidFill>
                  <a:schemeClr val="tx1"/>
                </a:solidFill>
                <a:latin typeface="+mn-lt"/>
                <a:ea typeface="+mn-ea"/>
                <a:cs typeface="+mn-cs"/>
              </a:rPr>
              <a:t>also known as W97M/Melissa, </a:t>
            </a:r>
            <a:r>
              <a:rPr lang="en-US" sz="1200" b="0" i="0" u="none" strike="noStrike" kern="1200" baseline="0" dirty="0" err="1" smtClean="0">
                <a:solidFill>
                  <a:schemeClr val="tx1"/>
                </a:solidFill>
                <a:latin typeface="+mn-lt"/>
                <a:ea typeface="+mn-ea"/>
                <a:cs typeface="+mn-cs"/>
              </a:rPr>
              <a:t>Kwyjibo</a:t>
            </a:r>
            <a:r>
              <a:rPr lang="en-US" sz="1200" b="0" i="0" u="none" strike="noStrike" kern="1200" baseline="0" dirty="0" smtClean="0">
                <a:solidFill>
                  <a:schemeClr val="tx1"/>
                </a:solidFill>
                <a:latin typeface="+mn-lt"/>
                <a:ea typeface="+mn-ea"/>
                <a:cs typeface="+mn-cs"/>
              </a:rPr>
              <a:t>, and Word97.Melissa.</a:t>
            </a:r>
          </a:p>
          <a:p>
            <a:r>
              <a:rPr lang="en-US" sz="1200" b="0" i="0" u="none" strike="noStrike" kern="1200" baseline="0" dirty="0" smtClean="0">
                <a:solidFill>
                  <a:schemeClr val="tx1"/>
                </a:solidFill>
                <a:latin typeface="+mn-lt"/>
                <a:ea typeface="+mn-ea"/>
                <a:cs typeface="+mn-cs"/>
              </a:rPr>
              <a:t>Answer: C is incorrect. The EICAR (EICAR Standard Anti-Virus Test File) virus is</a:t>
            </a:r>
          </a:p>
          <a:p>
            <a:r>
              <a:rPr lang="en-US" sz="1200" b="0" i="0" u="none" strike="noStrike" kern="1200" baseline="0" dirty="0" smtClean="0">
                <a:solidFill>
                  <a:schemeClr val="tx1"/>
                </a:solidFill>
                <a:latin typeface="+mn-lt"/>
                <a:ea typeface="+mn-ea"/>
                <a:cs typeface="+mn-cs"/>
              </a:rPr>
              <a:t>a file that is used to test the response of computer antivirus (AV) programs. The</a:t>
            </a:r>
          </a:p>
          <a:p>
            <a:r>
              <a:rPr lang="en-US" sz="1200" b="0" i="0" u="none" strike="noStrike" kern="1200" baseline="0" dirty="0" smtClean="0">
                <a:solidFill>
                  <a:schemeClr val="tx1"/>
                </a:solidFill>
                <a:latin typeface="+mn-lt"/>
                <a:ea typeface="+mn-ea"/>
                <a:cs typeface="+mn-cs"/>
              </a:rPr>
              <a:t>rationale behind it is to allow people, companies, and antivirus programmers to test</a:t>
            </a:r>
          </a:p>
          <a:p>
            <a:r>
              <a:rPr lang="en-US" sz="1200" b="0" i="0" u="none" strike="noStrike" kern="1200" baseline="0" dirty="0" smtClean="0">
                <a:solidFill>
                  <a:schemeClr val="tx1"/>
                </a:solidFill>
                <a:latin typeface="+mn-lt"/>
                <a:ea typeface="+mn-ea"/>
                <a:cs typeface="+mn-cs"/>
              </a:rPr>
              <a:t>their software without having to use a real computer virus that could cause actual</a:t>
            </a:r>
          </a:p>
          <a:p>
            <a:r>
              <a:rPr lang="en-US" sz="1200" b="0" i="0" u="none" strike="noStrike" kern="1200" baseline="0" dirty="0" smtClean="0">
                <a:solidFill>
                  <a:schemeClr val="tx1"/>
                </a:solidFill>
                <a:latin typeface="+mn-lt"/>
                <a:ea typeface="+mn-ea"/>
                <a:cs typeface="+mn-cs"/>
              </a:rPr>
              <a:t>damage should the antivirus not respond correctly. The file is simply a text file of</a:t>
            </a:r>
          </a:p>
          <a:p>
            <a:r>
              <a:rPr lang="en-US" sz="1200" b="0" i="0" u="none" strike="noStrike" kern="1200" baseline="0" dirty="0" smtClean="0">
                <a:solidFill>
                  <a:schemeClr val="tx1"/>
                </a:solidFill>
                <a:latin typeface="+mn-lt"/>
                <a:ea typeface="+mn-ea"/>
                <a:cs typeface="+mn-cs"/>
              </a:rPr>
              <a:t>either 68 or 70 bytes that is a legitimate executable file called a COM file that can be</a:t>
            </a:r>
          </a:p>
          <a:p>
            <a:r>
              <a:rPr lang="en-US" sz="1200" b="0" i="0" u="none" strike="noStrike" kern="1200" baseline="0" dirty="0" smtClean="0">
                <a:solidFill>
                  <a:schemeClr val="tx1"/>
                </a:solidFill>
                <a:latin typeface="+mn-lt"/>
                <a:ea typeface="+mn-ea"/>
                <a:cs typeface="+mn-cs"/>
              </a:rPr>
              <a:t>run by Microsoft operating systems and some work-</a:t>
            </a:r>
            <a:r>
              <a:rPr lang="en-US" sz="1200" b="0" i="0" u="none" strike="noStrike" kern="1200" baseline="0" dirty="0" err="1" smtClean="0">
                <a:solidFill>
                  <a:schemeClr val="tx1"/>
                </a:solidFill>
                <a:latin typeface="+mn-lt"/>
                <a:ea typeface="+mn-ea"/>
                <a:cs typeface="+mn-cs"/>
              </a:rPr>
              <a:t>alikes</a:t>
            </a:r>
            <a:r>
              <a:rPr lang="en-US" sz="1200" b="0" i="0" u="none" strike="noStrike" kern="1200" baseline="0" dirty="0" smtClean="0">
                <a:solidFill>
                  <a:schemeClr val="tx1"/>
                </a:solidFill>
                <a:latin typeface="+mn-lt"/>
                <a:ea typeface="+mn-ea"/>
                <a:cs typeface="+mn-cs"/>
              </a:rPr>
              <a:t> (except for 64-bit due to</a:t>
            </a:r>
          </a:p>
          <a:p>
            <a:r>
              <a:rPr lang="en-US" sz="1200" b="0" i="0" u="none" strike="noStrike" kern="1200" baseline="0" dirty="0" smtClean="0">
                <a:solidFill>
                  <a:schemeClr val="tx1"/>
                </a:solidFill>
                <a:latin typeface="+mn-lt"/>
                <a:ea typeface="+mn-ea"/>
                <a:cs typeface="+mn-cs"/>
              </a:rPr>
              <a:t>16-bit limitations), including OS/2. When executed, it will print "EICARSTANDARD-</a:t>
            </a:r>
          </a:p>
          <a:p>
            <a:r>
              <a:rPr lang="en-US" sz="1200" b="0" i="0" u="none" strike="noStrike" kern="1200" baseline="0" dirty="0" smtClean="0">
                <a:solidFill>
                  <a:schemeClr val="tx1"/>
                </a:solidFill>
                <a:latin typeface="+mn-lt"/>
                <a:ea typeface="+mn-ea"/>
                <a:cs typeface="+mn-cs"/>
              </a:rPr>
              <a:t>ANTIVIRUS-TEST-FILE!" and then stop. The string used in the</a:t>
            </a:r>
          </a:p>
          <a:p>
            <a:r>
              <a:rPr lang="en-US" sz="1200" b="0" i="0" u="none" strike="noStrike" kern="1200" baseline="0" dirty="0" smtClean="0">
                <a:solidFill>
                  <a:schemeClr val="tx1"/>
                </a:solidFill>
                <a:latin typeface="+mn-lt"/>
                <a:ea typeface="+mn-ea"/>
                <a:cs typeface="+mn-cs"/>
              </a:rPr>
              <a:t>EICAR virus is as follows:</a:t>
            </a:r>
          </a:p>
          <a:p>
            <a:r>
              <a:rPr lang="en-US" sz="1200" b="0" i="0" u="none" strike="noStrike" kern="1200" baseline="0" dirty="0" smtClean="0">
                <a:solidFill>
                  <a:schemeClr val="tx1"/>
                </a:solidFill>
                <a:latin typeface="+mn-lt"/>
                <a:ea typeface="+mn-ea"/>
                <a:cs typeface="+mn-cs"/>
              </a:rPr>
              <a:t>X5O!P%@AP[4\PZX54(P^)7CC)7}$EICAR-STANDARD-ANTIVIRUS-TESTFILE!$</a:t>
            </a:r>
          </a:p>
          <a:p>
            <a:r>
              <a:rPr lang="en-US" sz="1200" b="0" i="0" u="none" strike="noStrike" kern="1200" baseline="0" dirty="0" smtClean="0">
                <a:solidFill>
                  <a:schemeClr val="tx1"/>
                </a:solidFill>
                <a:latin typeface="+mn-lt"/>
                <a:ea typeface="+mn-ea"/>
                <a:cs typeface="+mn-cs"/>
              </a:rPr>
              <a:t>H+H*</a:t>
            </a:r>
          </a:p>
          <a:p>
            <a:r>
              <a:rPr lang="en-US" sz="1200" b="0" i="0" u="none" strike="noStrike" kern="1200" baseline="0" dirty="0" smtClean="0">
                <a:solidFill>
                  <a:schemeClr val="tx1"/>
                </a:solidFill>
                <a:latin typeface="+mn-lt"/>
                <a:ea typeface="+mn-ea"/>
                <a:cs typeface="+mn-cs"/>
              </a:rPr>
              <a:t>Answer: A is incorrect. The Chernobyl (CIH) virus is a good example of a dual</a:t>
            </a:r>
          </a:p>
          <a:p>
            <a:r>
              <a:rPr lang="en-US" sz="1200" b="0" i="0" u="none" strike="noStrike" kern="1200" baseline="0" dirty="0" smtClean="0">
                <a:solidFill>
                  <a:schemeClr val="tx1"/>
                </a:solidFill>
                <a:latin typeface="+mn-lt"/>
                <a:ea typeface="+mn-ea"/>
                <a:cs typeface="+mn-cs"/>
              </a:rPr>
              <a:t>payload virus. Since the first payload of the virus changes the first megabyte of a</a:t>
            </a:r>
          </a:p>
          <a:p>
            <a:r>
              <a:rPr lang="en-US" sz="1200" b="0" i="0" u="none" strike="noStrike" kern="1200" baseline="0" dirty="0" smtClean="0">
                <a:solidFill>
                  <a:schemeClr val="tx1"/>
                </a:solidFill>
                <a:latin typeface="+mn-lt"/>
                <a:ea typeface="+mn-ea"/>
                <a:cs typeface="+mn-cs"/>
              </a:rPr>
              <a:t>computer's hard drive to zero, the contents of the partition tables are deleted, resulting</a:t>
            </a:r>
          </a:p>
          <a:p>
            <a:r>
              <a:rPr lang="en-US" sz="1200" b="0" i="0" u="none" strike="noStrike" kern="1200" baseline="0" dirty="0" smtClean="0">
                <a:solidFill>
                  <a:schemeClr val="tx1"/>
                </a:solidFill>
                <a:latin typeface="+mn-lt"/>
                <a:ea typeface="+mn-ea"/>
                <a:cs typeface="+mn-cs"/>
              </a:rPr>
              <a:t>in the computer hanging. The second payload of CIH replaces the code of the flash</a:t>
            </a:r>
          </a:p>
          <a:p>
            <a:r>
              <a:rPr lang="en-US" sz="1200" b="0" i="0" u="none" strike="noStrike" kern="1200" baseline="0" dirty="0" smtClean="0">
                <a:solidFill>
                  <a:schemeClr val="tx1"/>
                </a:solidFill>
                <a:latin typeface="+mn-lt"/>
                <a:ea typeface="+mn-ea"/>
                <a:cs typeface="+mn-cs"/>
              </a:rPr>
              <a:t>BIOS with garbage values so that the flash BIOS is unable to give a</a:t>
            </a:r>
          </a:p>
          <a:p>
            <a:r>
              <a:rPr lang="en-US" sz="1200" b="0" i="0" u="none" strike="noStrike" kern="1200" baseline="0" dirty="0" smtClean="0">
                <a:solidFill>
                  <a:schemeClr val="tx1"/>
                </a:solidFill>
                <a:latin typeface="+mn-lt"/>
                <a:ea typeface="+mn-ea"/>
                <a:cs typeface="+mn-cs"/>
              </a:rPr>
              <a:t>warning, the end result being that the user is incapable of changing the BIOS settings.</a:t>
            </a:r>
          </a:p>
          <a:p>
            <a:r>
              <a:rPr lang="en-US" sz="1200" b="0" i="0" u="none" strike="noStrike" kern="1200" baseline="0" dirty="0" smtClean="0">
                <a:solidFill>
                  <a:schemeClr val="tx1"/>
                </a:solidFill>
                <a:latin typeface="+mn-lt"/>
                <a:ea typeface="+mn-ea"/>
                <a:cs typeface="+mn-cs"/>
              </a:rPr>
              <a:t>CIH spreads under the Portable Executable file format under Windows 95, Windows</a:t>
            </a:r>
          </a:p>
          <a:p>
            <a:r>
              <a:rPr lang="en-US" sz="1200" b="0" i="0" u="none" strike="noStrike" kern="1200" baseline="0" dirty="0" smtClean="0">
                <a:solidFill>
                  <a:schemeClr val="tx1"/>
                </a:solidFill>
                <a:latin typeface="+mn-lt"/>
                <a:ea typeface="+mn-ea"/>
                <a:cs typeface="+mn-cs"/>
              </a:rPr>
              <a:t>98, and Windows ME.</a:t>
            </a:r>
          </a:p>
          <a:p>
            <a:r>
              <a:rPr lang="en-US" sz="1200" b="0" i="0" u="none" strike="noStrike" kern="1200" baseline="0" dirty="0" smtClean="0">
                <a:solidFill>
                  <a:schemeClr val="tx1"/>
                </a:solidFill>
                <a:latin typeface="+mn-lt"/>
                <a:ea typeface="+mn-ea"/>
                <a:cs typeface="+mn-cs"/>
              </a:rPr>
              <a:t>Answer: B is incorrect. Brain, the first computer virus, was written in January 1986.</a:t>
            </a:r>
          </a:p>
          <a:p>
            <a:r>
              <a:rPr lang="en-US" sz="1200" b="0" i="0" u="none" strike="noStrike" kern="1200" baseline="0" dirty="0" smtClean="0">
                <a:solidFill>
                  <a:schemeClr val="tx1"/>
                </a:solidFill>
                <a:latin typeface="+mn-lt"/>
                <a:ea typeface="+mn-ea"/>
                <a:cs typeface="+mn-cs"/>
              </a:rPr>
              <a:t>It was written by two Pakistani brothers (</a:t>
            </a:r>
            <a:r>
              <a:rPr lang="en-US" sz="1200" b="0" i="0" u="none" strike="noStrike" kern="1200" baseline="0" dirty="0" err="1" smtClean="0">
                <a:solidFill>
                  <a:schemeClr val="tx1"/>
                </a:solidFill>
                <a:latin typeface="+mn-lt"/>
                <a:ea typeface="+mn-ea"/>
                <a:cs typeface="+mn-cs"/>
              </a:rPr>
              <a:t>Basit</a:t>
            </a:r>
            <a:r>
              <a:rPr lang="en-US" sz="1200" b="0" i="0" u="none" strike="noStrike" kern="1200" baseline="0" dirty="0" smtClean="0">
                <a:solidFill>
                  <a:schemeClr val="tx1"/>
                </a:solidFill>
                <a:latin typeface="+mn-lt"/>
                <a:ea typeface="+mn-ea"/>
                <a:cs typeface="+mn-cs"/>
              </a:rPr>
              <a:t> and </a:t>
            </a:r>
            <a:r>
              <a:rPr lang="en-US" sz="1200" b="0" i="0" u="none" strike="noStrike" kern="1200" baseline="0" dirty="0" err="1" smtClean="0">
                <a:solidFill>
                  <a:schemeClr val="tx1"/>
                </a:solidFill>
                <a:latin typeface="+mn-lt"/>
                <a:ea typeface="+mn-ea"/>
                <a:cs typeface="+mn-cs"/>
              </a:rPr>
              <a:t>Amjad</a:t>
            </a:r>
            <a:r>
              <a:rPr lang="en-US" sz="1200" b="0" i="0" u="none" strike="noStrike" kern="1200" baseline="0" dirty="0" smtClean="0">
                <a:solidFill>
                  <a:schemeClr val="tx1"/>
                </a:solidFill>
                <a:latin typeface="+mn-lt"/>
                <a:ea typeface="+mn-ea"/>
                <a:cs typeface="+mn-cs"/>
              </a:rPr>
              <a:t> Farooq </a:t>
            </a:r>
            <a:r>
              <a:rPr lang="en-US" sz="1200" b="0" i="0" u="none" strike="noStrike" kern="1200" baseline="0" dirty="0" err="1" smtClean="0">
                <a:solidFill>
                  <a:schemeClr val="tx1"/>
                </a:solidFill>
                <a:latin typeface="+mn-lt"/>
                <a:ea typeface="+mn-ea"/>
                <a:cs typeface="+mn-cs"/>
              </a:rPr>
              <a:t>Alvi</a:t>
            </a:r>
            <a:r>
              <a:rPr lang="en-US" sz="1200" b="0" i="0" u="none" strike="noStrike" kern="1200" baseline="0" dirty="0" smtClean="0">
                <a:solidFill>
                  <a:schemeClr val="tx1"/>
                </a:solidFill>
                <a:latin typeface="+mn-lt"/>
                <a:ea typeface="+mn-ea"/>
                <a:cs typeface="+mn-cs"/>
              </a:rPr>
              <a:t>) to protect</a:t>
            </a:r>
          </a:p>
          <a:p>
            <a:r>
              <a:rPr lang="en-US" sz="1200" b="0" i="0" u="none" strike="noStrike" kern="1200" baseline="0" dirty="0" smtClean="0">
                <a:solidFill>
                  <a:schemeClr val="tx1"/>
                </a:solidFill>
                <a:latin typeface="+mn-lt"/>
                <a:ea typeface="+mn-ea"/>
                <a:cs typeface="+mn-cs"/>
              </a:rPr>
              <a:t>their medical software from piracy. It infects the boot sector of storage media</a:t>
            </a:r>
          </a:p>
          <a:p>
            <a:r>
              <a:rPr lang="en-US" sz="1200" b="0" i="0" u="none" strike="noStrike" kern="1200" baseline="0" dirty="0" smtClean="0">
                <a:solidFill>
                  <a:schemeClr val="tx1"/>
                </a:solidFill>
                <a:latin typeface="+mn-lt"/>
                <a:ea typeface="+mn-ea"/>
                <a:cs typeface="+mn-cs"/>
              </a:rPr>
              <a:t>formatted with the DOS File Allocation Table (FAT) file system. The virus is also</a:t>
            </a:r>
          </a:p>
          <a:p>
            <a:r>
              <a:rPr lang="en-US" sz="1200" b="0" i="0" u="none" strike="noStrike" kern="1200" baseline="0" dirty="0" smtClean="0">
                <a:solidFill>
                  <a:schemeClr val="tx1"/>
                </a:solidFill>
                <a:latin typeface="+mn-lt"/>
                <a:ea typeface="+mn-ea"/>
                <a:cs typeface="+mn-cs"/>
              </a:rPr>
              <a:t>known as Lahore, Pakistani, Pakistani Brain, Brain-A, and UIUC. Brain affects the</a:t>
            </a:r>
          </a:p>
          <a:p>
            <a:r>
              <a:rPr lang="en-US" sz="1200" b="0" i="0" u="none" strike="noStrike" kern="1200" baseline="0" dirty="0" smtClean="0">
                <a:solidFill>
                  <a:schemeClr val="tx1"/>
                </a:solidFill>
                <a:latin typeface="+mn-lt"/>
                <a:ea typeface="+mn-ea"/>
                <a:cs typeface="+mn-cs"/>
              </a:rPr>
              <a:t>computer by replacing the boot sector of a floppy disk with a copy of the virus. The</a:t>
            </a:r>
          </a:p>
          <a:p>
            <a:r>
              <a:rPr lang="en-US" sz="1200" b="0" i="0" u="none" strike="noStrike" kern="1200" baseline="0" dirty="0" smtClean="0">
                <a:solidFill>
                  <a:schemeClr val="tx1"/>
                </a:solidFill>
                <a:latin typeface="+mn-lt"/>
                <a:ea typeface="+mn-ea"/>
                <a:cs typeface="+mn-cs"/>
              </a:rPr>
              <a:t>real boot sector is moved to another sector and marked as bad. Infected disks usually</a:t>
            </a:r>
          </a:p>
          <a:p>
            <a:r>
              <a:rPr lang="en-US" sz="1200" b="0" i="0" u="none" strike="noStrike" kern="1200" baseline="0" dirty="0" smtClean="0">
                <a:solidFill>
                  <a:schemeClr val="tx1"/>
                </a:solidFill>
                <a:latin typeface="+mn-lt"/>
                <a:ea typeface="+mn-ea"/>
                <a:cs typeface="+mn-cs"/>
              </a:rPr>
              <a:t>have five kilobytes of bad sectors.</a:t>
            </a:r>
            <a:endParaRPr lang="en-US" dirty="0"/>
          </a:p>
        </p:txBody>
      </p:sp>
      <p:sp>
        <p:nvSpPr>
          <p:cNvPr id="4" name="Slide Number Placeholder 3"/>
          <p:cNvSpPr>
            <a:spLocks noGrp="1"/>
          </p:cNvSpPr>
          <p:nvPr>
            <p:ph type="sldNum" sz="quarter" idx="10"/>
          </p:nvPr>
        </p:nvSpPr>
        <p:spPr/>
        <p:txBody>
          <a:bodyPr/>
          <a:lstStyle/>
          <a:p>
            <a:fld id="{39EF5598-E94B-463F-8667-3FFBA47D72E6}" type="slidenum">
              <a:rPr lang="en-US" smtClean="0"/>
              <a:pPr/>
              <a:t>13</a:t>
            </a:fld>
            <a:endParaRPr lang="en-US"/>
          </a:p>
        </p:txBody>
      </p:sp>
    </p:spTree>
    <p:extLst>
      <p:ext uri="{BB962C8B-B14F-4D97-AF65-F5344CB8AC3E}">
        <p14:creationId xmlns:p14="http://schemas.microsoft.com/office/powerpoint/2010/main" xmlns="" val="234808888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i="0" u="none" strike="noStrike" kern="1200" baseline="0" dirty="0" smtClean="0">
                <a:solidFill>
                  <a:schemeClr val="tx1"/>
                </a:solidFill>
                <a:latin typeface="+mn-lt"/>
                <a:ea typeface="+mn-ea"/>
                <a:cs typeface="+mn-cs"/>
              </a:rPr>
              <a:t>Answer: </a:t>
            </a:r>
            <a:r>
              <a:rPr lang="en-US" sz="1200" b="0" i="0" u="none" strike="noStrike" kern="1200" baseline="0" dirty="0" smtClean="0">
                <a:solidFill>
                  <a:schemeClr val="tx1"/>
                </a:solidFill>
                <a:latin typeface="+mn-lt"/>
                <a:ea typeface="+mn-ea"/>
                <a:cs typeface="+mn-cs"/>
              </a:rPr>
              <a:t>B</a:t>
            </a:r>
          </a:p>
          <a:p>
            <a:r>
              <a:rPr lang="en-US" sz="1200" b="1" i="0" u="none" strike="noStrike" kern="1200" baseline="0" dirty="0" smtClean="0">
                <a:solidFill>
                  <a:schemeClr val="tx1"/>
                </a:solidFill>
                <a:latin typeface="+mn-lt"/>
                <a:ea typeface="+mn-ea"/>
                <a:cs typeface="+mn-cs"/>
              </a:rPr>
              <a:t>Explanation:</a:t>
            </a:r>
          </a:p>
          <a:p>
            <a:r>
              <a:rPr lang="en-US" sz="1200" b="0" i="0" u="none" strike="noStrike" kern="1200" baseline="0" dirty="0" smtClean="0">
                <a:solidFill>
                  <a:schemeClr val="tx1"/>
                </a:solidFill>
                <a:latin typeface="+mn-lt"/>
                <a:ea typeface="+mn-ea"/>
                <a:cs typeface="+mn-cs"/>
              </a:rPr>
              <a:t>The principle of least privilege gives a user only those privileges that are essential to</a:t>
            </a:r>
          </a:p>
          <a:p>
            <a:r>
              <a:rPr lang="en-US" sz="1200" b="0" i="0" u="none" strike="noStrike" kern="1200" baseline="0" dirty="0" smtClean="0">
                <a:solidFill>
                  <a:schemeClr val="tx1"/>
                </a:solidFill>
                <a:latin typeface="+mn-lt"/>
                <a:ea typeface="+mn-ea"/>
                <a:cs typeface="+mn-cs"/>
              </a:rPr>
              <a:t>do his/her work. In information security, computer science, and other fields, the</a:t>
            </a:r>
          </a:p>
          <a:p>
            <a:r>
              <a:rPr lang="en-US" sz="1200" b="0" i="0" u="none" strike="noStrike" kern="1200" baseline="0" dirty="0" smtClean="0">
                <a:solidFill>
                  <a:schemeClr val="tx1"/>
                </a:solidFill>
                <a:latin typeface="+mn-lt"/>
                <a:ea typeface="+mn-ea"/>
                <a:cs typeface="+mn-cs"/>
              </a:rPr>
              <a:t>principle of least privilege, is also known as the principle of minimal privilege or</a:t>
            </a:r>
          </a:p>
          <a:p>
            <a:r>
              <a:rPr lang="en-US" sz="1200" b="0" i="0" u="none" strike="noStrike" kern="1200" baseline="0" dirty="0" smtClean="0">
                <a:solidFill>
                  <a:schemeClr val="tx1"/>
                </a:solidFill>
                <a:latin typeface="+mn-lt"/>
                <a:ea typeface="+mn-ea"/>
                <a:cs typeface="+mn-cs"/>
              </a:rPr>
              <a:t>least privilege. It define that in a particular abstraction layer of a computing</a:t>
            </a:r>
          </a:p>
          <a:p>
            <a:r>
              <a:rPr lang="en-US" sz="1200" b="0" i="0" u="none" strike="noStrike" kern="1200" baseline="0" dirty="0" smtClean="0">
                <a:solidFill>
                  <a:schemeClr val="tx1"/>
                </a:solidFill>
                <a:latin typeface="+mn-lt"/>
                <a:ea typeface="+mn-ea"/>
                <a:cs typeface="+mn-cs"/>
              </a:rPr>
              <a:t>environment, every module has to be able to access only the information and</a:t>
            </a:r>
          </a:p>
          <a:p>
            <a:r>
              <a:rPr lang="en-US" sz="1200" b="0" i="0" u="none" strike="noStrike" kern="1200" baseline="0" dirty="0" smtClean="0">
                <a:solidFill>
                  <a:schemeClr val="tx1"/>
                </a:solidFill>
                <a:latin typeface="+mn-lt"/>
                <a:ea typeface="+mn-ea"/>
                <a:cs typeface="+mn-cs"/>
              </a:rPr>
              <a:t>resources that are essential for its legitimate purpose. It needs that each subject in a</a:t>
            </a:r>
          </a:p>
          <a:p>
            <a:r>
              <a:rPr lang="en-US" sz="1200" b="0" i="0" u="none" strike="noStrike" kern="1200" baseline="0" dirty="0" smtClean="0">
                <a:solidFill>
                  <a:schemeClr val="tx1"/>
                </a:solidFill>
                <a:latin typeface="+mn-lt"/>
                <a:ea typeface="+mn-ea"/>
                <a:cs typeface="+mn-cs"/>
              </a:rPr>
              <a:t>system be granted the most restrictive set of privileges required for the authorized</a:t>
            </a:r>
          </a:p>
          <a:p>
            <a:r>
              <a:rPr lang="en-US" sz="1200" b="0" i="0" u="none" strike="noStrike" kern="1200" baseline="0" dirty="0" smtClean="0">
                <a:solidFill>
                  <a:schemeClr val="tx1"/>
                </a:solidFill>
                <a:latin typeface="+mn-lt"/>
                <a:ea typeface="+mn-ea"/>
                <a:cs typeface="+mn-cs"/>
              </a:rPr>
              <a:t>tasks.</a:t>
            </a:r>
            <a:endParaRPr lang="en-US" dirty="0"/>
          </a:p>
        </p:txBody>
      </p:sp>
      <p:sp>
        <p:nvSpPr>
          <p:cNvPr id="4" name="Slide Number Placeholder 3"/>
          <p:cNvSpPr>
            <a:spLocks noGrp="1"/>
          </p:cNvSpPr>
          <p:nvPr>
            <p:ph type="sldNum" sz="quarter" idx="10"/>
          </p:nvPr>
        </p:nvSpPr>
        <p:spPr/>
        <p:txBody>
          <a:bodyPr/>
          <a:lstStyle/>
          <a:p>
            <a:fld id="{39EF5598-E94B-463F-8667-3FFBA47D72E6}" type="slidenum">
              <a:rPr lang="en-US" smtClean="0"/>
              <a:pPr/>
              <a:t>14</a:t>
            </a:fld>
            <a:endParaRPr lang="en-US"/>
          </a:p>
        </p:txBody>
      </p:sp>
    </p:spTree>
    <p:extLst>
      <p:ext uri="{BB962C8B-B14F-4D97-AF65-F5344CB8AC3E}">
        <p14:creationId xmlns:p14="http://schemas.microsoft.com/office/powerpoint/2010/main" xmlns="" val="23625133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i="0" u="none" strike="noStrike" kern="1200" baseline="0" dirty="0" smtClean="0">
                <a:solidFill>
                  <a:schemeClr val="tx1"/>
                </a:solidFill>
                <a:latin typeface="+mn-lt"/>
                <a:ea typeface="+mn-ea"/>
                <a:cs typeface="+mn-cs"/>
              </a:rPr>
              <a:t>Answer: </a:t>
            </a:r>
            <a:r>
              <a:rPr lang="en-US" sz="1200" b="0" i="0" u="none" strike="noStrike" kern="1200" baseline="0" dirty="0" smtClean="0">
                <a:solidFill>
                  <a:schemeClr val="tx1"/>
                </a:solidFill>
                <a:latin typeface="+mn-lt"/>
                <a:ea typeface="+mn-ea"/>
                <a:cs typeface="+mn-cs"/>
              </a:rPr>
              <a:t>C</a:t>
            </a:r>
          </a:p>
          <a:p>
            <a:r>
              <a:rPr lang="en-US" sz="1200" b="1" i="0" u="none" strike="noStrike" kern="1200" baseline="0" dirty="0" smtClean="0">
                <a:solidFill>
                  <a:schemeClr val="tx1"/>
                </a:solidFill>
                <a:latin typeface="+mn-lt"/>
                <a:ea typeface="+mn-ea"/>
                <a:cs typeface="+mn-cs"/>
              </a:rPr>
              <a:t>Explanation:</a:t>
            </a:r>
          </a:p>
          <a:p>
            <a:r>
              <a:rPr lang="en-US" sz="1200" b="0" i="0" u="none" strike="noStrike" kern="1200" baseline="0" dirty="0" smtClean="0">
                <a:solidFill>
                  <a:schemeClr val="tx1"/>
                </a:solidFill>
                <a:latin typeface="+mn-lt"/>
                <a:ea typeface="+mn-ea"/>
                <a:cs typeface="+mn-cs"/>
              </a:rPr>
              <a:t>Microsoft Windows Malicious Software Removal Tool is used to remove the</a:t>
            </a:r>
          </a:p>
          <a:p>
            <a:r>
              <a:rPr lang="en-US" sz="1200" b="0" i="0" u="none" strike="noStrike" kern="1200" baseline="0" dirty="0" smtClean="0">
                <a:solidFill>
                  <a:schemeClr val="tx1"/>
                </a:solidFill>
                <a:latin typeface="+mn-lt"/>
                <a:ea typeface="+mn-ea"/>
                <a:cs typeface="+mn-cs"/>
              </a:rPr>
              <a:t>malware.</a:t>
            </a:r>
          </a:p>
          <a:p>
            <a:r>
              <a:rPr lang="en-US" sz="1200" b="0" i="0" u="none" strike="noStrike" kern="1200" baseline="0" dirty="0" smtClean="0">
                <a:solidFill>
                  <a:schemeClr val="tx1"/>
                </a:solidFill>
                <a:latin typeface="+mn-lt"/>
                <a:ea typeface="+mn-ea"/>
                <a:cs typeface="+mn-cs"/>
              </a:rPr>
              <a:t>Answer: D is incorrect. A bot is defined as a program that is used to perform</a:t>
            </a:r>
          </a:p>
          <a:p>
            <a:r>
              <a:rPr lang="en-US" sz="1200" b="0" i="0" u="none" strike="noStrike" kern="1200" baseline="0" dirty="0" smtClean="0">
                <a:solidFill>
                  <a:schemeClr val="tx1"/>
                </a:solidFill>
                <a:latin typeface="+mn-lt"/>
                <a:ea typeface="+mn-ea"/>
                <a:cs typeface="+mn-cs"/>
              </a:rPr>
              <a:t>repetitive or time- consuming task on a network.</a:t>
            </a:r>
          </a:p>
          <a:p>
            <a:r>
              <a:rPr lang="en-US" sz="1200" b="0" i="0" u="none" strike="noStrike" kern="1200" baseline="0" dirty="0" smtClean="0">
                <a:solidFill>
                  <a:schemeClr val="tx1"/>
                </a:solidFill>
                <a:latin typeface="+mn-lt"/>
                <a:ea typeface="+mn-ea"/>
                <a:cs typeface="+mn-cs"/>
              </a:rPr>
              <a:t>Answer: A is incorrect. Rootkit is used to gain unauthorized remote access to a</a:t>
            </a:r>
          </a:p>
          <a:p>
            <a:r>
              <a:rPr lang="en-US" sz="1200" b="0" i="0" u="none" strike="noStrike" kern="1200" baseline="0" dirty="0" smtClean="0">
                <a:solidFill>
                  <a:schemeClr val="tx1"/>
                </a:solidFill>
                <a:latin typeface="+mn-lt"/>
                <a:ea typeface="+mn-ea"/>
                <a:cs typeface="+mn-cs"/>
              </a:rPr>
              <a:t>computer and launch additional attacks.</a:t>
            </a:r>
          </a:p>
          <a:p>
            <a:r>
              <a:rPr lang="en-US" sz="1200" b="0" i="0" u="none" strike="noStrike" kern="1200" baseline="0" dirty="0" smtClean="0">
                <a:solidFill>
                  <a:schemeClr val="tx1"/>
                </a:solidFill>
                <a:latin typeface="+mn-lt"/>
                <a:ea typeface="+mn-ea"/>
                <a:cs typeface="+mn-cs"/>
              </a:rPr>
              <a:t>Answer: B is incorrect. A worm can automatically distribute itself from one</a:t>
            </a:r>
          </a:p>
          <a:p>
            <a:r>
              <a:rPr lang="en-US" sz="1200" b="0" i="0" u="none" strike="noStrike" kern="1200" baseline="0" dirty="0" smtClean="0">
                <a:solidFill>
                  <a:schemeClr val="tx1"/>
                </a:solidFill>
                <a:latin typeface="+mn-lt"/>
                <a:ea typeface="+mn-ea"/>
                <a:cs typeface="+mn-cs"/>
              </a:rPr>
              <a:t>computer to another via network connections.</a:t>
            </a:r>
            <a:endParaRPr lang="en-US" dirty="0"/>
          </a:p>
        </p:txBody>
      </p:sp>
      <p:sp>
        <p:nvSpPr>
          <p:cNvPr id="4" name="Slide Number Placeholder 3"/>
          <p:cNvSpPr>
            <a:spLocks noGrp="1"/>
          </p:cNvSpPr>
          <p:nvPr>
            <p:ph type="sldNum" sz="quarter" idx="10"/>
          </p:nvPr>
        </p:nvSpPr>
        <p:spPr/>
        <p:txBody>
          <a:bodyPr/>
          <a:lstStyle/>
          <a:p>
            <a:fld id="{39EF5598-E94B-463F-8667-3FFBA47D72E6}" type="slidenum">
              <a:rPr lang="en-US" smtClean="0"/>
              <a:pPr/>
              <a:t>15</a:t>
            </a:fld>
            <a:endParaRPr lang="en-US"/>
          </a:p>
        </p:txBody>
      </p:sp>
    </p:spTree>
    <p:extLst>
      <p:ext uri="{BB962C8B-B14F-4D97-AF65-F5344CB8AC3E}">
        <p14:creationId xmlns:p14="http://schemas.microsoft.com/office/powerpoint/2010/main" xmlns="" val="100594472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i="0" u="none" strike="noStrike" kern="1200" baseline="0" dirty="0" smtClean="0">
                <a:solidFill>
                  <a:schemeClr val="tx1"/>
                </a:solidFill>
                <a:latin typeface="+mn-lt"/>
                <a:ea typeface="+mn-ea"/>
                <a:cs typeface="+mn-cs"/>
              </a:rPr>
              <a:t>Answer: </a:t>
            </a:r>
            <a:r>
              <a:rPr lang="en-US" sz="1200" b="0" i="0" u="none" strike="noStrike" kern="1200" baseline="0" dirty="0" smtClean="0">
                <a:solidFill>
                  <a:schemeClr val="tx1"/>
                </a:solidFill>
                <a:latin typeface="+mn-lt"/>
                <a:ea typeface="+mn-ea"/>
                <a:cs typeface="+mn-cs"/>
              </a:rPr>
              <a:t>C</a:t>
            </a:r>
          </a:p>
          <a:p>
            <a:r>
              <a:rPr lang="en-US" sz="1200" b="1" i="0" u="none" strike="noStrike" kern="1200" baseline="0" dirty="0" smtClean="0">
                <a:solidFill>
                  <a:schemeClr val="tx1"/>
                </a:solidFill>
                <a:latin typeface="+mn-lt"/>
                <a:ea typeface="+mn-ea"/>
                <a:cs typeface="+mn-cs"/>
              </a:rPr>
              <a:t>Explanation:</a:t>
            </a:r>
          </a:p>
          <a:p>
            <a:r>
              <a:rPr lang="en-US" sz="1200" b="0" i="0" u="none" strike="noStrike" kern="1200" baseline="0" dirty="0" smtClean="0">
                <a:solidFill>
                  <a:schemeClr val="tx1"/>
                </a:solidFill>
                <a:latin typeface="+mn-lt"/>
                <a:ea typeface="+mn-ea"/>
                <a:cs typeface="+mn-cs"/>
              </a:rPr>
              <a:t>The attack surface is a software environment where codes can be run by</a:t>
            </a:r>
          </a:p>
          <a:p>
            <a:r>
              <a:rPr lang="en-US" sz="1200" b="0" i="0" u="none" strike="noStrike" kern="1200" baseline="0" dirty="0" smtClean="0">
                <a:solidFill>
                  <a:schemeClr val="tx1"/>
                </a:solidFill>
                <a:latin typeface="+mn-lt"/>
                <a:ea typeface="+mn-ea"/>
                <a:cs typeface="+mn-cs"/>
              </a:rPr>
              <a:t>unauthenticated users. By improving information security, the attack surface of a</a:t>
            </a:r>
          </a:p>
          <a:p>
            <a:r>
              <a:rPr lang="en-US" sz="1200" b="0" i="0" u="none" strike="noStrike" kern="1200" baseline="0" dirty="0" smtClean="0">
                <a:solidFill>
                  <a:schemeClr val="tx1"/>
                </a:solidFill>
                <a:latin typeface="+mn-lt"/>
                <a:ea typeface="+mn-ea"/>
                <a:cs typeface="+mn-cs"/>
              </a:rPr>
              <a:t>system or software can be reduced. Although attack surface reduction helps prevent</a:t>
            </a:r>
          </a:p>
          <a:p>
            <a:r>
              <a:rPr lang="en-US" sz="1200" b="0" i="0" u="none" strike="noStrike" kern="1200" baseline="0" dirty="0" smtClean="0">
                <a:solidFill>
                  <a:schemeClr val="tx1"/>
                </a:solidFill>
                <a:latin typeface="+mn-lt"/>
                <a:ea typeface="+mn-ea"/>
                <a:cs typeface="+mn-cs"/>
              </a:rPr>
              <a:t>security failures; it does not mitigate the amount of damage an attacker could inflict</a:t>
            </a:r>
          </a:p>
          <a:p>
            <a:r>
              <a:rPr lang="en-US" sz="1200" b="0" i="0" u="none" strike="noStrike" kern="1200" baseline="0" dirty="0" smtClean="0">
                <a:solidFill>
                  <a:schemeClr val="tx1"/>
                </a:solidFill>
                <a:latin typeface="+mn-lt"/>
                <a:ea typeface="+mn-ea"/>
                <a:cs typeface="+mn-cs"/>
              </a:rPr>
              <a:t>once a vulnerability is found.</a:t>
            </a:r>
          </a:p>
          <a:p>
            <a:r>
              <a:rPr lang="en-US" sz="1200" b="0" i="0" u="none" strike="noStrike" kern="1200" baseline="0" dirty="0" smtClean="0">
                <a:solidFill>
                  <a:schemeClr val="tx1"/>
                </a:solidFill>
                <a:latin typeface="+mn-lt"/>
                <a:ea typeface="+mn-ea"/>
                <a:cs typeface="+mn-cs"/>
              </a:rPr>
              <a:t>Answer: B is incorrect. A Denial-of-Service (</a:t>
            </a:r>
            <a:r>
              <a:rPr lang="en-US" sz="1200" b="0" i="0" u="none" strike="noStrike" kern="1200" baseline="0" dirty="0" err="1" smtClean="0">
                <a:solidFill>
                  <a:schemeClr val="tx1"/>
                </a:solidFill>
                <a:latin typeface="+mn-lt"/>
                <a:ea typeface="+mn-ea"/>
                <a:cs typeface="+mn-cs"/>
              </a:rPr>
              <a:t>DoS</a:t>
            </a:r>
            <a:r>
              <a:rPr lang="en-US" sz="1200" b="0" i="0" u="none" strike="noStrike" kern="1200" baseline="0" dirty="0" smtClean="0">
                <a:solidFill>
                  <a:schemeClr val="tx1"/>
                </a:solidFill>
                <a:latin typeface="+mn-lt"/>
                <a:ea typeface="+mn-ea"/>
                <a:cs typeface="+mn-cs"/>
              </a:rPr>
              <a:t>) attack is mounted with the</a:t>
            </a:r>
          </a:p>
          <a:p>
            <a:r>
              <a:rPr lang="en-US" sz="1200" b="0" i="0" u="none" strike="noStrike" kern="1200" baseline="0" dirty="0" smtClean="0">
                <a:solidFill>
                  <a:schemeClr val="tx1"/>
                </a:solidFill>
                <a:latin typeface="+mn-lt"/>
                <a:ea typeface="+mn-ea"/>
                <a:cs typeface="+mn-cs"/>
              </a:rPr>
              <a:t>objective of causing a negative impact on the performance of a computer or network.</a:t>
            </a:r>
          </a:p>
          <a:p>
            <a:r>
              <a:rPr lang="en-US" sz="1200" b="0" i="0" u="none" strike="noStrike" kern="1200" baseline="0" dirty="0" smtClean="0">
                <a:solidFill>
                  <a:schemeClr val="tx1"/>
                </a:solidFill>
                <a:latin typeface="+mn-lt"/>
                <a:ea typeface="+mn-ea"/>
                <a:cs typeface="+mn-cs"/>
              </a:rPr>
              <a:t>It is also known as network saturation attack or bandwidth consumption attack.</a:t>
            </a:r>
          </a:p>
          <a:p>
            <a:r>
              <a:rPr lang="en-US" sz="1200" b="0" i="0" u="none" strike="noStrike" kern="1200" baseline="0" dirty="0" smtClean="0">
                <a:solidFill>
                  <a:schemeClr val="tx1"/>
                </a:solidFill>
                <a:latin typeface="+mn-lt"/>
                <a:ea typeface="+mn-ea"/>
                <a:cs typeface="+mn-cs"/>
              </a:rPr>
              <a:t>Attackers make </a:t>
            </a:r>
            <a:r>
              <a:rPr lang="en-US" sz="1200" b="0" i="0" u="none" strike="noStrike" kern="1200" baseline="0" dirty="0" err="1" smtClean="0">
                <a:solidFill>
                  <a:schemeClr val="tx1"/>
                </a:solidFill>
                <a:latin typeface="+mn-lt"/>
                <a:ea typeface="+mn-ea"/>
                <a:cs typeface="+mn-cs"/>
              </a:rPr>
              <a:t>DoS</a:t>
            </a:r>
            <a:r>
              <a:rPr lang="en-US" sz="1200" b="0" i="0" u="none" strike="noStrike" kern="1200" baseline="0" dirty="0" smtClean="0">
                <a:solidFill>
                  <a:schemeClr val="tx1"/>
                </a:solidFill>
                <a:latin typeface="+mn-lt"/>
                <a:ea typeface="+mn-ea"/>
                <a:cs typeface="+mn-cs"/>
              </a:rPr>
              <a:t> attacks by sending a large number of protocol packets to a</a:t>
            </a:r>
          </a:p>
          <a:p>
            <a:r>
              <a:rPr lang="en-US" sz="1200" b="0" i="0" u="none" strike="noStrike" kern="1200" baseline="0" dirty="0" smtClean="0">
                <a:solidFill>
                  <a:schemeClr val="tx1"/>
                </a:solidFill>
                <a:latin typeface="+mn-lt"/>
                <a:ea typeface="+mn-ea"/>
                <a:cs typeface="+mn-cs"/>
              </a:rPr>
              <a:t>network. The problems caused by a </a:t>
            </a:r>
            <a:r>
              <a:rPr lang="en-US" sz="1200" b="0" i="0" u="none" strike="noStrike" kern="1200" baseline="0" dirty="0" err="1" smtClean="0">
                <a:solidFill>
                  <a:schemeClr val="tx1"/>
                </a:solidFill>
                <a:latin typeface="+mn-lt"/>
                <a:ea typeface="+mn-ea"/>
                <a:cs typeface="+mn-cs"/>
              </a:rPr>
              <a:t>DoS</a:t>
            </a:r>
            <a:r>
              <a:rPr lang="en-US" sz="1200" b="0" i="0" u="none" strike="noStrike" kern="1200" baseline="0" dirty="0" smtClean="0">
                <a:solidFill>
                  <a:schemeClr val="tx1"/>
                </a:solidFill>
                <a:latin typeface="+mn-lt"/>
                <a:ea typeface="+mn-ea"/>
                <a:cs typeface="+mn-cs"/>
              </a:rPr>
              <a:t> attack are as follows: Saturate network</a:t>
            </a:r>
          </a:p>
          <a:p>
            <a:r>
              <a:rPr lang="en-US" sz="1200" b="0" i="0" u="none" strike="noStrike" kern="1200" baseline="0" dirty="0" smtClean="0">
                <a:solidFill>
                  <a:schemeClr val="tx1"/>
                </a:solidFill>
                <a:latin typeface="+mn-lt"/>
                <a:ea typeface="+mn-ea"/>
                <a:cs typeface="+mn-cs"/>
              </a:rPr>
              <a:t>resources.</a:t>
            </a:r>
          </a:p>
          <a:p>
            <a:r>
              <a:rPr lang="en-US" sz="1200" b="0" i="0" u="none" strike="noStrike" kern="1200" baseline="0" dirty="0" smtClean="0">
                <a:solidFill>
                  <a:schemeClr val="tx1"/>
                </a:solidFill>
                <a:latin typeface="+mn-lt"/>
                <a:ea typeface="+mn-ea"/>
                <a:cs typeface="+mn-cs"/>
              </a:rPr>
              <a:t>Disrupt connections between two computers, thereby preventing</a:t>
            </a:r>
          </a:p>
          <a:p>
            <a:r>
              <a:rPr lang="en-US" sz="1200" b="0" i="0" u="none" strike="noStrike" kern="1200" baseline="0" dirty="0" smtClean="0">
                <a:solidFill>
                  <a:schemeClr val="tx1"/>
                </a:solidFill>
                <a:latin typeface="+mn-lt"/>
                <a:ea typeface="+mn-ea"/>
                <a:cs typeface="+mn-cs"/>
              </a:rPr>
              <a:t>communications between services.</a:t>
            </a:r>
          </a:p>
          <a:p>
            <a:r>
              <a:rPr lang="en-US" sz="1200" b="0" i="0" u="none" strike="noStrike" kern="1200" baseline="0" dirty="0" smtClean="0">
                <a:solidFill>
                  <a:schemeClr val="tx1"/>
                </a:solidFill>
                <a:latin typeface="+mn-lt"/>
                <a:ea typeface="+mn-ea"/>
                <a:cs typeface="+mn-cs"/>
              </a:rPr>
              <a:t>Disrupt services to a specific computer.</a:t>
            </a:r>
          </a:p>
          <a:p>
            <a:r>
              <a:rPr lang="en-US" sz="1200" b="0" i="0" u="none" strike="noStrike" kern="1200" baseline="0" dirty="0" smtClean="0">
                <a:solidFill>
                  <a:schemeClr val="tx1"/>
                </a:solidFill>
                <a:latin typeface="+mn-lt"/>
                <a:ea typeface="+mn-ea"/>
                <a:cs typeface="+mn-cs"/>
              </a:rPr>
              <a:t>Answer: D is incorrect. Snooping is an activity of observing the content that appears</a:t>
            </a:r>
          </a:p>
          <a:p>
            <a:r>
              <a:rPr lang="en-US" sz="1200" b="0" i="0" u="none" strike="noStrike" kern="1200" baseline="0" dirty="0" smtClean="0">
                <a:solidFill>
                  <a:schemeClr val="tx1"/>
                </a:solidFill>
                <a:latin typeface="+mn-lt"/>
                <a:ea typeface="+mn-ea"/>
                <a:cs typeface="+mn-cs"/>
              </a:rPr>
              <a:t>on a computer monitor or watching what a user is typing. Snooping also occurs by</a:t>
            </a:r>
          </a:p>
          <a:p>
            <a:r>
              <a:rPr lang="en-US" sz="1200" b="0" i="0" u="none" strike="noStrike" kern="1200" baseline="0" dirty="0" smtClean="0">
                <a:solidFill>
                  <a:schemeClr val="tx1"/>
                </a:solidFill>
                <a:latin typeface="+mn-lt"/>
                <a:ea typeface="+mn-ea"/>
                <a:cs typeface="+mn-cs"/>
              </a:rPr>
              <a:t>using software programs to remotely monitor activity on a computer or network</a:t>
            </a:r>
          </a:p>
          <a:p>
            <a:r>
              <a:rPr lang="en-US" sz="1200" b="0" i="0" u="none" strike="noStrike" kern="1200" baseline="0" dirty="0" smtClean="0">
                <a:solidFill>
                  <a:schemeClr val="tx1"/>
                </a:solidFill>
                <a:latin typeface="+mn-lt"/>
                <a:ea typeface="+mn-ea"/>
                <a:cs typeface="+mn-cs"/>
              </a:rPr>
              <a:t>device. Hackers or attackers use snooping techniques and equipment such as</a:t>
            </a:r>
          </a:p>
          <a:p>
            <a:r>
              <a:rPr lang="en-US" sz="1200" b="0" i="0" u="none" strike="noStrike" kern="1200" baseline="0" dirty="0" err="1" smtClean="0">
                <a:solidFill>
                  <a:schemeClr val="tx1"/>
                </a:solidFill>
                <a:latin typeface="+mn-lt"/>
                <a:ea typeface="+mn-ea"/>
                <a:cs typeface="+mn-cs"/>
              </a:rPr>
              <a:t>keyloggers</a:t>
            </a:r>
            <a:r>
              <a:rPr lang="en-US" sz="1200" b="0" i="0" u="none" strike="noStrike" kern="1200" baseline="0" dirty="0" smtClean="0">
                <a:solidFill>
                  <a:schemeClr val="tx1"/>
                </a:solidFill>
                <a:latin typeface="+mn-lt"/>
                <a:ea typeface="+mn-ea"/>
                <a:cs typeface="+mn-cs"/>
              </a:rPr>
              <a:t> to monitor keystrokes, capture passwords and login information, and to</a:t>
            </a:r>
          </a:p>
          <a:p>
            <a:r>
              <a:rPr lang="en-US" sz="1200" b="0" i="0" u="none" strike="noStrike" kern="1200" baseline="0" dirty="0" smtClean="0">
                <a:solidFill>
                  <a:schemeClr val="tx1"/>
                </a:solidFill>
                <a:latin typeface="+mn-lt"/>
                <a:ea typeface="+mn-ea"/>
                <a:cs typeface="+mn-cs"/>
              </a:rPr>
              <a:t>intercept e-mail and other private communications. Sometimes, organizations also</a:t>
            </a:r>
          </a:p>
          <a:p>
            <a:r>
              <a:rPr lang="en-US" sz="1200" b="0" i="0" u="none" strike="noStrike" kern="1200" baseline="0" dirty="0" smtClean="0">
                <a:solidFill>
                  <a:schemeClr val="tx1"/>
                </a:solidFill>
                <a:latin typeface="+mn-lt"/>
                <a:ea typeface="+mn-ea"/>
                <a:cs typeface="+mn-cs"/>
              </a:rPr>
              <a:t>snoop their employees legitimately to monitor their use of organizations' computers</a:t>
            </a:r>
          </a:p>
          <a:p>
            <a:r>
              <a:rPr lang="en-US" sz="1200" b="0" i="0" u="none" strike="noStrike" kern="1200" baseline="0" dirty="0" smtClean="0">
                <a:solidFill>
                  <a:schemeClr val="tx1"/>
                </a:solidFill>
                <a:latin typeface="+mn-lt"/>
                <a:ea typeface="+mn-ea"/>
                <a:cs typeface="+mn-cs"/>
              </a:rPr>
              <a:t>and track Internet usage.</a:t>
            </a:r>
          </a:p>
          <a:p>
            <a:r>
              <a:rPr lang="en-US" sz="1200" b="0" i="0" u="none" strike="noStrike" kern="1200" baseline="0" dirty="0" smtClean="0">
                <a:solidFill>
                  <a:schemeClr val="tx1"/>
                </a:solidFill>
                <a:latin typeface="+mn-lt"/>
                <a:ea typeface="+mn-ea"/>
                <a:cs typeface="+mn-cs"/>
              </a:rPr>
              <a:t>Answer: A is incorrect. Social engineering is the art of convincing people and</a:t>
            </a:r>
          </a:p>
          <a:p>
            <a:r>
              <a:rPr lang="en-US" sz="1200" b="0" i="0" u="none" strike="noStrike" kern="1200" baseline="0" dirty="0" smtClean="0">
                <a:solidFill>
                  <a:schemeClr val="tx1"/>
                </a:solidFill>
                <a:latin typeface="+mn-lt"/>
                <a:ea typeface="+mn-ea"/>
                <a:cs typeface="+mn-cs"/>
              </a:rPr>
              <a:t>making them disclose useful information such as account names and passwords. This</a:t>
            </a:r>
          </a:p>
          <a:p>
            <a:r>
              <a:rPr lang="en-US" sz="1200" b="0" i="0" u="none" strike="noStrike" kern="1200" baseline="0" dirty="0" smtClean="0">
                <a:solidFill>
                  <a:schemeClr val="tx1"/>
                </a:solidFill>
                <a:latin typeface="+mn-lt"/>
                <a:ea typeface="+mn-ea"/>
                <a:cs typeface="+mn-cs"/>
              </a:rPr>
              <a:t>information is further exploited by hackers to gain access to a user's computer or</a:t>
            </a:r>
          </a:p>
          <a:p>
            <a:r>
              <a:rPr lang="en-US" sz="1200" b="0" i="0" u="none" strike="noStrike" kern="1200" baseline="0" dirty="0" smtClean="0">
                <a:solidFill>
                  <a:schemeClr val="tx1"/>
                </a:solidFill>
                <a:latin typeface="+mn-lt"/>
                <a:ea typeface="+mn-ea"/>
                <a:cs typeface="+mn-cs"/>
              </a:rPr>
              <a:t>network. This method involves mental ability of people to trick someone rather than</a:t>
            </a:r>
          </a:p>
          <a:p>
            <a:r>
              <a:rPr lang="en-US" sz="1200" b="0" i="0" u="none" strike="noStrike" kern="1200" baseline="0" dirty="0" smtClean="0">
                <a:solidFill>
                  <a:schemeClr val="tx1"/>
                </a:solidFill>
                <a:latin typeface="+mn-lt"/>
                <a:ea typeface="+mn-ea"/>
                <a:cs typeface="+mn-cs"/>
              </a:rPr>
              <a:t>their technical skills. A user should always distrust people who ask him for his</a:t>
            </a:r>
          </a:p>
          <a:p>
            <a:r>
              <a:rPr lang="en-US" sz="1200" b="0" i="0" u="none" strike="noStrike" kern="1200" baseline="0" dirty="0" smtClean="0">
                <a:solidFill>
                  <a:schemeClr val="tx1"/>
                </a:solidFill>
                <a:latin typeface="+mn-lt"/>
                <a:ea typeface="+mn-ea"/>
                <a:cs typeface="+mn-cs"/>
              </a:rPr>
              <a:t>account name, password, computer name, IP address, employee ID, or other</a:t>
            </a:r>
          </a:p>
          <a:p>
            <a:r>
              <a:rPr lang="en-US" sz="1200" b="0" i="0" u="none" strike="noStrike" kern="1200" baseline="0" dirty="0" smtClean="0">
                <a:solidFill>
                  <a:schemeClr val="tx1"/>
                </a:solidFill>
                <a:latin typeface="+mn-lt"/>
                <a:ea typeface="+mn-ea"/>
                <a:cs typeface="+mn-cs"/>
              </a:rPr>
              <a:t>information that can be misused.</a:t>
            </a:r>
            <a:endParaRPr lang="en-US" b="0" dirty="0"/>
          </a:p>
        </p:txBody>
      </p:sp>
      <p:sp>
        <p:nvSpPr>
          <p:cNvPr id="4" name="Slide Number Placeholder 3"/>
          <p:cNvSpPr>
            <a:spLocks noGrp="1"/>
          </p:cNvSpPr>
          <p:nvPr>
            <p:ph type="sldNum" sz="quarter" idx="10"/>
          </p:nvPr>
        </p:nvSpPr>
        <p:spPr/>
        <p:txBody>
          <a:bodyPr/>
          <a:lstStyle/>
          <a:p>
            <a:fld id="{39EF5598-E94B-463F-8667-3FFBA47D72E6}" type="slidenum">
              <a:rPr lang="en-US" smtClean="0"/>
              <a:pPr/>
              <a:t>16</a:t>
            </a:fld>
            <a:endParaRPr lang="en-US"/>
          </a:p>
        </p:txBody>
      </p:sp>
    </p:spTree>
    <p:extLst>
      <p:ext uri="{BB962C8B-B14F-4D97-AF65-F5344CB8AC3E}">
        <p14:creationId xmlns:p14="http://schemas.microsoft.com/office/powerpoint/2010/main" xmlns="" val="32351406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i="0" u="none" strike="noStrike" kern="1200" baseline="0" dirty="0" smtClean="0">
                <a:solidFill>
                  <a:schemeClr val="tx1"/>
                </a:solidFill>
                <a:latin typeface="+mn-lt"/>
                <a:ea typeface="+mn-ea"/>
                <a:cs typeface="+mn-cs"/>
              </a:rPr>
              <a:t>Answer: </a:t>
            </a:r>
            <a:r>
              <a:rPr lang="en-US" sz="1200" b="0" i="0" u="none" strike="noStrike" kern="1200" baseline="0" dirty="0" smtClean="0">
                <a:solidFill>
                  <a:schemeClr val="tx1"/>
                </a:solidFill>
                <a:latin typeface="+mn-lt"/>
                <a:ea typeface="+mn-ea"/>
                <a:cs typeface="+mn-cs"/>
              </a:rPr>
              <a:t>B, C, and A</a:t>
            </a:r>
          </a:p>
          <a:p>
            <a:r>
              <a:rPr lang="en-US" sz="1200" b="1" i="0" u="none" strike="noStrike" kern="1200" baseline="0" dirty="0" smtClean="0">
                <a:solidFill>
                  <a:schemeClr val="tx1"/>
                </a:solidFill>
                <a:latin typeface="+mn-lt"/>
                <a:ea typeface="+mn-ea"/>
                <a:cs typeface="+mn-cs"/>
              </a:rPr>
              <a:t>Explanation:</a:t>
            </a:r>
          </a:p>
          <a:p>
            <a:r>
              <a:rPr lang="en-US" sz="1200" b="0" i="0" u="none" strike="noStrike" kern="1200" baseline="0" dirty="0" smtClean="0">
                <a:solidFill>
                  <a:schemeClr val="tx1"/>
                </a:solidFill>
                <a:latin typeface="+mn-lt"/>
                <a:ea typeface="+mn-ea"/>
                <a:cs typeface="+mn-cs"/>
              </a:rPr>
              <a:t>It is very hard to detect a </a:t>
            </a:r>
            <a:r>
              <a:rPr lang="en-US" sz="1200" b="0" i="0" u="none" strike="noStrike" kern="1200" baseline="0" dirty="0" err="1" smtClean="0">
                <a:solidFill>
                  <a:schemeClr val="tx1"/>
                </a:solidFill>
                <a:latin typeface="+mn-lt"/>
                <a:ea typeface="+mn-ea"/>
                <a:cs typeface="+mn-cs"/>
              </a:rPr>
              <a:t>keylogger's</a:t>
            </a:r>
            <a:r>
              <a:rPr lang="en-US" sz="1200" b="0" i="0" u="none" strike="noStrike" kern="1200" baseline="0" dirty="0" smtClean="0">
                <a:solidFill>
                  <a:schemeClr val="tx1"/>
                </a:solidFill>
                <a:latin typeface="+mn-lt"/>
                <a:ea typeface="+mn-ea"/>
                <a:cs typeface="+mn-cs"/>
              </a:rPr>
              <a:t> activity. Hence, a Network Administrator</a:t>
            </a:r>
          </a:p>
          <a:p>
            <a:r>
              <a:rPr lang="en-US" sz="1200" b="0" i="0" u="none" strike="noStrike" kern="1200" baseline="0" dirty="0" smtClean="0">
                <a:solidFill>
                  <a:schemeClr val="tx1"/>
                </a:solidFill>
                <a:latin typeface="+mn-lt"/>
                <a:ea typeface="+mn-ea"/>
                <a:cs typeface="+mn-cs"/>
              </a:rPr>
              <a:t>should take the following steps as countermeasures against software </a:t>
            </a:r>
            <a:r>
              <a:rPr lang="en-US" sz="1200" b="0" i="0" u="none" strike="noStrike" kern="1200" baseline="0" dirty="0" err="1" smtClean="0">
                <a:solidFill>
                  <a:schemeClr val="tx1"/>
                </a:solidFill>
                <a:latin typeface="+mn-lt"/>
                <a:ea typeface="+mn-ea"/>
                <a:cs typeface="+mn-cs"/>
              </a:rPr>
              <a:t>keyloggers</a:t>
            </a:r>
            <a:r>
              <a:rPr lang="en-US" sz="1200" b="0" i="0" u="none" strike="noStrike" kern="1200" baseline="0" dirty="0" smtClean="0">
                <a:solidFill>
                  <a:schemeClr val="tx1"/>
                </a:solidFill>
                <a:latin typeface="+mn-lt"/>
                <a:ea typeface="+mn-ea"/>
                <a:cs typeface="+mn-cs"/>
              </a:rPr>
              <a:t>:</a:t>
            </a:r>
          </a:p>
          <a:p>
            <a:r>
              <a:rPr lang="en-US" sz="1200" b="0" i="0" u="none" strike="noStrike" kern="1200" baseline="0" dirty="0" smtClean="0">
                <a:solidFill>
                  <a:schemeClr val="tx1"/>
                </a:solidFill>
                <a:latin typeface="+mn-lt"/>
                <a:ea typeface="+mn-ea"/>
                <a:cs typeface="+mn-cs"/>
              </a:rPr>
              <a:t>Actively monitor the programs running on the server.</a:t>
            </a:r>
          </a:p>
          <a:p>
            <a:r>
              <a:rPr lang="en-US" sz="1200" b="0" i="0" u="none" strike="noStrike" kern="1200" baseline="0" dirty="0" smtClean="0">
                <a:solidFill>
                  <a:schemeClr val="tx1"/>
                </a:solidFill>
                <a:latin typeface="+mn-lt"/>
                <a:ea typeface="+mn-ea"/>
                <a:cs typeface="+mn-cs"/>
              </a:rPr>
              <a:t>Monitor the network whenever an application attempts to make a network connection.</a:t>
            </a:r>
          </a:p>
          <a:p>
            <a:r>
              <a:rPr lang="en-US" sz="1200" b="0" i="0" u="none" strike="noStrike" kern="1200" baseline="0" dirty="0" smtClean="0">
                <a:solidFill>
                  <a:schemeClr val="tx1"/>
                </a:solidFill>
                <a:latin typeface="+mn-lt"/>
                <a:ea typeface="+mn-ea"/>
                <a:cs typeface="+mn-cs"/>
              </a:rPr>
              <a:t>Use commercially available anti-</a:t>
            </a:r>
            <a:r>
              <a:rPr lang="en-US" sz="1200" b="0" i="0" u="none" strike="noStrike" kern="1200" baseline="0" dirty="0" err="1" smtClean="0">
                <a:solidFill>
                  <a:schemeClr val="tx1"/>
                </a:solidFill>
                <a:latin typeface="+mn-lt"/>
                <a:ea typeface="+mn-ea"/>
                <a:cs typeface="+mn-cs"/>
              </a:rPr>
              <a:t>keyloggers</a:t>
            </a:r>
            <a:r>
              <a:rPr lang="en-US" sz="1200" b="0" i="0" u="none" strike="noStrike" kern="1200" baseline="0" dirty="0" smtClean="0">
                <a:solidFill>
                  <a:schemeClr val="tx1"/>
                </a:solidFill>
                <a:latin typeface="+mn-lt"/>
                <a:ea typeface="+mn-ea"/>
                <a:cs typeface="+mn-cs"/>
              </a:rPr>
              <a:t>, such as </a:t>
            </a:r>
            <a:r>
              <a:rPr lang="en-US" sz="1200" b="0" i="0" u="none" strike="noStrike" kern="1200" baseline="0" dirty="0" err="1" smtClean="0">
                <a:solidFill>
                  <a:schemeClr val="tx1"/>
                </a:solidFill>
                <a:latin typeface="+mn-lt"/>
                <a:ea typeface="+mn-ea"/>
                <a:cs typeface="+mn-cs"/>
              </a:rPr>
              <a:t>PrivacyKeyboard</a:t>
            </a:r>
            <a:r>
              <a:rPr lang="en-US" sz="1200" b="0" i="0" u="none" strike="noStrike" kern="1200" baseline="0" dirty="0" smtClean="0">
                <a:solidFill>
                  <a:schemeClr val="tx1"/>
                </a:solidFill>
                <a:latin typeface="+mn-lt"/>
                <a:ea typeface="+mn-ea"/>
                <a:cs typeface="+mn-cs"/>
              </a:rPr>
              <a:t>.</a:t>
            </a:r>
          </a:p>
          <a:p>
            <a:r>
              <a:rPr lang="en-US" sz="1200" b="0" i="0" u="none" strike="noStrike" kern="1200" baseline="0" dirty="0" smtClean="0">
                <a:solidFill>
                  <a:schemeClr val="tx1"/>
                </a:solidFill>
                <a:latin typeface="+mn-lt"/>
                <a:ea typeface="+mn-ea"/>
                <a:cs typeface="+mn-cs"/>
              </a:rPr>
              <a:t>Update one's antivirus regularly.</a:t>
            </a:r>
          </a:p>
          <a:p>
            <a:r>
              <a:rPr lang="en-US" sz="1200" b="0" i="0" u="none" strike="noStrike" kern="1200" baseline="0" dirty="0" smtClean="0">
                <a:solidFill>
                  <a:schemeClr val="tx1"/>
                </a:solidFill>
                <a:latin typeface="+mn-lt"/>
                <a:ea typeface="+mn-ea"/>
                <a:cs typeface="+mn-cs"/>
              </a:rPr>
              <a:t>Use on-screen keyboards and speech-to-text conversion software which can also be</a:t>
            </a:r>
          </a:p>
          <a:p>
            <a:r>
              <a:rPr lang="en-US" sz="1200" b="0" i="0" u="none" strike="noStrike" kern="1200" baseline="0" dirty="0" smtClean="0">
                <a:solidFill>
                  <a:schemeClr val="tx1"/>
                </a:solidFill>
                <a:latin typeface="+mn-lt"/>
                <a:ea typeface="+mn-ea"/>
                <a:cs typeface="+mn-cs"/>
              </a:rPr>
              <a:t>useful against </a:t>
            </a:r>
            <a:r>
              <a:rPr lang="en-US" sz="1200" b="0" i="0" u="none" strike="noStrike" kern="1200" baseline="0" dirty="0" err="1" smtClean="0">
                <a:solidFill>
                  <a:schemeClr val="tx1"/>
                </a:solidFill>
                <a:latin typeface="+mn-lt"/>
                <a:ea typeface="+mn-ea"/>
                <a:cs typeface="+mn-cs"/>
              </a:rPr>
              <a:t>keyloggers</a:t>
            </a:r>
            <a:r>
              <a:rPr lang="en-US" sz="1200" b="0" i="0" u="none" strike="noStrike" kern="1200" baseline="0" dirty="0" smtClean="0">
                <a:solidFill>
                  <a:schemeClr val="tx1"/>
                </a:solidFill>
                <a:latin typeface="+mn-lt"/>
                <a:ea typeface="+mn-ea"/>
                <a:cs typeface="+mn-cs"/>
              </a:rPr>
              <a:t>, as there are no typing or mouse movements involved.</a:t>
            </a:r>
          </a:p>
          <a:p>
            <a:r>
              <a:rPr lang="en-US" sz="1200" b="0" i="0" u="none" strike="noStrike" kern="1200" baseline="0" dirty="0" err="1" smtClean="0">
                <a:solidFill>
                  <a:schemeClr val="tx1"/>
                </a:solidFill>
                <a:latin typeface="+mn-lt"/>
                <a:ea typeface="+mn-ea"/>
                <a:cs typeface="+mn-cs"/>
              </a:rPr>
              <a:t>Keyloggers</a:t>
            </a:r>
            <a:r>
              <a:rPr lang="en-US" sz="1200" b="0" i="0" u="none" strike="noStrike" kern="1200" baseline="0" dirty="0" smtClean="0">
                <a:solidFill>
                  <a:schemeClr val="tx1"/>
                </a:solidFill>
                <a:latin typeface="+mn-lt"/>
                <a:ea typeface="+mn-ea"/>
                <a:cs typeface="+mn-cs"/>
              </a:rPr>
              <a:t> are programs that run in the background and record each and</a:t>
            </a:r>
          </a:p>
          <a:p>
            <a:r>
              <a:rPr lang="en-US" sz="1200" b="0" i="0" u="none" strike="noStrike" kern="1200" baseline="0" dirty="0" smtClean="0">
                <a:solidFill>
                  <a:schemeClr val="tx1"/>
                </a:solidFill>
                <a:latin typeface="+mn-lt"/>
                <a:ea typeface="+mn-ea"/>
                <a:cs typeface="+mn-cs"/>
              </a:rPr>
              <a:t>every keystroke. </a:t>
            </a:r>
            <a:r>
              <a:rPr lang="en-US" sz="1200" b="0" i="0" u="none" strike="noStrike" kern="1200" baseline="0" dirty="0" err="1" smtClean="0">
                <a:solidFill>
                  <a:schemeClr val="tx1"/>
                </a:solidFill>
                <a:latin typeface="+mn-lt"/>
                <a:ea typeface="+mn-ea"/>
                <a:cs typeface="+mn-cs"/>
              </a:rPr>
              <a:t>Keyloggers</a:t>
            </a:r>
            <a:r>
              <a:rPr lang="en-US" sz="1200" b="0" i="0" u="none" strike="noStrike" kern="1200" baseline="0" dirty="0" smtClean="0">
                <a:solidFill>
                  <a:schemeClr val="tx1"/>
                </a:solidFill>
                <a:latin typeface="+mn-lt"/>
                <a:ea typeface="+mn-ea"/>
                <a:cs typeface="+mn-cs"/>
              </a:rPr>
              <a:t> record computer keystrokes either through hardware or</a:t>
            </a:r>
          </a:p>
          <a:p>
            <a:r>
              <a:rPr lang="en-US" sz="1200" b="0" i="0" u="none" strike="noStrike" kern="1200" baseline="0" dirty="0" smtClean="0">
                <a:solidFill>
                  <a:schemeClr val="tx1"/>
                </a:solidFill>
                <a:latin typeface="+mn-lt"/>
                <a:ea typeface="+mn-ea"/>
                <a:cs typeface="+mn-cs"/>
              </a:rPr>
              <a:t>software.</a:t>
            </a:r>
          </a:p>
          <a:p>
            <a:r>
              <a:rPr lang="en-US" sz="1200" b="0" i="0" u="none" strike="noStrike" kern="1200" baseline="0" dirty="0" smtClean="0">
                <a:solidFill>
                  <a:schemeClr val="tx1"/>
                </a:solidFill>
                <a:latin typeface="+mn-lt"/>
                <a:ea typeface="+mn-ea"/>
                <a:cs typeface="+mn-cs"/>
              </a:rPr>
              <a:t>Answer: D is incorrect. This step should not be taken by an administrator as</a:t>
            </a:r>
          </a:p>
          <a:p>
            <a:r>
              <a:rPr lang="en-US" sz="1200" b="0" i="0" u="none" strike="noStrike" kern="1200" baseline="0" dirty="0" smtClean="0">
                <a:solidFill>
                  <a:schemeClr val="tx1"/>
                </a:solidFill>
                <a:latin typeface="+mn-lt"/>
                <a:ea typeface="+mn-ea"/>
                <a:cs typeface="+mn-cs"/>
              </a:rPr>
              <a:t>countermeasures against software </a:t>
            </a:r>
            <a:r>
              <a:rPr lang="en-US" sz="1200" b="0" i="0" u="none" strike="noStrike" kern="1200" baseline="0" dirty="0" err="1" smtClean="0">
                <a:solidFill>
                  <a:schemeClr val="tx1"/>
                </a:solidFill>
                <a:latin typeface="+mn-lt"/>
                <a:ea typeface="+mn-ea"/>
                <a:cs typeface="+mn-cs"/>
              </a:rPr>
              <a:t>keyloggers</a:t>
            </a:r>
            <a:r>
              <a:rPr lang="en-US" sz="1200" b="0" i="0" u="none" strike="noStrike" kern="1200" baseline="0" dirty="0" smtClean="0">
                <a:solidFill>
                  <a:schemeClr val="tx1"/>
                </a:solidFill>
                <a:latin typeface="+mn-lt"/>
                <a:ea typeface="+mn-ea"/>
                <a:cs typeface="+mn-cs"/>
              </a:rPr>
              <a:t>.</a:t>
            </a:r>
            <a:endParaRPr lang="en-US" dirty="0"/>
          </a:p>
        </p:txBody>
      </p:sp>
      <p:sp>
        <p:nvSpPr>
          <p:cNvPr id="4" name="Slide Number Placeholder 3"/>
          <p:cNvSpPr>
            <a:spLocks noGrp="1"/>
          </p:cNvSpPr>
          <p:nvPr>
            <p:ph type="sldNum" sz="quarter" idx="10"/>
          </p:nvPr>
        </p:nvSpPr>
        <p:spPr/>
        <p:txBody>
          <a:bodyPr/>
          <a:lstStyle/>
          <a:p>
            <a:fld id="{39EF5598-E94B-463F-8667-3FFBA47D72E6}" type="slidenum">
              <a:rPr lang="en-US" smtClean="0"/>
              <a:pPr/>
              <a:t>17</a:t>
            </a:fld>
            <a:endParaRPr lang="en-US"/>
          </a:p>
        </p:txBody>
      </p:sp>
    </p:spTree>
    <p:extLst>
      <p:ext uri="{BB962C8B-B14F-4D97-AF65-F5344CB8AC3E}">
        <p14:creationId xmlns:p14="http://schemas.microsoft.com/office/powerpoint/2010/main" xmlns="" val="78897068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i="0" u="none" strike="noStrike" kern="1200" baseline="0" dirty="0" smtClean="0">
                <a:solidFill>
                  <a:schemeClr val="tx1"/>
                </a:solidFill>
                <a:latin typeface="+mn-lt"/>
                <a:ea typeface="+mn-ea"/>
                <a:cs typeface="+mn-cs"/>
              </a:rPr>
              <a:t>Answer: </a:t>
            </a:r>
            <a:r>
              <a:rPr lang="en-US" sz="1200" b="0" i="0" u="none" strike="noStrike" kern="1200" baseline="0" dirty="0" smtClean="0">
                <a:solidFill>
                  <a:schemeClr val="tx1"/>
                </a:solidFill>
                <a:latin typeface="+mn-lt"/>
                <a:ea typeface="+mn-ea"/>
                <a:cs typeface="+mn-cs"/>
              </a:rPr>
              <a:t>B</a:t>
            </a:r>
          </a:p>
          <a:p>
            <a:r>
              <a:rPr lang="en-US" sz="1200" b="1" i="0" u="none" strike="noStrike" kern="1200" baseline="0" dirty="0" smtClean="0">
                <a:solidFill>
                  <a:schemeClr val="tx1"/>
                </a:solidFill>
                <a:latin typeface="+mn-lt"/>
                <a:ea typeface="+mn-ea"/>
                <a:cs typeface="+mn-cs"/>
              </a:rPr>
              <a:t>Explanation:</a:t>
            </a:r>
          </a:p>
          <a:p>
            <a:r>
              <a:rPr lang="en-US" sz="1200" b="0" i="0" u="none" strike="noStrike" kern="1200" baseline="0" dirty="0" smtClean="0">
                <a:solidFill>
                  <a:schemeClr val="tx1"/>
                </a:solidFill>
                <a:latin typeface="+mn-lt"/>
                <a:ea typeface="+mn-ea"/>
                <a:cs typeface="+mn-cs"/>
              </a:rPr>
              <a:t>A sniffer is a software tool that is used to capture any network traffic. Since a sniffer</a:t>
            </a:r>
          </a:p>
          <a:p>
            <a:r>
              <a:rPr lang="en-US" sz="1200" b="0" i="0" u="none" strike="noStrike" kern="1200" baseline="0" dirty="0" smtClean="0">
                <a:solidFill>
                  <a:schemeClr val="tx1"/>
                </a:solidFill>
                <a:latin typeface="+mn-lt"/>
                <a:ea typeface="+mn-ea"/>
                <a:cs typeface="+mn-cs"/>
              </a:rPr>
              <a:t>changes the NIC of the LAN card into promiscuous mode, the NIC begins to record</a:t>
            </a:r>
          </a:p>
          <a:p>
            <a:r>
              <a:rPr lang="en-US" sz="1200" b="0" i="0" u="none" strike="noStrike" kern="1200" baseline="0" dirty="0" smtClean="0">
                <a:solidFill>
                  <a:schemeClr val="tx1"/>
                </a:solidFill>
                <a:latin typeface="+mn-lt"/>
                <a:ea typeface="+mn-ea"/>
                <a:cs typeface="+mn-cs"/>
              </a:rPr>
              <a:t>incoming and outgoing data traffic across the network. A sniffer attack is a passive</a:t>
            </a:r>
          </a:p>
          <a:p>
            <a:r>
              <a:rPr lang="en-US" sz="1200" b="0" i="0" u="none" strike="noStrike" kern="1200" baseline="0" dirty="0" smtClean="0">
                <a:solidFill>
                  <a:schemeClr val="tx1"/>
                </a:solidFill>
                <a:latin typeface="+mn-lt"/>
                <a:ea typeface="+mn-ea"/>
                <a:cs typeface="+mn-cs"/>
              </a:rPr>
              <a:t>attack because the attacker does not directly connect with the target host. This attack</a:t>
            </a:r>
          </a:p>
          <a:p>
            <a:r>
              <a:rPr lang="en-US" sz="1200" b="0" i="0" u="none" strike="noStrike" kern="1200" baseline="0" dirty="0" smtClean="0">
                <a:solidFill>
                  <a:schemeClr val="tx1"/>
                </a:solidFill>
                <a:latin typeface="+mn-lt"/>
                <a:ea typeface="+mn-ea"/>
                <a:cs typeface="+mn-cs"/>
              </a:rPr>
              <a:t>is most often used to grab logins and passwords from network traffic. Tools such as</a:t>
            </a:r>
          </a:p>
          <a:p>
            <a:r>
              <a:rPr lang="en-US" sz="1200" b="0" i="0" u="none" strike="noStrike" kern="1200" baseline="0" dirty="0" smtClean="0">
                <a:solidFill>
                  <a:schemeClr val="tx1"/>
                </a:solidFill>
                <a:latin typeface="+mn-lt"/>
                <a:ea typeface="+mn-ea"/>
                <a:cs typeface="+mn-cs"/>
              </a:rPr>
              <a:t>Ethereal, Snort, </a:t>
            </a:r>
            <a:r>
              <a:rPr lang="en-US" sz="1200" b="0" i="0" u="none" strike="noStrike" kern="1200" baseline="0" dirty="0" err="1" smtClean="0">
                <a:solidFill>
                  <a:schemeClr val="tx1"/>
                </a:solidFill>
                <a:latin typeface="+mn-lt"/>
                <a:ea typeface="+mn-ea"/>
                <a:cs typeface="+mn-cs"/>
              </a:rPr>
              <a:t>Windump</a:t>
            </a:r>
            <a:r>
              <a:rPr lang="en-US" sz="1200" b="0" i="0" u="none" strike="noStrike" kern="1200" baseline="0" dirty="0" smtClean="0">
                <a:solidFill>
                  <a:schemeClr val="tx1"/>
                </a:solidFill>
                <a:latin typeface="+mn-lt"/>
                <a:ea typeface="+mn-ea"/>
                <a:cs typeface="+mn-cs"/>
              </a:rPr>
              <a:t>, </a:t>
            </a:r>
            <a:r>
              <a:rPr lang="en-US" sz="1200" b="0" i="0" u="none" strike="noStrike" kern="1200" baseline="0" dirty="0" err="1" smtClean="0">
                <a:solidFill>
                  <a:schemeClr val="tx1"/>
                </a:solidFill>
                <a:latin typeface="+mn-lt"/>
                <a:ea typeface="+mn-ea"/>
                <a:cs typeface="+mn-cs"/>
              </a:rPr>
              <a:t>EtherPeek</a:t>
            </a:r>
            <a:r>
              <a:rPr lang="en-US" sz="1200" b="0" i="0" u="none" strike="noStrike" kern="1200" baseline="0" dirty="0" smtClean="0">
                <a:solidFill>
                  <a:schemeClr val="tx1"/>
                </a:solidFill>
                <a:latin typeface="+mn-lt"/>
                <a:ea typeface="+mn-ea"/>
                <a:cs typeface="+mn-cs"/>
              </a:rPr>
              <a:t>, </a:t>
            </a:r>
            <a:r>
              <a:rPr lang="en-US" sz="1200" b="0" i="0" u="none" strike="noStrike" kern="1200" baseline="0" dirty="0" err="1" smtClean="0">
                <a:solidFill>
                  <a:schemeClr val="tx1"/>
                </a:solidFill>
                <a:latin typeface="+mn-lt"/>
                <a:ea typeface="+mn-ea"/>
                <a:cs typeface="+mn-cs"/>
              </a:rPr>
              <a:t>Dsniff</a:t>
            </a:r>
            <a:r>
              <a:rPr lang="en-US" sz="1200" b="0" i="0" u="none" strike="noStrike" kern="1200" baseline="0" dirty="0" smtClean="0">
                <a:solidFill>
                  <a:schemeClr val="tx1"/>
                </a:solidFill>
                <a:latin typeface="+mn-lt"/>
                <a:ea typeface="+mn-ea"/>
                <a:cs typeface="+mn-cs"/>
              </a:rPr>
              <a:t> are some good examples of sniffers.</a:t>
            </a:r>
          </a:p>
          <a:p>
            <a:r>
              <a:rPr lang="en-US" sz="1200" b="0" i="0" u="none" strike="noStrike" kern="1200" baseline="0" dirty="0" smtClean="0">
                <a:solidFill>
                  <a:schemeClr val="tx1"/>
                </a:solidFill>
                <a:latin typeface="+mn-lt"/>
                <a:ea typeface="+mn-ea"/>
                <a:cs typeface="+mn-cs"/>
              </a:rPr>
              <a:t>These tools provide many facilities to users such as graphical user interface,</a:t>
            </a:r>
          </a:p>
          <a:p>
            <a:r>
              <a:rPr lang="en-US" sz="1200" b="0" i="0" u="none" strike="noStrike" kern="1200" baseline="0" dirty="0" smtClean="0">
                <a:solidFill>
                  <a:schemeClr val="tx1"/>
                </a:solidFill>
                <a:latin typeface="+mn-lt"/>
                <a:ea typeface="+mn-ea"/>
                <a:cs typeface="+mn-cs"/>
              </a:rPr>
              <a:t>traffic statistics graph, multiple sessions tracking, etc.</a:t>
            </a:r>
          </a:p>
          <a:p>
            <a:r>
              <a:rPr lang="en-US" sz="1200" b="0" i="0" u="none" strike="noStrike" kern="1200" baseline="0" dirty="0" smtClean="0">
                <a:solidFill>
                  <a:schemeClr val="tx1"/>
                </a:solidFill>
                <a:latin typeface="+mn-lt"/>
                <a:ea typeface="+mn-ea"/>
                <a:cs typeface="+mn-cs"/>
              </a:rPr>
              <a:t>Answer: D is incorrect. A protocol analyzer for particular types of networks is a</a:t>
            </a:r>
          </a:p>
          <a:p>
            <a:r>
              <a:rPr lang="en-US" sz="1200" b="0" i="0" u="none" strike="noStrike" kern="1200" baseline="0" dirty="0" smtClean="0">
                <a:solidFill>
                  <a:schemeClr val="tx1"/>
                </a:solidFill>
                <a:latin typeface="+mn-lt"/>
                <a:ea typeface="+mn-ea"/>
                <a:cs typeface="+mn-cs"/>
              </a:rPr>
              <a:t>computer software or computer hardware that can intercept and log traffic passing</a:t>
            </a:r>
          </a:p>
          <a:p>
            <a:r>
              <a:rPr lang="en-US" sz="1200" b="0" i="0" u="none" strike="noStrike" kern="1200" baseline="0" dirty="0" smtClean="0">
                <a:solidFill>
                  <a:schemeClr val="tx1"/>
                </a:solidFill>
                <a:latin typeface="+mn-lt"/>
                <a:ea typeface="+mn-ea"/>
                <a:cs typeface="+mn-cs"/>
              </a:rPr>
              <a:t>over a digital network or part of a network. As data streams flow across the network,</a:t>
            </a:r>
          </a:p>
          <a:p>
            <a:r>
              <a:rPr lang="en-US" sz="1200" b="0" i="0" u="none" strike="noStrike" kern="1200" baseline="0" dirty="0" smtClean="0">
                <a:solidFill>
                  <a:schemeClr val="tx1"/>
                </a:solidFill>
                <a:latin typeface="+mn-lt"/>
                <a:ea typeface="+mn-ea"/>
                <a:cs typeface="+mn-cs"/>
              </a:rPr>
              <a:t>the protocol analyzer captures each packet and, if needed, decodes and analyzes its</a:t>
            </a:r>
          </a:p>
          <a:p>
            <a:r>
              <a:rPr lang="en-US" sz="1200" b="0" i="0" u="none" strike="noStrike" kern="1200" baseline="0" dirty="0" smtClean="0">
                <a:solidFill>
                  <a:schemeClr val="tx1"/>
                </a:solidFill>
                <a:latin typeface="+mn-lt"/>
                <a:ea typeface="+mn-ea"/>
                <a:cs typeface="+mn-cs"/>
              </a:rPr>
              <a:t>content according to the appropriate RFC or other specifications.</a:t>
            </a:r>
          </a:p>
          <a:p>
            <a:r>
              <a:rPr lang="en-US" sz="1200" b="0" i="0" u="none" strike="noStrike" kern="1200" baseline="0" dirty="0" smtClean="0">
                <a:solidFill>
                  <a:schemeClr val="tx1"/>
                </a:solidFill>
                <a:latin typeface="+mn-lt"/>
                <a:ea typeface="+mn-ea"/>
                <a:cs typeface="+mn-cs"/>
              </a:rPr>
              <a:t>Answer: A is incorrect. A </a:t>
            </a:r>
            <a:r>
              <a:rPr lang="en-US" sz="1200" b="0" i="0" u="none" strike="noStrike" kern="1200" baseline="0" dirty="0" err="1" smtClean="0">
                <a:solidFill>
                  <a:schemeClr val="tx1"/>
                </a:solidFill>
                <a:latin typeface="+mn-lt"/>
                <a:ea typeface="+mn-ea"/>
                <a:cs typeface="+mn-cs"/>
              </a:rPr>
              <a:t>keylogger</a:t>
            </a:r>
            <a:r>
              <a:rPr lang="en-US" sz="1200" b="0" i="0" u="none" strike="noStrike" kern="1200" baseline="0" dirty="0" smtClean="0">
                <a:solidFill>
                  <a:schemeClr val="tx1"/>
                </a:solidFill>
                <a:latin typeface="+mn-lt"/>
                <a:ea typeface="+mn-ea"/>
                <a:cs typeface="+mn-cs"/>
              </a:rPr>
              <a:t> is a software tool that traces all or specific</a:t>
            </a:r>
          </a:p>
          <a:p>
            <a:r>
              <a:rPr lang="en-US" sz="1200" b="0" i="0" u="none" strike="noStrike" kern="1200" baseline="0" dirty="0" smtClean="0">
                <a:solidFill>
                  <a:schemeClr val="tx1"/>
                </a:solidFill>
                <a:latin typeface="+mn-lt"/>
                <a:ea typeface="+mn-ea"/>
                <a:cs typeface="+mn-cs"/>
              </a:rPr>
              <a:t>activities of a user on a computer. Once a </a:t>
            </a:r>
            <a:r>
              <a:rPr lang="en-US" sz="1200" b="0" i="0" u="none" strike="noStrike" kern="1200" baseline="0" dirty="0" err="1" smtClean="0">
                <a:solidFill>
                  <a:schemeClr val="tx1"/>
                </a:solidFill>
                <a:latin typeface="+mn-lt"/>
                <a:ea typeface="+mn-ea"/>
                <a:cs typeface="+mn-cs"/>
              </a:rPr>
              <a:t>keylogger</a:t>
            </a:r>
            <a:r>
              <a:rPr lang="en-US" sz="1200" b="0" i="0" u="none" strike="noStrike" kern="1200" baseline="0" dirty="0" smtClean="0">
                <a:solidFill>
                  <a:schemeClr val="tx1"/>
                </a:solidFill>
                <a:latin typeface="+mn-lt"/>
                <a:ea typeface="+mn-ea"/>
                <a:cs typeface="+mn-cs"/>
              </a:rPr>
              <a:t> is installed on a victim's</a:t>
            </a:r>
          </a:p>
          <a:p>
            <a:r>
              <a:rPr lang="en-US" sz="1200" b="0" i="0" u="none" strike="noStrike" kern="1200" baseline="0" dirty="0" smtClean="0">
                <a:solidFill>
                  <a:schemeClr val="tx1"/>
                </a:solidFill>
                <a:latin typeface="+mn-lt"/>
                <a:ea typeface="+mn-ea"/>
                <a:cs typeface="+mn-cs"/>
              </a:rPr>
              <a:t>computer, it can be used for recording all keystrokes on the victim's computer in a</a:t>
            </a:r>
          </a:p>
          <a:p>
            <a:r>
              <a:rPr lang="en-US" sz="1200" b="0" i="0" u="none" strike="noStrike" kern="1200" baseline="0" dirty="0" smtClean="0">
                <a:solidFill>
                  <a:schemeClr val="tx1"/>
                </a:solidFill>
                <a:latin typeface="+mn-lt"/>
                <a:ea typeface="+mn-ea"/>
                <a:cs typeface="+mn-cs"/>
              </a:rPr>
              <a:t>predefined log file. An attacker can configure a log file in such a manner that it can be</a:t>
            </a:r>
          </a:p>
          <a:p>
            <a:r>
              <a:rPr lang="en-US" sz="1200" b="0" i="0" u="none" strike="noStrike" kern="1200" baseline="0" dirty="0" smtClean="0">
                <a:solidFill>
                  <a:schemeClr val="tx1"/>
                </a:solidFill>
                <a:latin typeface="+mn-lt"/>
                <a:ea typeface="+mn-ea"/>
                <a:cs typeface="+mn-cs"/>
              </a:rPr>
              <a:t>sent automatically to a predefined e-mail address. Some of the main features of a</a:t>
            </a:r>
          </a:p>
          <a:p>
            <a:r>
              <a:rPr lang="en-US" sz="1200" b="0" i="0" u="none" strike="noStrike" kern="1200" baseline="0" dirty="0" err="1" smtClean="0">
                <a:solidFill>
                  <a:schemeClr val="tx1"/>
                </a:solidFill>
                <a:latin typeface="+mn-lt"/>
                <a:ea typeface="+mn-ea"/>
                <a:cs typeface="+mn-cs"/>
              </a:rPr>
              <a:t>keylogger</a:t>
            </a:r>
            <a:r>
              <a:rPr lang="en-US" sz="1200" b="0" i="0" u="none" strike="noStrike" kern="1200" baseline="0" dirty="0" smtClean="0">
                <a:solidFill>
                  <a:schemeClr val="tx1"/>
                </a:solidFill>
                <a:latin typeface="+mn-lt"/>
                <a:ea typeface="+mn-ea"/>
                <a:cs typeface="+mn-cs"/>
              </a:rPr>
              <a:t> are as follows:</a:t>
            </a:r>
          </a:p>
          <a:p>
            <a:r>
              <a:rPr lang="en-US" sz="1200" b="0" i="0" u="none" strike="noStrike" kern="1200" baseline="0" dirty="0" smtClean="0">
                <a:solidFill>
                  <a:schemeClr val="tx1"/>
                </a:solidFill>
                <a:latin typeface="+mn-lt"/>
                <a:ea typeface="+mn-ea"/>
                <a:cs typeface="+mn-cs"/>
              </a:rPr>
              <a:t>It can record all keystrokes.</a:t>
            </a:r>
          </a:p>
          <a:p>
            <a:r>
              <a:rPr lang="en-US" sz="1200" b="0" i="0" u="none" strike="noStrike" kern="1200" baseline="0" dirty="0" smtClean="0">
                <a:solidFill>
                  <a:schemeClr val="tx1"/>
                </a:solidFill>
                <a:latin typeface="+mn-lt"/>
                <a:ea typeface="+mn-ea"/>
                <a:cs typeface="+mn-cs"/>
              </a:rPr>
              <a:t>It can capture all screenshots.</a:t>
            </a:r>
          </a:p>
          <a:p>
            <a:r>
              <a:rPr lang="en-US" sz="1200" b="0" i="0" u="none" strike="noStrike" kern="1200" baseline="0" dirty="0" smtClean="0">
                <a:solidFill>
                  <a:schemeClr val="tx1"/>
                </a:solidFill>
                <a:latin typeface="+mn-lt"/>
                <a:ea typeface="+mn-ea"/>
                <a:cs typeface="+mn-cs"/>
              </a:rPr>
              <a:t>It can record all instant messenger conversations. It can be remotely installed.</a:t>
            </a:r>
          </a:p>
          <a:p>
            <a:r>
              <a:rPr lang="en-US" sz="1200" b="0" i="0" u="none" strike="noStrike" kern="1200" baseline="0" dirty="0" smtClean="0">
                <a:solidFill>
                  <a:schemeClr val="tx1"/>
                </a:solidFill>
                <a:latin typeface="+mn-lt"/>
                <a:ea typeface="+mn-ea"/>
                <a:cs typeface="+mn-cs"/>
              </a:rPr>
              <a:t>It can be delivered via FTP or e-mail.</a:t>
            </a:r>
          </a:p>
          <a:p>
            <a:r>
              <a:rPr lang="en-US" sz="1200" b="0" i="0" u="none" strike="noStrike" kern="1200" baseline="0" dirty="0" smtClean="0">
                <a:solidFill>
                  <a:schemeClr val="tx1"/>
                </a:solidFill>
                <a:latin typeface="+mn-lt"/>
                <a:ea typeface="+mn-ea"/>
                <a:cs typeface="+mn-cs"/>
              </a:rPr>
              <a:t>Answer: C is incorrect. Key fobs are security devices used by telecommuters to</a:t>
            </a:r>
          </a:p>
          <a:p>
            <a:r>
              <a:rPr lang="en-US" sz="1200" b="0" i="0" u="none" strike="noStrike" kern="1200" baseline="0" dirty="0" smtClean="0">
                <a:solidFill>
                  <a:schemeClr val="tx1"/>
                </a:solidFill>
                <a:latin typeface="+mn-lt"/>
                <a:ea typeface="+mn-ea"/>
                <a:cs typeface="+mn-cs"/>
              </a:rPr>
              <a:t>provide one part of a three way match for a user to log on to a secured network.</a:t>
            </a:r>
          </a:p>
          <a:p>
            <a:r>
              <a:rPr lang="en-US" sz="1200" b="0" i="0" u="none" strike="noStrike" kern="1200" baseline="0" dirty="0" smtClean="0">
                <a:solidFill>
                  <a:schemeClr val="tx1"/>
                </a:solidFill>
                <a:latin typeface="+mn-lt"/>
                <a:ea typeface="+mn-ea"/>
                <a:cs typeface="+mn-cs"/>
              </a:rPr>
              <a:t>These are display-only devices that algorithmically generate security codes as</a:t>
            </a:r>
          </a:p>
          <a:p>
            <a:r>
              <a:rPr lang="en-US" sz="1200" b="0" i="0" u="none" strike="noStrike" kern="1200" baseline="0" dirty="0" smtClean="0">
                <a:solidFill>
                  <a:schemeClr val="tx1"/>
                </a:solidFill>
                <a:latin typeface="+mn-lt"/>
                <a:ea typeface="+mn-ea"/>
                <a:cs typeface="+mn-cs"/>
              </a:rPr>
              <a:t>part of a challenge/response authentication system. This code usually changes very</a:t>
            </a:r>
          </a:p>
          <a:p>
            <a:r>
              <a:rPr lang="en-US" sz="1200" b="0" i="0" u="none" strike="noStrike" kern="1200" baseline="0" dirty="0" smtClean="0">
                <a:solidFill>
                  <a:schemeClr val="tx1"/>
                </a:solidFill>
                <a:latin typeface="+mn-lt"/>
                <a:ea typeface="+mn-ea"/>
                <a:cs typeface="+mn-cs"/>
              </a:rPr>
              <a:t>quickly and is used with the PIN for authentication.</a:t>
            </a:r>
            <a:endParaRPr lang="en-US" dirty="0"/>
          </a:p>
        </p:txBody>
      </p:sp>
      <p:sp>
        <p:nvSpPr>
          <p:cNvPr id="4" name="Slide Number Placeholder 3"/>
          <p:cNvSpPr>
            <a:spLocks noGrp="1"/>
          </p:cNvSpPr>
          <p:nvPr>
            <p:ph type="sldNum" sz="quarter" idx="10"/>
          </p:nvPr>
        </p:nvSpPr>
        <p:spPr/>
        <p:txBody>
          <a:bodyPr/>
          <a:lstStyle/>
          <a:p>
            <a:fld id="{39EF5598-E94B-463F-8667-3FFBA47D72E6}" type="slidenum">
              <a:rPr lang="en-US" smtClean="0"/>
              <a:pPr/>
              <a:t>18</a:t>
            </a:fld>
            <a:endParaRPr lang="en-US"/>
          </a:p>
        </p:txBody>
      </p:sp>
    </p:spTree>
    <p:extLst>
      <p:ext uri="{BB962C8B-B14F-4D97-AF65-F5344CB8AC3E}">
        <p14:creationId xmlns:p14="http://schemas.microsoft.com/office/powerpoint/2010/main" xmlns="" val="410678276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i="0" u="none" strike="noStrike" kern="1200" baseline="0" dirty="0" smtClean="0">
                <a:solidFill>
                  <a:schemeClr val="tx1"/>
                </a:solidFill>
                <a:latin typeface="+mn-lt"/>
                <a:ea typeface="+mn-ea"/>
                <a:cs typeface="+mn-cs"/>
              </a:rPr>
              <a:t>Answer: </a:t>
            </a:r>
            <a:r>
              <a:rPr lang="en-US" sz="1200" b="0" i="0" u="none" strike="noStrike" kern="1200" baseline="0" dirty="0" smtClean="0">
                <a:solidFill>
                  <a:schemeClr val="tx1"/>
                </a:solidFill>
                <a:latin typeface="+mn-lt"/>
                <a:ea typeface="+mn-ea"/>
                <a:cs typeface="+mn-cs"/>
              </a:rPr>
              <a:t>D</a:t>
            </a:r>
          </a:p>
          <a:p>
            <a:r>
              <a:rPr lang="en-US" sz="1200" b="1" i="0" u="none" strike="noStrike" kern="1200" baseline="0" dirty="0" smtClean="0">
                <a:solidFill>
                  <a:schemeClr val="tx1"/>
                </a:solidFill>
                <a:latin typeface="+mn-lt"/>
                <a:ea typeface="+mn-ea"/>
                <a:cs typeface="+mn-cs"/>
              </a:rPr>
              <a:t>Explanation:</a:t>
            </a:r>
          </a:p>
          <a:p>
            <a:r>
              <a:rPr lang="en-US" sz="1200" b="0" i="0" u="none" strike="noStrike" kern="1200" baseline="0" dirty="0" smtClean="0">
                <a:solidFill>
                  <a:schemeClr val="tx1"/>
                </a:solidFill>
                <a:latin typeface="+mn-lt"/>
                <a:ea typeface="+mn-ea"/>
                <a:cs typeface="+mn-cs"/>
              </a:rPr>
              <a:t>A Heuristic antivirus protection solution uses certain behaviors to identify a file as a</a:t>
            </a:r>
          </a:p>
          <a:p>
            <a:r>
              <a:rPr lang="en-US" sz="1200" b="0" i="0" u="none" strike="noStrike" kern="1200" baseline="0" dirty="0" smtClean="0">
                <a:solidFill>
                  <a:schemeClr val="tx1"/>
                </a:solidFill>
                <a:latin typeface="+mn-lt"/>
                <a:ea typeface="+mn-ea"/>
                <a:cs typeface="+mn-cs"/>
              </a:rPr>
              <a:t>virus, even if it is not on any known antivirus list.</a:t>
            </a:r>
            <a:endParaRPr lang="en-US" dirty="0"/>
          </a:p>
        </p:txBody>
      </p:sp>
      <p:sp>
        <p:nvSpPr>
          <p:cNvPr id="4" name="Slide Number Placeholder 3"/>
          <p:cNvSpPr>
            <a:spLocks noGrp="1"/>
          </p:cNvSpPr>
          <p:nvPr>
            <p:ph type="sldNum" sz="quarter" idx="10"/>
          </p:nvPr>
        </p:nvSpPr>
        <p:spPr/>
        <p:txBody>
          <a:bodyPr/>
          <a:lstStyle/>
          <a:p>
            <a:fld id="{39EF5598-E94B-463F-8667-3FFBA47D72E6}" type="slidenum">
              <a:rPr lang="en-US" smtClean="0"/>
              <a:pPr/>
              <a:t>19</a:t>
            </a:fld>
            <a:endParaRPr lang="en-US"/>
          </a:p>
        </p:txBody>
      </p:sp>
    </p:spTree>
    <p:extLst>
      <p:ext uri="{BB962C8B-B14F-4D97-AF65-F5344CB8AC3E}">
        <p14:creationId xmlns:p14="http://schemas.microsoft.com/office/powerpoint/2010/main" xmlns="" val="107839721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i="0" u="none" strike="noStrike" kern="1200" baseline="0" dirty="0" smtClean="0">
                <a:solidFill>
                  <a:schemeClr val="tx1"/>
                </a:solidFill>
                <a:latin typeface="+mn-lt"/>
                <a:ea typeface="+mn-ea"/>
                <a:cs typeface="+mn-cs"/>
              </a:rPr>
              <a:t>Answer: </a:t>
            </a:r>
            <a:r>
              <a:rPr lang="en-US" sz="1200" b="0" i="0" u="none" strike="noStrike" kern="1200" baseline="0" dirty="0" smtClean="0">
                <a:solidFill>
                  <a:schemeClr val="tx1"/>
                </a:solidFill>
                <a:latin typeface="+mn-lt"/>
                <a:ea typeface="+mn-ea"/>
                <a:cs typeface="+mn-cs"/>
              </a:rPr>
              <a:t>D</a:t>
            </a:r>
          </a:p>
          <a:p>
            <a:r>
              <a:rPr lang="en-US" sz="1200" b="1" i="0" u="none" strike="noStrike" kern="1200" baseline="0" dirty="0" smtClean="0">
                <a:solidFill>
                  <a:schemeClr val="tx1"/>
                </a:solidFill>
                <a:latin typeface="+mn-lt"/>
                <a:ea typeface="+mn-ea"/>
                <a:cs typeface="+mn-cs"/>
              </a:rPr>
              <a:t>Explanation:</a:t>
            </a:r>
          </a:p>
          <a:p>
            <a:r>
              <a:rPr lang="en-US" sz="1200" b="0" i="0" u="none" strike="noStrike" kern="1200" baseline="0" dirty="0" smtClean="0">
                <a:solidFill>
                  <a:schemeClr val="tx1"/>
                </a:solidFill>
                <a:latin typeface="+mn-lt"/>
                <a:ea typeface="+mn-ea"/>
                <a:cs typeface="+mn-cs"/>
              </a:rPr>
              <a:t>Single sign-on (SSO) is defined as a mechanism in which a single action of user</a:t>
            </a:r>
          </a:p>
          <a:p>
            <a:r>
              <a:rPr lang="en-US" sz="1200" b="0" i="0" u="none" strike="noStrike" kern="1200" baseline="0" dirty="0" smtClean="0">
                <a:solidFill>
                  <a:schemeClr val="tx1"/>
                </a:solidFill>
                <a:latin typeface="+mn-lt"/>
                <a:ea typeface="+mn-ea"/>
                <a:cs typeface="+mn-cs"/>
              </a:rPr>
              <a:t>authentication and authorization is used to allow a user to access all computers and</a:t>
            </a:r>
          </a:p>
          <a:p>
            <a:r>
              <a:rPr lang="en-US" sz="1200" b="0" i="0" u="none" strike="noStrike" kern="1200" baseline="0" dirty="0" smtClean="0">
                <a:solidFill>
                  <a:schemeClr val="tx1"/>
                </a:solidFill>
                <a:latin typeface="+mn-lt"/>
                <a:ea typeface="+mn-ea"/>
                <a:cs typeface="+mn-cs"/>
              </a:rPr>
              <a:t>systems where he got a access permission, without entering passwords for multiple</a:t>
            </a:r>
          </a:p>
          <a:p>
            <a:r>
              <a:rPr lang="en-US" sz="1200" b="0" i="0" u="none" strike="noStrike" kern="1200" baseline="0" dirty="0" smtClean="0">
                <a:solidFill>
                  <a:schemeClr val="tx1"/>
                </a:solidFill>
                <a:latin typeface="+mn-lt"/>
                <a:ea typeface="+mn-ea"/>
                <a:cs typeface="+mn-cs"/>
              </a:rPr>
              <a:t>times.</a:t>
            </a:r>
          </a:p>
          <a:p>
            <a:r>
              <a:rPr lang="en-US" sz="1200" b="0" i="0" u="none" strike="noStrike" kern="1200" baseline="0" dirty="0" smtClean="0">
                <a:solidFill>
                  <a:schemeClr val="tx1"/>
                </a:solidFill>
                <a:latin typeface="+mn-lt"/>
                <a:ea typeface="+mn-ea"/>
                <a:cs typeface="+mn-cs"/>
              </a:rPr>
              <a:t>Answer: C is incorrect. Kerberos is defined as a secure method used for</a:t>
            </a:r>
          </a:p>
          <a:p>
            <a:r>
              <a:rPr lang="en-US" sz="1200" b="0" i="0" u="none" strike="noStrike" kern="1200" baseline="0" dirty="0" smtClean="0">
                <a:solidFill>
                  <a:schemeClr val="tx1"/>
                </a:solidFill>
                <a:latin typeface="+mn-lt"/>
                <a:ea typeface="+mn-ea"/>
                <a:cs typeface="+mn-cs"/>
              </a:rPr>
              <a:t>authenticating a request for a service in a computer network.</a:t>
            </a:r>
          </a:p>
          <a:p>
            <a:r>
              <a:rPr lang="en-US" sz="1200" b="0" i="0" u="none" strike="noStrike" kern="1200" baseline="0" dirty="0" smtClean="0">
                <a:solidFill>
                  <a:schemeClr val="tx1"/>
                </a:solidFill>
                <a:latin typeface="+mn-lt"/>
                <a:ea typeface="+mn-ea"/>
                <a:cs typeface="+mn-cs"/>
              </a:rPr>
              <a:t>Answer: A is incorrect. TCP/IP protocol is used to define the rule computers are</a:t>
            </a:r>
          </a:p>
          <a:p>
            <a:r>
              <a:rPr lang="en-US" sz="1200" b="0" i="0" u="none" strike="noStrike" kern="1200" baseline="0" dirty="0" smtClean="0">
                <a:solidFill>
                  <a:schemeClr val="tx1"/>
                </a:solidFill>
                <a:latin typeface="+mn-lt"/>
                <a:ea typeface="+mn-ea"/>
                <a:cs typeface="+mn-cs"/>
              </a:rPr>
              <a:t>required to follow for communicating with each other over the internet.</a:t>
            </a:r>
          </a:p>
          <a:p>
            <a:r>
              <a:rPr lang="en-US" sz="1200" b="0" i="0" u="none" strike="noStrike" kern="1200" baseline="0" dirty="0" smtClean="0">
                <a:solidFill>
                  <a:schemeClr val="tx1"/>
                </a:solidFill>
                <a:latin typeface="+mn-lt"/>
                <a:ea typeface="+mn-ea"/>
                <a:cs typeface="+mn-cs"/>
              </a:rPr>
              <a:t>Answer: B is incorrect. This is an invalid Answer</a:t>
            </a:r>
            <a:endParaRPr lang="en-US" dirty="0"/>
          </a:p>
        </p:txBody>
      </p:sp>
      <p:sp>
        <p:nvSpPr>
          <p:cNvPr id="4" name="Slide Number Placeholder 3"/>
          <p:cNvSpPr>
            <a:spLocks noGrp="1"/>
          </p:cNvSpPr>
          <p:nvPr>
            <p:ph type="sldNum" sz="quarter" idx="10"/>
          </p:nvPr>
        </p:nvSpPr>
        <p:spPr/>
        <p:txBody>
          <a:bodyPr/>
          <a:lstStyle/>
          <a:p>
            <a:fld id="{39EF5598-E94B-463F-8667-3FFBA47D72E6}" type="slidenum">
              <a:rPr lang="en-US" smtClean="0"/>
              <a:pPr/>
              <a:t>20</a:t>
            </a:fld>
            <a:endParaRPr lang="en-US"/>
          </a:p>
        </p:txBody>
      </p:sp>
    </p:spTree>
    <p:extLst>
      <p:ext uri="{BB962C8B-B14F-4D97-AF65-F5344CB8AC3E}">
        <p14:creationId xmlns:p14="http://schemas.microsoft.com/office/powerpoint/2010/main" xmlns="" val="48370989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smtClean="0"/>
              <a:t>Answer: </a:t>
            </a:r>
            <a:r>
              <a:rPr lang="en-US" dirty="0" smtClean="0"/>
              <a:t>A</a:t>
            </a:r>
          </a:p>
          <a:p>
            <a:r>
              <a:rPr lang="en-US" b="1" dirty="0" smtClean="0"/>
              <a:t>Explanation:</a:t>
            </a:r>
          </a:p>
          <a:p>
            <a:r>
              <a:rPr lang="en-US" dirty="0" smtClean="0"/>
              <a:t>Two-factor authentication offers an extra security mechanism above that offered by</a:t>
            </a:r>
          </a:p>
          <a:p>
            <a:r>
              <a:rPr lang="en-US" dirty="0" smtClean="0"/>
              <a:t>passwords alone. It is frequently used by mobile users who want to establish</a:t>
            </a:r>
          </a:p>
          <a:p>
            <a:r>
              <a:rPr lang="en-US" dirty="0" smtClean="0"/>
              <a:t>connectivity to a corporate network.</a:t>
            </a:r>
          </a:p>
          <a:p>
            <a:endParaRPr lang="en-US" dirty="0"/>
          </a:p>
        </p:txBody>
      </p:sp>
      <p:sp>
        <p:nvSpPr>
          <p:cNvPr id="4" name="Slide Number Placeholder 3"/>
          <p:cNvSpPr>
            <a:spLocks noGrp="1"/>
          </p:cNvSpPr>
          <p:nvPr>
            <p:ph type="sldNum" sz="quarter" idx="10"/>
          </p:nvPr>
        </p:nvSpPr>
        <p:spPr/>
        <p:txBody>
          <a:bodyPr/>
          <a:lstStyle/>
          <a:p>
            <a:fld id="{39EF5598-E94B-463F-8667-3FFBA47D72E6}" type="slidenum">
              <a:rPr lang="en-US" smtClean="0"/>
              <a:pPr/>
              <a:t>3</a:t>
            </a:fld>
            <a:endParaRPr lang="en-US"/>
          </a:p>
        </p:txBody>
      </p:sp>
    </p:spTree>
    <p:extLst>
      <p:ext uri="{BB962C8B-B14F-4D97-AF65-F5344CB8AC3E}">
        <p14:creationId xmlns:p14="http://schemas.microsoft.com/office/powerpoint/2010/main" xmlns="" val="3457602608"/>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i="0" u="none" strike="noStrike" kern="1200" baseline="0" dirty="0" smtClean="0">
                <a:solidFill>
                  <a:schemeClr val="tx1"/>
                </a:solidFill>
                <a:latin typeface="+mn-lt"/>
                <a:ea typeface="+mn-ea"/>
                <a:cs typeface="+mn-cs"/>
              </a:rPr>
              <a:t>Answer: </a:t>
            </a:r>
            <a:r>
              <a:rPr lang="en-US" sz="1200" b="0" i="0" u="none" strike="noStrike" kern="1200" baseline="0" dirty="0" smtClean="0">
                <a:solidFill>
                  <a:schemeClr val="tx1"/>
                </a:solidFill>
                <a:latin typeface="+mn-lt"/>
                <a:ea typeface="+mn-ea"/>
                <a:cs typeface="+mn-cs"/>
              </a:rPr>
              <a:t>A</a:t>
            </a:r>
          </a:p>
          <a:p>
            <a:r>
              <a:rPr lang="en-US" sz="1200" b="1" i="0" u="none" strike="noStrike" kern="1200" baseline="0" dirty="0" smtClean="0">
                <a:solidFill>
                  <a:schemeClr val="tx1"/>
                </a:solidFill>
                <a:latin typeface="+mn-lt"/>
                <a:ea typeface="+mn-ea"/>
                <a:cs typeface="+mn-cs"/>
              </a:rPr>
              <a:t>Explanation:</a:t>
            </a:r>
          </a:p>
          <a:p>
            <a:r>
              <a:rPr lang="en-US" sz="1200" b="0" i="0" u="none" strike="noStrike" kern="1200" baseline="0" dirty="0" smtClean="0">
                <a:solidFill>
                  <a:schemeClr val="tx1"/>
                </a:solidFill>
                <a:latin typeface="+mn-lt"/>
                <a:ea typeface="+mn-ea"/>
                <a:cs typeface="+mn-cs"/>
              </a:rPr>
              <a:t>A polymorphic virus has the ability to change its own signature at the time of infection.</a:t>
            </a:r>
          </a:p>
          <a:p>
            <a:r>
              <a:rPr lang="en-US" sz="1200" b="0" i="0" u="none" strike="noStrike" kern="1200" baseline="0" dirty="0" smtClean="0">
                <a:solidFill>
                  <a:schemeClr val="tx1"/>
                </a:solidFill>
                <a:latin typeface="+mn-lt"/>
                <a:ea typeface="+mn-ea"/>
                <a:cs typeface="+mn-cs"/>
              </a:rPr>
              <a:t>This virus is very complicated and hard to detect. When the user runs the infected file</a:t>
            </a:r>
          </a:p>
          <a:p>
            <a:r>
              <a:rPr lang="en-US" sz="1200" b="0" i="0" u="none" strike="noStrike" kern="1200" baseline="0" dirty="0" smtClean="0">
                <a:solidFill>
                  <a:schemeClr val="tx1"/>
                </a:solidFill>
                <a:latin typeface="+mn-lt"/>
                <a:ea typeface="+mn-ea"/>
                <a:cs typeface="+mn-cs"/>
              </a:rPr>
              <a:t>in the disk, it loads the virus into the RAM. The new virus starts making its own</a:t>
            </a:r>
          </a:p>
          <a:p>
            <a:r>
              <a:rPr lang="en-US" sz="1200" b="0" i="0" u="none" strike="noStrike" kern="1200" baseline="0" dirty="0" smtClean="0">
                <a:solidFill>
                  <a:schemeClr val="tx1"/>
                </a:solidFill>
                <a:latin typeface="+mn-lt"/>
                <a:ea typeface="+mn-ea"/>
                <a:cs typeface="+mn-cs"/>
              </a:rPr>
              <a:t>copies and infects other files of the operating system. The mutation engine of the</a:t>
            </a:r>
          </a:p>
          <a:p>
            <a:r>
              <a:rPr lang="en-US" sz="1200" b="0" i="0" u="none" strike="noStrike" kern="1200" baseline="0" dirty="0" smtClean="0">
                <a:solidFill>
                  <a:schemeClr val="tx1"/>
                </a:solidFill>
                <a:latin typeface="+mn-lt"/>
                <a:ea typeface="+mn-ea"/>
                <a:cs typeface="+mn-cs"/>
              </a:rPr>
              <a:t>polymorphic virus generates a new encrypted code, thus changing the signature of the</a:t>
            </a:r>
          </a:p>
          <a:p>
            <a:r>
              <a:rPr lang="en-US" sz="1200" b="0" i="0" u="none" strike="noStrike" kern="1200" baseline="0" dirty="0" smtClean="0">
                <a:solidFill>
                  <a:schemeClr val="tx1"/>
                </a:solidFill>
                <a:latin typeface="+mn-lt"/>
                <a:ea typeface="+mn-ea"/>
                <a:cs typeface="+mn-cs"/>
              </a:rPr>
              <a:t>virus. Therefore, polymorphic viruses cannot be detected by signature-based antivirus.</a:t>
            </a:r>
          </a:p>
          <a:p>
            <a:r>
              <a:rPr lang="en-US" sz="1200" b="0" i="0" u="none" strike="noStrike" kern="1200" baseline="0" dirty="0" smtClean="0">
                <a:solidFill>
                  <a:schemeClr val="tx1"/>
                </a:solidFill>
                <a:latin typeface="+mn-lt"/>
                <a:ea typeface="+mn-ea"/>
                <a:cs typeface="+mn-cs"/>
              </a:rPr>
              <a:t>Answer: B is incorrect. A Master boot record (MBR) virus replaces the boot sector</a:t>
            </a:r>
          </a:p>
          <a:p>
            <a:r>
              <a:rPr lang="en-US" sz="1200" b="0" i="0" u="none" strike="noStrike" kern="1200" baseline="0" dirty="0" smtClean="0">
                <a:solidFill>
                  <a:schemeClr val="tx1"/>
                </a:solidFill>
                <a:latin typeface="+mn-lt"/>
                <a:ea typeface="+mn-ea"/>
                <a:cs typeface="+mn-cs"/>
              </a:rPr>
              <a:t>data with its own malicious code. Every time when the computer starts up, the boot</a:t>
            </a:r>
          </a:p>
          <a:p>
            <a:r>
              <a:rPr lang="en-US" sz="1200" b="0" i="0" u="none" strike="noStrike" kern="1200" baseline="0" dirty="0" smtClean="0">
                <a:solidFill>
                  <a:schemeClr val="tx1"/>
                </a:solidFill>
                <a:latin typeface="+mn-lt"/>
                <a:ea typeface="+mn-ea"/>
                <a:cs typeface="+mn-cs"/>
              </a:rPr>
              <a:t>sector virus executes. It can then generate activity that is either annoying (system will</a:t>
            </a:r>
          </a:p>
          <a:p>
            <a:r>
              <a:rPr lang="en-US" sz="1200" b="0" i="0" u="none" strike="noStrike" kern="1200" baseline="0" dirty="0" smtClean="0">
                <a:solidFill>
                  <a:schemeClr val="tx1"/>
                </a:solidFill>
                <a:latin typeface="+mn-lt"/>
                <a:ea typeface="+mn-ea"/>
                <a:cs typeface="+mn-cs"/>
              </a:rPr>
              <a:t>play sounds at certain times) or destructive</a:t>
            </a:r>
          </a:p>
          <a:p>
            <a:r>
              <a:rPr lang="en-US" sz="1200" b="0" i="0" u="none" strike="noStrike" kern="1200" baseline="0" dirty="0" smtClean="0">
                <a:solidFill>
                  <a:schemeClr val="tx1"/>
                </a:solidFill>
                <a:latin typeface="+mn-lt"/>
                <a:ea typeface="+mn-ea"/>
                <a:cs typeface="+mn-cs"/>
              </a:rPr>
              <a:t>(erase the hard drive of the system). Because the code in the Master Boot Record</a:t>
            </a:r>
          </a:p>
          <a:p>
            <a:r>
              <a:rPr lang="en-US" sz="1200" b="0" i="0" u="none" strike="noStrike" kern="1200" baseline="0" dirty="0" smtClean="0">
                <a:solidFill>
                  <a:schemeClr val="tx1"/>
                </a:solidFill>
                <a:latin typeface="+mn-lt"/>
                <a:ea typeface="+mn-ea"/>
                <a:cs typeface="+mn-cs"/>
              </a:rPr>
              <a:t>executes before any operating system is started, no operating system can detect or</a:t>
            </a:r>
          </a:p>
          <a:p>
            <a:r>
              <a:rPr lang="en-US" sz="1200" b="0" i="0" u="none" strike="noStrike" kern="1200" baseline="0" dirty="0" smtClean="0">
                <a:solidFill>
                  <a:schemeClr val="tx1"/>
                </a:solidFill>
                <a:latin typeface="+mn-lt"/>
                <a:ea typeface="+mn-ea"/>
                <a:cs typeface="+mn-cs"/>
              </a:rPr>
              <a:t>recover from corruption of the Master Boot Record.</a:t>
            </a:r>
          </a:p>
          <a:p>
            <a:r>
              <a:rPr lang="en-US" sz="1200" b="0" i="0" u="none" strike="noStrike" kern="1200" baseline="0" dirty="0" smtClean="0">
                <a:solidFill>
                  <a:schemeClr val="tx1"/>
                </a:solidFill>
                <a:latin typeface="+mn-lt"/>
                <a:ea typeface="+mn-ea"/>
                <a:cs typeface="+mn-cs"/>
              </a:rPr>
              <a:t>Answer: D is incorrect. A macro virus is a virus that consists of a macro code which</a:t>
            </a:r>
          </a:p>
          <a:p>
            <a:r>
              <a:rPr lang="en-US" sz="1200" b="0" i="0" u="none" strike="noStrike" kern="1200" baseline="0" dirty="0" smtClean="0">
                <a:solidFill>
                  <a:schemeClr val="tx1"/>
                </a:solidFill>
                <a:latin typeface="+mn-lt"/>
                <a:ea typeface="+mn-ea"/>
                <a:cs typeface="+mn-cs"/>
              </a:rPr>
              <a:t>infects the system. A Macro virus can infect a system rapidly. Since this virus has</a:t>
            </a:r>
          </a:p>
          <a:p>
            <a:r>
              <a:rPr lang="en-US" sz="1200" b="0" i="0" u="none" strike="noStrike" kern="1200" baseline="0" dirty="0" smtClean="0">
                <a:solidFill>
                  <a:schemeClr val="tx1"/>
                </a:solidFill>
                <a:latin typeface="+mn-lt"/>
                <a:ea typeface="+mn-ea"/>
                <a:cs typeface="+mn-cs"/>
              </a:rPr>
              <a:t>VB event handlers, it is dynamic in nature and displays random activation. The victim</a:t>
            </a:r>
          </a:p>
          <a:p>
            <a:r>
              <a:rPr lang="en-US" sz="1200" b="0" i="0" u="none" strike="noStrike" kern="1200" baseline="0" dirty="0" smtClean="0">
                <a:solidFill>
                  <a:schemeClr val="tx1"/>
                </a:solidFill>
                <a:latin typeface="+mn-lt"/>
                <a:ea typeface="+mn-ea"/>
                <a:cs typeface="+mn-cs"/>
              </a:rPr>
              <a:t>has only to open a file having a macro virus in order to infect the system with the</a:t>
            </a:r>
          </a:p>
          <a:p>
            <a:r>
              <a:rPr lang="en-US" sz="1200" b="0" i="0" u="none" strike="noStrike" kern="1200" baseline="0" dirty="0" smtClean="0">
                <a:solidFill>
                  <a:schemeClr val="tx1"/>
                </a:solidFill>
                <a:latin typeface="+mn-lt"/>
                <a:ea typeface="+mn-ea"/>
                <a:cs typeface="+mn-cs"/>
              </a:rPr>
              <a:t>virus. DMV, Nuclear, and Word Concept are some good examples of macro viruses.</a:t>
            </a:r>
          </a:p>
          <a:p>
            <a:r>
              <a:rPr lang="en-US" sz="1200" b="0" i="0" u="none" strike="noStrike" kern="1200" baseline="0" dirty="0" smtClean="0">
                <a:solidFill>
                  <a:schemeClr val="tx1"/>
                </a:solidFill>
                <a:latin typeface="+mn-lt"/>
                <a:ea typeface="+mn-ea"/>
                <a:cs typeface="+mn-cs"/>
              </a:rPr>
              <a:t>Answer: C is incorrect. A boot sector virus infects the master boot files of the hard</a:t>
            </a:r>
          </a:p>
          <a:p>
            <a:r>
              <a:rPr lang="en-US" sz="1200" b="0" i="0" u="none" strike="noStrike" kern="1200" baseline="0" dirty="0" smtClean="0">
                <a:solidFill>
                  <a:schemeClr val="tx1"/>
                </a:solidFill>
                <a:latin typeface="+mn-lt"/>
                <a:ea typeface="+mn-ea"/>
                <a:cs typeface="+mn-cs"/>
              </a:rPr>
              <a:t>disk or floppy disk. Boot record programs are responsible for booting the operating</a:t>
            </a:r>
          </a:p>
          <a:p>
            <a:r>
              <a:rPr lang="en-US" sz="1200" b="0" i="0" u="none" strike="noStrike" kern="1200" baseline="0" dirty="0" smtClean="0">
                <a:solidFill>
                  <a:schemeClr val="tx1"/>
                </a:solidFill>
                <a:latin typeface="+mn-lt"/>
                <a:ea typeface="+mn-ea"/>
                <a:cs typeface="+mn-cs"/>
              </a:rPr>
              <a:t>system and the boot sector virus copies these programs into another part of the hard</a:t>
            </a:r>
          </a:p>
          <a:p>
            <a:r>
              <a:rPr lang="en-US" sz="1200" b="0" i="0" u="none" strike="noStrike" kern="1200" baseline="0" dirty="0" smtClean="0">
                <a:solidFill>
                  <a:schemeClr val="tx1"/>
                </a:solidFill>
                <a:latin typeface="+mn-lt"/>
                <a:ea typeface="+mn-ea"/>
                <a:cs typeface="+mn-cs"/>
              </a:rPr>
              <a:t>disk or overwrites these files. Therefore, when the floppy or the hard disk boots, the</a:t>
            </a:r>
          </a:p>
          <a:p>
            <a:r>
              <a:rPr lang="en-US" sz="1200" b="0" i="0" u="none" strike="noStrike" kern="1200" baseline="0" dirty="0" smtClean="0">
                <a:solidFill>
                  <a:schemeClr val="tx1"/>
                </a:solidFill>
                <a:latin typeface="+mn-lt"/>
                <a:ea typeface="+mn-ea"/>
                <a:cs typeface="+mn-cs"/>
              </a:rPr>
              <a:t>virus infects the computer.</a:t>
            </a:r>
            <a:endParaRPr lang="en-US" dirty="0"/>
          </a:p>
        </p:txBody>
      </p:sp>
      <p:sp>
        <p:nvSpPr>
          <p:cNvPr id="4" name="Slide Number Placeholder 3"/>
          <p:cNvSpPr>
            <a:spLocks noGrp="1"/>
          </p:cNvSpPr>
          <p:nvPr>
            <p:ph type="sldNum" sz="quarter" idx="10"/>
          </p:nvPr>
        </p:nvSpPr>
        <p:spPr/>
        <p:txBody>
          <a:bodyPr/>
          <a:lstStyle/>
          <a:p>
            <a:fld id="{39EF5598-E94B-463F-8667-3FFBA47D72E6}" type="slidenum">
              <a:rPr lang="en-US" smtClean="0"/>
              <a:pPr/>
              <a:t>21</a:t>
            </a:fld>
            <a:endParaRPr lang="en-US"/>
          </a:p>
        </p:txBody>
      </p:sp>
    </p:spTree>
    <p:extLst>
      <p:ext uri="{BB962C8B-B14F-4D97-AF65-F5344CB8AC3E}">
        <p14:creationId xmlns:p14="http://schemas.microsoft.com/office/powerpoint/2010/main" xmlns="" val="1972148578"/>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i="0" u="none" strike="noStrike" kern="1200" baseline="0" dirty="0" smtClean="0">
                <a:solidFill>
                  <a:schemeClr val="tx1"/>
                </a:solidFill>
                <a:latin typeface="+mn-lt"/>
                <a:ea typeface="+mn-ea"/>
                <a:cs typeface="+mn-cs"/>
              </a:rPr>
              <a:t>Answer: </a:t>
            </a:r>
            <a:r>
              <a:rPr lang="en-US" sz="1200" b="0" i="0" u="none" strike="noStrike" kern="1200" baseline="0" dirty="0" smtClean="0">
                <a:solidFill>
                  <a:schemeClr val="tx1"/>
                </a:solidFill>
                <a:latin typeface="+mn-lt"/>
                <a:ea typeface="+mn-ea"/>
                <a:cs typeface="+mn-cs"/>
              </a:rPr>
              <a:t>C</a:t>
            </a:r>
          </a:p>
          <a:p>
            <a:r>
              <a:rPr lang="en-US" sz="1200" b="1" i="0" u="none" strike="noStrike" kern="1200" baseline="0" dirty="0" smtClean="0">
                <a:solidFill>
                  <a:schemeClr val="tx1"/>
                </a:solidFill>
                <a:latin typeface="+mn-lt"/>
                <a:ea typeface="+mn-ea"/>
                <a:cs typeface="+mn-cs"/>
              </a:rPr>
              <a:t>Explanation:</a:t>
            </a:r>
          </a:p>
          <a:p>
            <a:r>
              <a:rPr lang="en-US" sz="1200" b="0" i="0" u="none" strike="noStrike" kern="1200" baseline="0" dirty="0" smtClean="0">
                <a:solidFill>
                  <a:schemeClr val="tx1"/>
                </a:solidFill>
                <a:latin typeface="+mn-lt"/>
                <a:ea typeface="+mn-ea"/>
                <a:cs typeface="+mn-cs"/>
              </a:rPr>
              <a:t>Dynamic Network Address Translation (NAT) uses a pool of public IP addresses.</a:t>
            </a:r>
          </a:p>
          <a:p>
            <a:r>
              <a:rPr lang="en-US" sz="1200" b="0" i="0" u="none" strike="noStrike" kern="1200" baseline="0" dirty="0" smtClean="0">
                <a:solidFill>
                  <a:schemeClr val="tx1"/>
                </a:solidFill>
                <a:latin typeface="+mn-lt"/>
                <a:ea typeface="+mn-ea"/>
                <a:cs typeface="+mn-cs"/>
              </a:rPr>
              <a:t>Dynamic NAT is a technique that maps an unregistered IP address to a registered IP</a:t>
            </a:r>
          </a:p>
          <a:p>
            <a:r>
              <a:rPr lang="en-US" sz="1200" b="0" i="0" u="none" strike="noStrike" kern="1200" baseline="0" dirty="0" smtClean="0">
                <a:solidFill>
                  <a:schemeClr val="tx1"/>
                </a:solidFill>
                <a:latin typeface="+mn-lt"/>
                <a:ea typeface="+mn-ea"/>
                <a:cs typeface="+mn-cs"/>
              </a:rPr>
              <a:t>address from a group of registered IP addresses. It also establishes a one-to-one</a:t>
            </a:r>
          </a:p>
          <a:p>
            <a:r>
              <a:rPr lang="en-US" sz="1200" b="0" i="0" u="none" strike="noStrike" kern="1200" baseline="0" dirty="0" smtClean="0">
                <a:solidFill>
                  <a:schemeClr val="tx1"/>
                </a:solidFill>
                <a:latin typeface="+mn-lt"/>
                <a:ea typeface="+mn-ea"/>
                <a:cs typeface="+mn-cs"/>
              </a:rPr>
              <a:t>mapping between unregistered</a:t>
            </a:r>
          </a:p>
          <a:p>
            <a:r>
              <a:rPr lang="en-US" sz="1200" b="0" i="0" u="none" strike="noStrike" kern="1200" baseline="0" dirty="0" smtClean="0">
                <a:solidFill>
                  <a:schemeClr val="tx1"/>
                </a:solidFill>
                <a:latin typeface="+mn-lt"/>
                <a:ea typeface="+mn-ea"/>
                <a:cs typeface="+mn-cs"/>
              </a:rPr>
              <a:t>(private) and registered (public) IP addresses, but the mapping varies depending on</a:t>
            </a:r>
          </a:p>
          <a:p>
            <a:r>
              <a:rPr lang="en-US" sz="1200" b="0" i="0" u="none" strike="noStrike" kern="1200" baseline="0" dirty="0" smtClean="0">
                <a:solidFill>
                  <a:schemeClr val="tx1"/>
                </a:solidFill>
                <a:latin typeface="+mn-lt"/>
                <a:ea typeface="+mn-ea"/>
                <a:cs typeface="+mn-cs"/>
              </a:rPr>
              <a:t>the registered address available in the IP address pool at the time of connection.</a:t>
            </a:r>
          </a:p>
          <a:p>
            <a:r>
              <a:rPr lang="en-US" sz="1200" b="0" i="0" u="none" strike="noStrike" kern="1200" baseline="0" dirty="0" smtClean="0">
                <a:solidFill>
                  <a:schemeClr val="tx1"/>
                </a:solidFill>
                <a:latin typeface="+mn-lt"/>
                <a:ea typeface="+mn-ea"/>
                <a:cs typeface="+mn-cs"/>
              </a:rPr>
              <a:t>Answer: A is incorrect. Static NAT performs a manual translation of one IP address</a:t>
            </a:r>
          </a:p>
          <a:p>
            <a:r>
              <a:rPr lang="en-US" sz="1200" b="0" i="0" u="none" strike="noStrike" kern="1200" baseline="0" dirty="0" smtClean="0">
                <a:solidFill>
                  <a:schemeClr val="tx1"/>
                </a:solidFill>
                <a:latin typeface="+mn-lt"/>
                <a:ea typeface="+mn-ea"/>
                <a:cs typeface="+mn-cs"/>
              </a:rPr>
              <a:t>to a different one. Static NAT is typically used to translate the destination IP address</a:t>
            </a:r>
          </a:p>
          <a:p>
            <a:r>
              <a:rPr lang="en-US" sz="1200" b="0" i="0" u="none" strike="noStrike" kern="1200" baseline="0" dirty="0" smtClean="0">
                <a:solidFill>
                  <a:schemeClr val="tx1"/>
                </a:solidFill>
                <a:latin typeface="+mn-lt"/>
                <a:ea typeface="+mn-ea"/>
                <a:cs typeface="+mn-cs"/>
              </a:rPr>
              <a:t>in packets that reach to the translation device (such as a router) for LAN. In static</a:t>
            </a:r>
          </a:p>
          <a:p>
            <a:r>
              <a:rPr lang="en-US" sz="1200" b="0" i="0" u="none" strike="noStrike" kern="1200" baseline="0" dirty="0" smtClean="0">
                <a:solidFill>
                  <a:schemeClr val="tx1"/>
                </a:solidFill>
                <a:latin typeface="+mn-lt"/>
                <a:ea typeface="+mn-ea"/>
                <a:cs typeface="+mn-cs"/>
              </a:rPr>
              <a:t>translation type, a manual translation is performed between two addresses and</a:t>
            </a:r>
          </a:p>
          <a:p>
            <a:r>
              <a:rPr lang="en-US" sz="1200" b="0" i="0" u="none" strike="noStrike" kern="1200" baseline="0" dirty="0" smtClean="0">
                <a:solidFill>
                  <a:schemeClr val="tx1"/>
                </a:solidFill>
                <a:latin typeface="+mn-lt"/>
                <a:ea typeface="+mn-ea"/>
                <a:cs typeface="+mn-cs"/>
              </a:rPr>
              <a:t>possibly port numbers.</a:t>
            </a:r>
          </a:p>
          <a:p>
            <a:r>
              <a:rPr lang="en-US" sz="1200" b="0" i="0" u="none" strike="noStrike" kern="1200" baseline="0" dirty="0" smtClean="0">
                <a:solidFill>
                  <a:schemeClr val="tx1"/>
                </a:solidFill>
                <a:latin typeface="+mn-lt"/>
                <a:ea typeface="+mn-ea"/>
                <a:cs typeface="+mn-cs"/>
              </a:rPr>
              <a:t>Answer: B is incorrect. Port Address Translation (PAT) is also a type of NAT. This</a:t>
            </a:r>
          </a:p>
          <a:p>
            <a:r>
              <a:rPr lang="en-US" sz="1200" b="0" i="0" u="none" strike="noStrike" kern="1200" baseline="0" dirty="0" smtClean="0">
                <a:solidFill>
                  <a:schemeClr val="tx1"/>
                </a:solidFill>
                <a:latin typeface="+mn-lt"/>
                <a:ea typeface="+mn-ea"/>
                <a:cs typeface="+mn-cs"/>
              </a:rPr>
              <a:t>type of NAT is used in home networks that are using DSL or cable modems. It is</a:t>
            </a:r>
          </a:p>
          <a:p>
            <a:r>
              <a:rPr lang="en-US" sz="1200" b="0" i="0" u="none" strike="noStrike" kern="1200" baseline="0" dirty="0" smtClean="0">
                <a:solidFill>
                  <a:schemeClr val="tx1"/>
                </a:solidFill>
                <a:latin typeface="+mn-lt"/>
                <a:ea typeface="+mn-ea"/>
                <a:cs typeface="+mn-cs"/>
              </a:rPr>
              <a:t>designed to provide Internet access to many internal users through one external</a:t>
            </a:r>
          </a:p>
          <a:p>
            <a:r>
              <a:rPr lang="en-US" sz="1200" b="0" i="0" u="none" strike="noStrike" kern="1200" baseline="0" dirty="0" smtClean="0">
                <a:solidFill>
                  <a:schemeClr val="tx1"/>
                </a:solidFill>
                <a:latin typeface="+mn-lt"/>
                <a:ea typeface="+mn-ea"/>
                <a:cs typeface="+mn-cs"/>
              </a:rPr>
              <a:t>address.</a:t>
            </a:r>
          </a:p>
          <a:p>
            <a:r>
              <a:rPr lang="en-US" sz="1200" b="0" i="0" u="none" strike="noStrike" kern="1200" baseline="0" dirty="0" smtClean="0">
                <a:solidFill>
                  <a:schemeClr val="tx1"/>
                </a:solidFill>
                <a:latin typeface="+mn-lt"/>
                <a:ea typeface="+mn-ea"/>
                <a:cs typeface="+mn-cs"/>
              </a:rPr>
              <a:t>Answer: D is incorrect. There is no such type of NAT as Cache NAT.</a:t>
            </a:r>
            <a:endParaRPr lang="en-US" dirty="0"/>
          </a:p>
        </p:txBody>
      </p:sp>
      <p:sp>
        <p:nvSpPr>
          <p:cNvPr id="4" name="Slide Number Placeholder 3"/>
          <p:cNvSpPr>
            <a:spLocks noGrp="1"/>
          </p:cNvSpPr>
          <p:nvPr>
            <p:ph type="sldNum" sz="quarter" idx="10"/>
          </p:nvPr>
        </p:nvSpPr>
        <p:spPr/>
        <p:txBody>
          <a:bodyPr/>
          <a:lstStyle/>
          <a:p>
            <a:fld id="{39EF5598-E94B-463F-8667-3FFBA47D72E6}" type="slidenum">
              <a:rPr lang="en-US" smtClean="0"/>
              <a:pPr/>
              <a:t>22</a:t>
            </a:fld>
            <a:endParaRPr lang="en-US"/>
          </a:p>
        </p:txBody>
      </p:sp>
    </p:spTree>
    <p:extLst>
      <p:ext uri="{BB962C8B-B14F-4D97-AF65-F5344CB8AC3E}">
        <p14:creationId xmlns:p14="http://schemas.microsoft.com/office/powerpoint/2010/main" xmlns="" val="2209310779"/>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i="0" u="none" strike="noStrike" kern="1200" baseline="0" dirty="0" smtClean="0">
                <a:solidFill>
                  <a:schemeClr val="tx1"/>
                </a:solidFill>
                <a:latin typeface="+mn-lt"/>
                <a:ea typeface="+mn-ea"/>
                <a:cs typeface="+mn-cs"/>
              </a:rPr>
              <a:t>Answer: </a:t>
            </a:r>
            <a:r>
              <a:rPr lang="en-US" sz="1200" b="0" i="0" u="none" strike="noStrike" kern="1200" baseline="0" dirty="0" smtClean="0">
                <a:solidFill>
                  <a:schemeClr val="tx1"/>
                </a:solidFill>
                <a:latin typeface="+mn-lt"/>
                <a:ea typeface="+mn-ea"/>
                <a:cs typeface="+mn-cs"/>
              </a:rPr>
              <a:t>D</a:t>
            </a:r>
          </a:p>
          <a:p>
            <a:r>
              <a:rPr lang="en-US" sz="1200" b="1" i="0" u="none" strike="noStrike" kern="1200" baseline="0" dirty="0" smtClean="0">
                <a:solidFill>
                  <a:schemeClr val="tx1"/>
                </a:solidFill>
                <a:latin typeface="+mn-lt"/>
                <a:ea typeface="+mn-ea"/>
                <a:cs typeface="+mn-cs"/>
              </a:rPr>
              <a:t>Explanation:</a:t>
            </a:r>
          </a:p>
          <a:p>
            <a:r>
              <a:rPr lang="en-US" sz="1200" b="0" i="0" u="none" strike="noStrike" kern="1200" baseline="0" dirty="0" smtClean="0">
                <a:solidFill>
                  <a:schemeClr val="tx1"/>
                </a:solidFill>
                <a:latin typeface="+mn-lt"/>
                <a:ea typeface="+mn-ea"/>
                <a:cs typeface="+mn-cs"/>
              </a:rPr>
              <a:t>Denial of service (DOS) attack is an attack that is used to poison a network or</a:t>
            </a:r>
          </a:p>
          <a:p>
            <a:r>
              <a:rPr lang="en-US" sz="1200" b="0" i="0" u="none" strike="noStrike" kern="1200" baseline="0" dirty="0" smtClean="0">
                <a:solidFill>
                  <a:schemeClr val="tx1"/>
                </a:solidFill>
                <a:latin typeface="+mn-lt"/>
                <a:ea typeface="+mn-ea"/>
                <a:cs typeface="+mn-cs"/>
              </a:rPr>
              <a:t>computer to the point where the system is turned into a unusable state.</a:t>
            </a:r>
          </a:p>
          <a:p>
            <a:r>
              <a:rPr lang="en-US" sz="1200" b="0" i="0" u="none" strike="noStrike" kern="1200" baseline="0" dirty="0" smtClean="0">
                <a:solidFill>
                  <a:schemeClr val="tx1"/>
                </a:solidFill>
                <a:latin typeface="+mn-lt"/>
                <a:ea typeface="+mn-ea"/>
                <a:cs typeface="+mn-cs"/>
              </a:rPr>
              <a:t>Answer A is incorrect. Mail bombing is an attack that is used to overwhelm mail</a:t>
            </a:r>
            <a:r>
              <a:rPr lang="en-US" sz="1200" b="1" i="0" u="none" strike="noStrike" kern="1200" baseline="0" dirty="0" smtClean="0">
                <a:solidFill>
                  <a:schemeClr val="tx1"/>
                </a:solidFill>
                <a:latin typeface="+mn-lt"/>
                <a:ea typeface="+mn-ea"/>
                <a:cs typeface="+mn-cs"/>
              </a:rPr>
              <a:t>:</a:t>
            </a:r>
          </a:p>
          <a:p>
            <a:r>
              <a:rPr lang="en-US" sz="1200" b="0" i="0" u="none" strike="noStrike" kern="1200" baseline="0" dirty="0" smtClean="0">
                <a:solidFill>
                  <a:schemeClr val="tx1"/>
                </a:solidFill>
                <a:latin typeface="+mn-lt"/>
                <a:ea typeface="+mn-ea"/>
                <a:cs typeface="+mn-cs"/>
              </a:rPr>
              <a:t>servers and clients by sending a large number of unwanted e-mails. The aim of this</a:t>
            </a:r>
          </a:p>
          <a:p>
            <a:r>
              <a:rPr lang="en-US" sz="1200" b="0" i="0" u="none" strike="noStrike" kern="1200" baseline="0" dirty="0" smtClean="0">
                <a:solidFill>
                  <a:schemeClr val="tx1"/>
                </a:solidFill>
                <a:latin typeface="+mn-lt"/>
                <a:ea typeface="+mn-ea"/>
                <a:cs typeface="+mn-cs"/>
              </a:rPr>
              <a:t>type of attack is to completely fill the recipient's hard disk with immense, useless</a:t>
            </a:r>
          </a:p>
          <a:p>
            <a:r>
              <a:rPr lang="en-US" sz="1200" b="0" i="0" u="none" strike="noStrike" kern="1200" baseline="0" dirty="0" smtClean="0">
                <a:solidFill>
                  <a:schemeClr val="tx1"/>
                </a:solidFill>
                <a:latin typeface="+mn-lt"/>
                <a:ea typeface="+mn-ea"/>
                <a:cs typeface="+mn-cs"/>
              </a:rPr>
              <a:t>files, causing at best irritation, and at worst total computer failure. E-mail filtering</a:t>
            </a:r>
          </a:p>
          <a:p>
            <a:r>
              <a:rPr lang="en-US" sz="1200" b="0" i="0" u="none" strike="noStrike" kern="1200" baseline="0" dirty="0" smtClean="0">
                <a:solidFill>
                  <a:schemeClr val="tx1"/>
                </a:solidFill>
                <a:latin typeface="+mn-lt"/>
                <a:ea typeface="+mn-ea"/>
                <a:cs typeface="+mn-cs"/>
              </a:rPr>
              <a:t>and properly configuring email relay functionality on mail servers can be helpful for</a:t>
            </a:r>
          </a:p>
          <a:p>
            <a:r>
              <a:rPr lang="en-US" sz="1200" b="0" i="0" u="none" strike="noStrike" kern="1200" baseline="0" dirty="0" smtClean="0">
                <a:solidFill>
                  <a:schemeClr val="tx1"/>
                </a:solidFill>
                <a:latin typeface="+mn-lt"/>
                <a:ea typeface="+mn-ea"/>
                <a:cs typeface="+mn-cs"/>
              </a:rPr>
              <a:t>protection against this type of attack.</a:t>
            </a:r>
          </a:p>
          <a:p>
            <a:r>
              <a:rPr lang="en-US" sz="1200" b="0" i="0" u="none" strike="noStrike" kern="1200" baseline="0" dirty="0" smtClean="0">
                <a:solidFill>
                  <a:schemeClr val="tx1"/>
                </a:solidFill>
                <a:latin typeface="+mn-lt"/>
                <a:ea typeface="+mn-ea"/>
                <a:cs typeface="+mn-cs"/>
              </a:rPr>
              <a:t>Answer: B is incorrect. Pharming is a hacker's attack aiming to redirect a Web site's</a:t>
            </a:r>
          </a:p>
          <a:p>
            <a:r>
              <a:rPr lang="en-US" sz="1200" b="0" i="0" u="none" strike="noStrike" kern="1200" baseline="0" dirty="0" smtClean="0">
                <a:solidFill>
                  <a:schemeClr val="tx1"/>
                </a:solidFill>
                <a:latin typeface="+mn-lt"/>
                <a:ea typeface="+mn-ea"/>
                <a:cs typeface="+mn-cs"/>
              </a:rPr>
              <a:t>traffic to another Web site. Pharming can be conducted either by changing the hosts</a:t>
            </a:r>
          </a:p>
          <a:p>
            <a:r>
              <a:rPr lang="en-US" sz="1200" b="0" i="0" u="none" strike="noStrike" kern="1200" baseline="0" dirty="0" smtClean="0">
                <a:solidFill>
                  <a:schemeClr val="tx1"/>
                </a:solidFill>
                <a:latin typeface="+mn-lt"/>
                <a:ea typeface="+mn-ea"/>
                <a:cs typeface="+mn-cs"/>
              </a:rPr>
              <a:t>files on a victim's computer or by exploitation of a vulnerability in DNS server</a:t>
            </a:r>
          </a:p>
          <a:p>
            <a:r>
              <a:rPr lang="en-US" sz="1200" b="0" i="0" u="none" strike="noStrike" kern="1200" baseline="0" dirty="0" smtClean="0">
                <a:solidFill>
                  <a:schemeClr val="tx1"/>
                </a:solidFill>
                <a:latin typeface="+mn-lt"/>
                <a:ea typeface="+mn-ea"/>
                <a:cs typeface="+mn-cs"/>
              </a:rPr>
              <a:t>software. DNS servers are computers responsible for resolving Internet names into</a:t>
            </a:r>
          </a:p>
          <a:p>
            <a:r>
              <a:rPr lang="en-US" sz="1200" b="0" i="0" u="none" strike="noStrike" kern="1200" baseline="0" dirty="0" smtClean="0">
                <a:solidFill>
                  <a:schemeClr val="tx1"/>
                </a:solidFill>
                <a:latin typeface="+mn-lt"/>
                <a:ea typeface="+mn-ea"/>
                <a:cs typeface="+mn-cs"/>
              </a:rPr>
              <a:t>their IP addresses. Incorrect entries in a computer's hosts files are a popular target for</a:t>
            </a:r>
          </a:p>
          <a:p>
            <a:r>
              <a:rPr lang="en-US" sz="1200" b="0" i="0" u="none" strike="noStrike" kern="1200" baseline="0" dirty="0" smtClean="0">
                <a:solidFill>
                  <a:schemeClr val="tx1"/>
                </a:solidFill>
                <a:latin typeface="+mn-lt"/>
                <a:ea typeface="+mn-ea"/>
                <a:cs typeface="+mn-cs"/>
              </a:rPr>
              <a:t>malware.</a:t>
            </a:r>
          </a:p>
          <a:p>
            <a:r>
              <a:rPr lang="en-US" sz="1200" b="0" i="0" u="none" strike="noStrike" kern="1200" baseline="0" dirty="0" smtClean="0">
                <a:solidFill>
                  <a:schemeClr val="tx1"/>
                </a:solidFill>
                <a:latin typeface="+mn-lt"/>
                <a:ea typeface="+mn-ea"/>
                <a:cs typeface="+mn-cs"/>
              </a:rPr>
              <a:t>Answer: C is incorrect. Protocol spoofing is used in data communications for</a:t>
            </a:r>
          </a:p>
          <a:p>
            <a:r>
              <a:rPr lang="en-US" sz="1200" b="0" i="0" u="none" strike="noStrike" kern="1200" baseline="0" dirty="0" smtClean="0">
                <a:solidFill>
                  <a:schemeClr val="tx1"/>
                </a:solidFill>
                <a:latin typeface="+mn-lt"/>
                <a:ea typeface="+mn-ea"/>
                <a:cs typeface="+mn-cs"/>
              </a:rPr>
              <a:t>enhancing the performance in situations where an currently working protocol is</a:t>
            </a:r>
          </a:p>
          <a:p>
            <a:r>
              <a:rPr lang="en-US" sz="1200" b="0" i="0" u="none" strike="noStrike" kern="1200" baseline="0" dirty="0" smtClean="0">
                <a:solidFill>
                  <a:schemeClr val="tx1"/>
                </a:solidFill>
                <a:latin typeface="+mn-lt"/>
                <a:ea typeface="+mn-ea"/>
                <a:cs typeface="+mn-cs"/>
              </a:rPr>
              <a:t>inadequate. In a computer security context, it refers to several forms of falsification of</a:t>
            </a:r>
          </a:p>
          <a:p>
            <a:r>
              <a:rPr lang="en-US" sz="1200" b="0" i="0" u="none" strike="noStrike" kern="1200" baseline="0" dirty="0" smtClean="0">
                <a:solidFill>
                  <a:schemeClr val="tx1"/>
                </a:solidFill>
                <a:latin typeface="+mn-lt"/>
                <a:ea typeface="+mn-ea"/>
                <a:cs typeface="+mn-cs"/>
              </a:rPr>
              <a:t>technically unrelated data.</a:t>
            </a:r>
            <a:endParaRPr lang="en-US" dirty="0"/>
          </a:p>
        </p:txBody>
      </p:sp>
      <p:sp>
        <p:nvSpPr>
          <p:cNvPr id="4" name="Slide Number Placeholder 3"/>
          <p:cNvSpPr>
            <a:spLocks noGrp="1"/>
          </p:cNvSpPr>
          <p:nvPr>
            <p:ph type="sldNum" sz="quarter" idx="10"/>
          </p:nvPr>
        </p:nvSpPr>
        <p:spPr/>
        <p:txBody>
          <a:bodyPr/>
          <a:lstStyle/>
          <a:p>
            <a:fld id="{39EF5598-E94B-463F-8667-3FFBA47D72E6}" type="slidenum">
              <a:rPr lang="en-US" smtClean="0"/>
              <a:pPr/>
              <a:t>23</a:t>
            </a:fld>
            <a:endParaRPr lang="en-US"/>
          </a:p>
        </p:txBody>
      </p:sp>
    </p:spTree>
    <p:extLst>
      <p:ext uri="{BB962C8B-B14F-4D97-AF65-F5344CB8AC3E}">
        <p14:creationId xmlns:p14="http://schemas.microsoft.com/office/powerpoint/2010/main" xmlns="" val="407504691"/>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i="0" u="none" strike="noStrike" kern="1200" baseline="0" dirty="0" smtClean="0">
                <a:solidFill>
                  <a:schemeClr val="tx1"/>
                </a:solidFill>
                <a:latin typeface="+mn-lt"/>
                <a:ea typeface="+mn-ea"/>
                <a:cs typeface="+mn-cs"/>
              </a:rPr>
              <a:t>Answer: </a:t>
            </a:r>
            <a:r>
              <a:rPr lang="en-US" sz="1200" b="0" i="0" u="none" strike="noStrike" kern="1200" baseline="0" dirty="0" smtClean="0">
                <a:solidFill>
                  <a:schemeClr val="tx1"/>
                </a:solidFill>
                <a:latin typeface="+mn-lt"/>
                <a:ea typeface="+mn-ea"/>
                <a:cs typeface="+mn-cs"/>
              </a:rPr>
              <a:t>A</a:t>
            </a:r>
          </a:p>
          <a:p>
            <a:r>
              <a:rPr lang="en-US" sz="1200" b="1" i="0" u="none" strike="noStrike" kern="1200" baseline="0" dirty="0" smtClean="0">
                <a:solidFill>
                  <a:schemeClr val="tx1"/>
                </a:solidFill>
                <a:latin typeface="+mn-lt"/>
                <a:ea typeface="+mn-ea"/>
                <a:cs typeface="+mn-cs"/>
              </a:rPr>
              <a:t>Explanation:</a:t>
            </a:r>
          </a:p>
          <a:p>
            <a:r>
              <a:rPr lang="en-US" sz="1200" b="0" i="0" u="none" strike="noStrike" kern="1200" baseline="0" dirty="0" smtClean="0">
                <a:solidFill>
                  <a:schemeClr val="tx1"/>
                </a:solidFill>
                <a:latin typeface="+mn-lt"/>
                <a:ea typeface="+mn-ea"/>
                <a:cs typeface="+mn-cs"/>
              </a:rPr>
              <a:t>A VLAN is a broadcast domain created by a switch. Each broadcast domain</a:t>
            </a:r>
          </a:p>
          <a:p>
            <a:r>
              <a:rPr lang="en-US" sz="1200" b="0" i="0" u="none" strike="noStrike" kern="1200" baseline="0" dirty="0" smtClean="0">
                <a:solidFill>
                  <a:schemeClr val="tx1"/>
                </a:solidFill>
                <a:latin typeface="+mn-lt"/>
                <a:ea typeface="+mn-ea"/>
                <a:cs typeface="+mn-cs"/>
              </a:rPr>
              <a:t>connected to interfaces of the switch is known as a separate VLAN. A VLAN should</a:t>
            </a:r>
          </a:p>
          <a:p>
            <a:r>
              <a:rPr lang="en-US" sz="1200" b="0" i="0" u="none" strike="noStrike" kern="1200" baseline="0" dirty="0" smtClean="0">
                <a:solidFill>
                  <a:schemeClr val="tx1"/>
                </a:solidFill>
                <a:latin typeface="+mn-lt"/>
                <a:ea typeface="+mn-ea"/>
                <a:cs typeface="+mn-cs"/>
              </a:rPr>
              <a:t>be configured when a LAN has lots of traffic or more than 200 devices. It is also</a:t>
            </a:r>
          </a:p>
          <a:p>
            <a:r>
              <a:rPr lang="en-US" sz="1200" b="0" i="0" u="none" strike="noStrike" kern="1200" baseline="0" dirty="0" smtClean="0">
                <a:solidFill>
                  <a:schemeClr val="tx1"/>
                </a:solidFill>
                <a:latin typeface="+mn-lt"/>
                <a:ea typeface="+mn-ea"/>
                <a:cs typeface="+mn-cs"/>
              </a:rPr>
              <a:t>required when groups of users need more security or when a group of users has the</a:t>
            </a:r>
          </a:p>
          <a:p>
            <a:r>
              <a:rPr lang="en-US" sz="1200" b="0" i="0" u="none" strike="noStrike" kern="1200" baseline="0" dirty="0" smtClean="0">
                <a:solidFill>
                  <a:schemeClr val="tx1"/>
                </a:solidFill>
                <a:latin typeface="+mn-lt"/>
                <a:ea typeface="+mn-ea"/>
                <a:cs typeface="+mn-cs"/>
              </a:rPr>
              <a:t>same type of work and needs to be on the same broadcast domain. </a:t>
            </a:r>
            <a:r>
              <a:rPr lang="en-US" sz="1200" b="1" i="0" u="none" strike="noStrike" kern="1200" baseline="0" dirty="0" smtClean="0">
                <a:solidFill>
                  <a:schemeClr val="tx1"/>
                </a:solidFill>
                <a:latin typeface="+mn-lt"/>
                <a:ea typeface="+mn-ea"/>
                <a:cs typeface="+mn-cs"/>
              </a:rPr>
              <a:t>Answer: </a:t>
            </a:r>
            <a:r>
              <a:rPr lang="en-US" sz="1200" b="0" i="0" u="none" strike="noStrike" kern="1200" baseline="0" dirty="0" smtClean="0">
                <a:solidFill>
                  <a:schemeClr val="tx1"/>
                </a:solidFill>
                <a:latin typeface="+mn-lt"/>
                <a:ea typeface="+mn-ea"/>
                <a:cs typeface="+mn-cs"/>
              </a:rPr>
              <a:t>D is</a:t>
            </a:r>
          </a:p>
          <a:p>
            <a:r>
              <a:rPr lang="en-US" sz="1200" b="0" i="0" u="none" strike="noStrike" kern="1200" baseline="0" dirty="0" smtClean="0">
                <a:solidFill>
                  <a:schemeClr val="tx1"/>
                </a:solidFill>
                <a:latin typeface="+mn-lt"/>
                <a:ea typeface="+mn-ea"/>
                <a:cs typeface="+mn-cs"/>
              </a:rPr>
              <a:t>incorrect. A Virtual Private Network (VPN) is a computer network that is</a:t>
            </a:r>
          </a:p>
          <a:p>
            <a:r>
              <a:rPr lang="en-US" sz="1200" b="0" i="0" u="none" strike="noStrike" kern="1200" baseline="0" dirty="0" smtClean="0">
                <a:solidFill>
                  <a:schemeClr val="tx1"/>
                </a:solidFill>
                <a:latin typeface="+mn-lt"/>
                <a:ea typeface="+mn-ea"/>
                <a:cs typeface="+mn-cs"/>
              </a:rPr>
              <a:t>implemented in an additional software layer (overlay) on top of an existing larger</a:t>
            </a:r>
          </a:p>
          <a:p>
            <a:r>
              <a:rPr lang="en-US" sz="1200" b="0" i="0" u="none" strike="noStrike" kern="1200" baseline="0" dirty="0" smtClean="0">
                <a:solidFill>
                  <a:schemeClr val="tx1"/>
                </a:solidFill>
                <a:latin typeface="+mn-lt"/>
                <a:ea typeface="+mn-ea"/>
                <a:cs typeface="+mn-cs"/>
              </a:rPr>
              <a:t>network for the purpose of creating a private scope of computer communications or</a:t>
            </a:r>
          </a:p>
          <a:p>
            <a:r>
              <a:rPr lang="en-US" sz="1200" b="0" i="0" u="none" strike="noStrike" kern="1200" baseline="0" dirty="0" smtClean="0">
                <a:solidFill>
                  <a:schemeClr val="tx1"/>
                </a:solidFill>
                <a:latin typeface="+mn-lt"/>
                <a:ea typeface="+mn-ea"/>
                <a:cs typeface="+mn-cs"/>
              </a:rPr>
              <a:t>providing a secure extension of a private network into an insecure network such as</a:t>
            </a:r>
          </a:p>
          <a:p>
            <a:r>
              <a:rPr lang="en-US" sz="1200" b="0" i="0" u="none" strike="noStrike" kern="1200" baseline="0" dirty="0" smtClean="0">
                <a:solidFill>
                  <a:schemeClr val="tx1"/>
                </a:solidFill>
                <a:latin typeface="+mn-lt"/>
                <a:ea typeface="+mn-ea"/>
                <a:cs typeface="+mn-cs"/>
              </a:rPr>
              <a:t>the Internet.</a:t>
            </a:r>
          </a:p>
          <a:p>
            <a:r>
              <a:rPr lang="en-US" sz="1200" b="0" i="0" u="none" strike="noStrike" kern="1200" baseline="0" dirty="0" smtClean="0">
                <a:solidFill>
                  <a:schemeClr val="tx1"/>
                </a:solidFill>
                <a:latin typeface="+mn-lt"/>
                <a:ea typeface="+mn-ea"/>
                <a:cs typeface="+mn-cs"/>
              </a:rPr>
              <a:t>The links between nodes of a Virtual Private Network are formed over logical</a:t>
            </a:r>
          </a:p>
          <a:p>
            <a:r>
              <a:rPr lang="en-US" sz="1200" b="0" i="0" u="none" strike="noStrike" kern="1200" baseline="0" dirty="0" smtClean="0">
                <a:solidFill>
                  <a:schemeClr val="tx1"/>
                </a:solidFill>
                <a:latin typeface="+mn-lt"/>
                <a:ea typeface="+mn-ea"/>
                <a:cs typeface="+mn-cs"/>
              </a:rPr>
              <a:t>connections or virtual circuits between hosts of the larger network. The Link Layer</a:t>
            </a:r>
          </a:p>
          <a:p>
            <a:r>
              <a:rPr lang="en-US" sz="1200" b="0" i="0" u="none" strike="noStrike" kern="1200" baseline="0" dirty="0" smtClean="0">
                <a:solidFill>
                  <a:schemeClr val="tx1"/>
                </a:solidFill>
                <a:latin typeface="+mn-lt"/>
                <a:ea typeface="+mn-ea"/>
                <a:cs typeface="+mn-cs"/>
              </a:rPr>
              <a:t>protocols of the virtual network are said to be tunneled through the underlying</a:t>
            </a:r>
          </a:p>
          <a:p>
            <a:r>
              <a:rPr lang="en-US" sz="1200" b="0" i="0" u="none" strike="noStrike" kern="1200" baseline="0" dirty="0" smtClean="0">
                <a:solidFill>
                  <a:schemeClr val="tx1"/>
                </a:solidFill>
                <a:latin typeface="+mn-lt"/>
                <a:ea typeface="+mn-ea"/>
                <a:cs typeface="+mn-cs"/>
              </a:rPr>
              <a:t>transport network.</a:t>
            </a:r>
          </a:p>
          <a:p>
            <a:r>
              <a:rPr lang="en-US" sz="1200" b="0" i="0" u="none" strike="noStrike" kern="1200" baseline="0" dirty="0" smtClean="0">
                <a:solidFill>
                  <a:schemeClr val="tx1"/>
                </a:solidFill>
                <a:latin typeface="+mn-lt"/>
                <a:ea typeface="+mn-ea"/>
                <a:cs typeface="+mn-cs"/>
              </a:rPr>
              <a:t>Answer: C is incorrect. A demilitarized zone (DMZ) is a physical or logical</a:t>
            </a:r>
          </a:p>
          <a:p>
            <a:r>
              <a:rPr lang="en-US" sz="1200" b="0" i="0" u="none" strike="noStrike" kern="1200" baseline="0" dirty="0" smtClean="0">
                <a:solidFill>
                  <a:schemeClr val="tx1"/>
                </a:solidFill>
                <a:latin typeface="+mn-lt"/>
                <a:ea typeface="+mn-ea"/>
                <a:cs typeface="+mn-cs"/>
              </a:rPr>
              <a:t>subnetwork that contains and exposes external services of an organization to a larger</a:t>
            </a:r>
          </a:p>
          <a:p>
            <a:r>
              <a:rPr lang="en-US" sz="1200" b="0" i="0" u="none" strike="noStrike" kern="1200" baseline="0" dirty="0" smtClean="0">
                <a:solidFill>
                  <a:schemeClr val="tx1"/>
                </a:solidFill>
                <a:latin typeface="+mn-lt"/>
                <a:ea typeface="+mn-ea"/>
                <a:cs typeface="+mn-cs"/>
              </a:rPr>
              <a:t>network, usually the Internet. The purpose of a DMZ is to add an additional layer of</a:t>
            </a:r>
          </a:p>
          <a:p>
            <a:r>
              <a:rPr lang="en-US" sz="1200" b="0" i="0" u="none" strike="noStrike" kern="1200" baseline="0" dirty="0" smtClean="0">
                <a:solidFill>
                  <a:schemeClr val="tx1"/>
                </a:solidFill>
                <a:latin typeface="+mn-lt"/>
                <a:ea typeface="+mn-ea"/>
                <a:cs typeface="+mn-cs"/>
              </a:rPr>
              <a:t>security to an organization's Local Area Network</a:t>
            </a:r>
          </a:p>
          <a:p>
            <a:r>
              <a:rPr lang="en-US" sz="1200" b="0" i="0" u="none" strike="noStrike" kern="1200" baseline="0" dirty="0" smtClean="0">
                <a:solidFill>
                  <a:schemeClr val="tx1"/>
                </a:solidFill>
                <a:latin typeface="+mn-lt"/>
                <a:ea typeface="+mn-ea"/>
                <a:cs typeface="+mn-cs"/>
              </a:rPr>
              <a:t>(LAN); an external attacker only has access to equipment in the DMZ, rather than the</a:t>
            </a:r>
          </a:p>
          <a:p>
            <a:r>
              <a:rPr lang="en-US" sz="1200" b="0" i="0" u="none" strike="noStrike" kern="1200" baseline="0" dirty="0" smtClean="0">
                <a:solidFill>
                  <a:schemeClr val="tx1"/>
                </a:solidFill>
                <a:latin typeface="+mn-lt"/>
                <a:ea typeface="+mn-ea"/>
                <a:cs typeface="+mn-cs"/>
              </a:rPr>
              <a:t>whole of the network. Hosts in the DMZ have limited connectivity to specific hosts in</a:t>
            </a:r>
          </a:p>
          <a:p>
            <a:r>
              <a:rPr lang="en-US" sz="1200" b="0" i="0" u="none" strike="noStrike" kern="1200" baseline="0" dirty="0" smtClean="0">
                <a:solidFill>
                  <a:schemeClr val="tx1"/>
                </a:solidFill>
                <a:latin typeface="+mn-lt"/>
                <a:ea typeface="+mn-ea"/>
                <a:cs typeface="+mn-cs"/>
              </a:rPr>
              <a:t>the internal network, though communication with other hosts in the DMZ and to the</a:t>
            </a:r>
          </a:p>
          <a:p>
            <a:r>
              <a:rPr lang="en-US" sz="1200" b="0" i="0" u="none" strike="noStrike" kern="1200" baseline="0" dirty="0" smtClean="0">
                <a:solidFill>
                  <a:schemeClr val="tx1"/>
                </a:solidFill>
                <a:latin typeface="+mn-lt"/>
                <a:ea typeface="+mn-ea"/>
                <a:cs typeface="+mn-cs"/>
              </a:rPr>
              <a:t>external network is allowed. This allows hosts in the DMZ to provide services to</a:t>
            </a:r>
          </a:p>
          <a:p>
            <a:r>
              <a:rPr lang="en-US" sz="1200" b="0" i="0" u="none" strike="noStrike" kern="1200" baseline="0" dirty="0" smtClean="0">
                <a:solidFill>
                  <a:schemeClr val="tx1"/>
                </a:solidFill>
                <a:latin typeface="+mn-lt"/>
                <a:ea typeface="+mn-ea"/>
                <a:cs typeface="+mn-cs"/>
              </a:rPr>
              <a:t>both the internal and external networks, while an intervening firewall controls the</a:t>
            </a:r>
          </a:p>
          <a:p>
            <a:r>
              <a:rPr lang="en-US" sz="1200" b="0" i="0" u="none" strike="noStrike" kern="1200" baseline="0" dirty="0" smtClean="0">
                <a:solidFill>
                  <a:schemeClr val="tx1"/>
                </a:solidFill>
                <a:latin typeface="+mn-lt"/>
                <a:ea typeface="+mn-ea"/>
                <a:cs typeface="+mn-cs"/>
              </a:rPr>
              <a:t>traffic between the DMZ servers and the internal network clients. In a DMZ</a:t>
            </a:r>
          </a:p>
          <a:p>
            <a:r>
              <a:rPr lang="en-US" sz="1200" b="0" i="0" u="none" strike="noStrike" kern="1200" baseline="0" dirty="0" smtClean="0">
                <a:solidFill>
                  <a:schemeClr val="tx1"/>
                </a:solidFill>
                <a:latin typeface="+mn-lt"/>
                <a:ea typeface="+mn-ea"/>
                <a:cs typeface="+mn-cs"/>
              </a:rPr>
              <a:t>configuration, most computers on the LAN run behind a firewall connected to a</a:t>
            </a:r>
          </a:p>
          <a:p>
            <a:r>
              <a:rPr lang="en-US" sz="1200" b="0" i="0" u="none" strike="noStrike" kern="1200" baseline="0" dirty="0" smtClean="0">
                <a:solidFill>
                  <a:schemeClr val="tx1"/>
                </a:solidFill>
                <a:latin typeface="+mn-lt"/>
                <a:ea typeface="+mn-ea"/>
                <a:cs typeface="+mn-cs"/>
              </a:rPr>
              <a:t>public network such as the Internet.</a:t>
            </a:r>
          </a:p>
          <a:p>
            <a:r>
              <a:rPr lang="en-US" sz="1200" b="0" i="0" u="none" strike="noStrike" kern="1200" baseline="0" dirty="0" smtClean="0">
                <a:solidFill>
                  <a:schemeClr val="tx1"/>
                </a:solidFill>
                <a:latin typeface="+mn-lt"/>
                <a:ea typeface="+mn-ea"/>
                <a:cs typeface="+mn-cs"/>
              </a:rPr>
              <a:t>Answer: B is incorrect. Metropolitan Area Network (MAN) represents a network that</a:t>
            </a:r>
          </a:p>
          <a:p>
            <a:r>
              <a:rPr lang="en-US" sz="1200" b="0" i="0" u="none" strike="noStrike" kern="1200" baseline="0" dirty="0" smtClean="0">
                <a:solidFill>
                  <a:schemeClr val="tx1"/>
                </a:solidFill>
                <a:latin typeface="+mn-lt"/>
                <a:ea typeface="+mn-ea"/>
                <a:cs typeface="+mn-cs"/>
              </a:rPr>
              <a:t>connects two or more LANs in the same geographic area. A network connecting two</a:t>
            </a:r>
          </a:p>
          <a:p>
            <a:r>
              <a:rPr lang="en-US" sz="1200" b="0" i="0" u="none" strike="noStrike" kern="1200" baseline="0" dirty="0" smtClean="0">
                <a:solidFill>
                  <a:schemeClr val="tx1"/>
                </a:solidFill>
                <a:latin typeface="+mn-lt"/>
                <a:ea typeface="+mn-ea"/>
                <a:cs typeface="+mn-cs"/>
              </a:rPr>
              <a:t>different buildings or offices in the same city is an example of a MAN. The LANs</a:t>
            </a:r>
          </a:p>
          <a:p>
            <a:r>
              <a:rPr lang="en-US" sz="1200" b="0" i="0" u="none" strike="noStrike" kern="1200" baseline="0" dirty="0" smtClean="0">
                <a:solidFill>
                  <a:schemeClr val="tx1"/>
                </a:solidFill>
                <a:latin typeface="+mn-lt"/>
                <a:ea typeface="+mn-ea"/>
                <a:cs typeface="+mn-cs"/>
              </a:rPr>
              <a:t>involved in a MAN are connected to one another through high-speed connections</a:t>
            </a:r>
          </a:p>
          <a:p>
            <a:r>
              <a:rPr lang="en-US" sz="1200" b="0" i="0" u="none" strike="noStrike" kern="1200" baseline="0" dirty="0" smtClean="0">
                <a:solidFill>
                  <a:schemeClr val="tx1"/>
                </a:solidFill>
                <a:latin typeface="+mn-lt"/>
                <a:ea typeface="+mn-ea"/>
                <a:cs typeface="+mn-cs"/>
              </a:rPr>
              <a:t>such as T1, SONET, SDH, etc. A MAN is a hybrid of a LAN and a WAN. A WAN</a:t>
            </a:r>
          </a:p>
          <a:p>
            <a:r>
              <a:rPr lang="en-US" sz="1200" b="0" i="0" u="none" strike="noStrike" kern="1200" baseline="0" dirty="0" smtClean="0">
                <a:solidFill>
                  <a:schemeClr val="tx1"/>
                </a:solidFill>
                <a:latin typeface="+mn-lt"/>
                <a:ea typeface="+mn-ea"/>
                <a:cs typeface="+mn-cs"/>
              </a:rPr>
              <a:t>provides low to medium speed access, whereas a MAN provides high-speed access.</a:t>
            </a:r>
            <a:endParaRPr lang="en-US" dirty="0"/>
          </a:p>
        </p:txBody>
      </p:sp>
      <p:sp>
        <p:nvSpPr>
          <p:cNvPr id="4" name="Slide Number Placeholder 3"/>
          <p:cNvSpPr>
            <a:spLocks noGrp="1"/>
          </p:cNvSpPr>
          <p:nvPr>
            <p:ph type="sldNum" sz="quarter" idx="10"/>
          </p:nvPr>
        </p:nvSpPr>
        <p:spPr/>
        <p:txBody>
          <a:bodyPr/>
          <a:lstStyle/>
          <a:p>
            <a:fld id="{39EF5598-E94B-463F-8667-3FFBA47D72E6}" type="slidenum">
              <a:rPr lang="en-US" smtClean="0"/>
              <a:pPr/>
              <a:t>24</a:t>
            </a:fld>
            <a:endParaRPr lang="en-US"/>
          </a:p>
        </p:txBody>
      </p:sp>
    </p:spTree>
    <p:extLst>
      <p:ext uri="{BB962C8B-B14F-4D97-AF65-F5344CB8AC3E}">
        <p14:creationId xmlns:p14="http://schemas.microsoft.com/office/powerpoint/2010/main" xmlns="" val="114068779"/>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i="0" u="none" strike="noStrike" kern="1200" baseline="0" dirty="0" smtClean="0">
                <a:solidFill>
                  <a:schemeClr val="tx1"/>
                </a:solidFill>
                <a:latin typeface="+mn-lt"/>
                <a:ea typeface="+mn-ea"/>
                <a:cs typeface="+mn-cs"/>
              </a:rPr>
              <a:t>Answer: </a:t>
            </a:r>
            <a:r>
              <a:rPr lang="en-US" sz="1200" b="0" i="0" u="none" strike="noStrike" kern="1200" baseline="0" dirty="0" smtClean="0">
                <a:solidFill>
                  <a:schemeClr val="tx1"/>
                </a:solidFill>
                <a:latin typeface="+mn-lt"/>
                <a:ea typeface="+mn-ea"/>
                <a:cs typeface="+mn-cs"/>
              </a:rPr>
              <a:t>A</a:t>
            </a:r>
          </a:p>
          <a:p>
            <a:r>
              <a:rPr lang="en-US" sz="1200" b="1" i="0" u="none" strike="noStrike" kern="1200" baseline="0" dirty="0" smtClean="0">
                <a:solidFill>
                  <a:schemeClr val="tx1"/>
                </a:solidFill>
                <a:latin typeface="+mn-lt"/>
                <a:ea typeface="+mn-ea"/>
                <a:cs typeface="+mn-cs"/>
              </a:rPr>
              <a:t>Explanation:</a:t>
            </a:r>
          </a:p>
          <a:p>
            <a:r>
              <a:rPr lang="en-US" sz="1200" b="0" i="0" u="none" strike="noStrike" kern="1200" baseline="0" dirty="0" smtClean="0">
                <a:solidFill>
                  <a:schemeClr val="tx1"/>
                </a:solidFill>
                <a:latin typeface="+mn-lt"/>
                <a:ea typeface="+mn-ea"/>
                <a:cs typeface="+mn-cs"/>
              </a:rPr>
              <a:t>Kerberos is an industry standard authentication protocol used to verify user or host</a:t>
            </a:r>
          </a:p>
          <a:p>
            <a:r>
              <a:rPr lang="en-US" sz="1200" b="0" i="0" u="none" strike="noStrike" kern="1200" baseline="0" dirty="0" smtClean="0">
                <a:solidFill>
                  <a:schemeClr val="tx1"/>
                </a:solidFill>
                <a:latin typeface="+mn-lt"/>
                <a:ea typeface="+mn-ea"/>
                <a:cs typeface="+mn-cs"/>
              </a:rPr>
              <a:t>identity. Kerberos v5 authentication protocol is the default authentication service for</a:t>
            </a:r>
          </a:p>
          <a:p>
            <a:r>
              <a:rPr lang="en-US" sz="1200" b="0" i="0" u="none" strike="noStrike" kern="1200" baseline="0" dirty="0" smtClean="0">
                <a:solidFill>
                  <a:schemeClr val="tx1"/>
                </a:solidFill>
                <a:latin typeface="+mn-lt"/>
                <a:ea typeface="+mn-ea"/>
                <a:cs typeface="+mn-cs"/>
              </a:rPr>
              <a:t>Windows 2000. It is integrated into the administrative and security model, and</a:t>
            </a:r>
          </a:p>
          <a:p>
            <a:r>
              <a:rPr lang="en-US" sz="1200" b="0" i="0" u="none" strike="noStrike" kern="1200" baseline="0" dirty="0" smtClean="0">
                <a:solidFill>
                  <a:schemeClr val="tx1"/>
                </a:solidFill>
                <a:latin typeface="+mn-lt"/>
                <a:ea typeface="+mn-ea"/>
                <a:cs typeface="+mn-cs"/>
              </a:rPr>
              <a:t>provides secure communication between Windows 2000 Server domains and clients.</a:t>
            </a:r>
          </a:p>
          <a:p>
            <a:r>
              <a:rPr lang="en-US" sz="1200" b="0" i="0" u="none" strike="noStrike" kern="1200" baseline="0" dirty="0" smtClean="0">
                <a:solidFill>
                  <a:schemeClr val="tx1"/>
                </a:solidFill>
                <a:latin typeface="+mn-lt"/>
                <a:ea typeface="+mn-ea"/>
                <a:cs typeface="+mn-cs"/>
              </a:rPr>
              <a:t>Answer: C is incorrect. Transport Layer Security (TLS) is an application layer</a:t>
            </a:r>
          </a:p>
          <a:p>
            <a:r>
              <a:rPr lang="en-US" sz="1200" b="0" i="0" u="none" strike="noStrike" kern="1200" baseline="0" dirty="0" smtClean="0">
                <a:solidFill>
                  <a:schemeClr val="tx1"/>
                </a:solidFill>
                <a:latin typeface="+mn-lt"/>
                <a:ea typeface="+mn-ea"/>
                <a:cs typeface="+mn-cs"/>
              </a:rPr>
              <a:t>protocol that uses a combination of public and symmetric key processing to encrypt</a:t>
            </a:r>
          </a:p>
          <a:p>
            <a:r>
              <a:rPr lang="en-US" sz="1200" b="0" i="0" u="none" strike="noStrike" kern="1200" baseline="0" dirty="0" smtClean="0">
                <a:solidFill>
                  <a:schemeClr val="tx1"/>
                </a:solidFill>
                <a:latin typeface="+mn-lt"/>
                <a:ea typeface="+mn-ea"/>
                <a:cs typeface="+mn-cs"/>
              </a:rPr>
              <a:t>data.</a:t>
            </a:r>
          </a:p>
          <a:p>
            <a:r>
              <a:rPr lang="en-US" sz="1200" b="0" i="0" u="none" strike="noStrike" kern="1200" baseline="0" dirty="0" smtClean="0">
                <a:solidFill>
                  <a:schemeClr val="tx1"/>
                </a:solidFill>
                <a:latin typeface="+mn-lt"/>
                <a:ea typeface="+mn-ea"/>
                <a:cs typeface="+mn-cs"/>
              </a:rPr>
              <a:t>Answer: B is incorrect. Lightweight Directory Access Protocol (LDAP) is a protocol</a:t>
            </a:r>
          </a:p>
          <a:p>
            <a:r>
              <a:rPr lang="en-US" sz="1200" b="0" i="0" u="none" strike="noStrike" kern="1200" baseline="0" dirty="0" smtClean="0">
                <a:solidFill>
                  <a:schemeClr val="tx1"/>
                </a:solidFill>
                <a:latin typeface="+mn-lt"/>
                <a:ea typeface="+mn-ea"/>
                <a:cs typeface="+mn-cs"/>
              </a:rPr>
              <a:t>used to query and modify information stored within directory services.</a:t>
            </a:r>
          </a:p>
          <a:p>
            <a:r>
              <a:rPr lang="en-US" sz="1200" b="0" i="0" u="none" strike="noStrike" kern="1200" baseline="0" dirty="0" smtClean="0">
                <a:solidFill>
                  <a:schemeClr val="tx1"/>
                </a:solidFill>
                <a:latin typeface="+mn-lt"/>
                <a:ea typeface="+mn-ea"/>
                <a:cs typeface="+mn-cs"/>
              </a:rPr>
              <a:t>Answer: D is incorrect. Point-to-Point Tunneling Protocol (PPTP) is a method for</a:t>
            </a:r>
          </a:p>
          <a:p>
            <a:r>
              <a:rPr lang="en-US" sz="1200" b="0" i="0" u="none" strike="noStrike" kern="1200" baseline="0" dirty="0" smtClean="0">
                <a:solidFill>
                  <a:schemeClr val="tx1"/>
                </a:solidFill>
                <a:latin typeface="+mn-lt"/>
                <a:ea typeface="+mn-ea"/>
                <a:cs typeface="+mn-cs"/>
              </a:rPr>
              <a:t>implementing virtual private networks. PPTP does not provide confidentiality or</a:t>
            </a:r>
          </a:p>
          <a:p>
            <a:r>
              <a:rPr lang="en-US" sz="1200" b="0" i="0" u="none" strike="noStrike" kern="1200" baseline="0" dirty="0" smtClean="0">
                <a:solidFill>
                  <a:schemeClr val="tx1"/>
                </a:solidFill>
                <a:latin typeface="+mn-lt"/>
                <a:ea typeface="+mn-ea"/>
                <a:cs typeface="+mn-cs"/>
              </a:rPr>
              <a:t>encryption. It relies on the protocol being tunneled to provide privacy. It is used to</a:t>
            </a:r>
          </a:p>
          <a:p>
            <a:r>
              <a:rPr lang="en-US" sz="1200" b="0" i="0" u="none" strike="noStrike" kern="1200" baseline="0" dirty="0" smtClean="0">
                <a:solidFill>
                  <a:schemeClr val="tx1"/>
                </a:solidFill>
                <a:latin typeface="+mn-lt"/>
                <a:ea typeface="+mn-ea"/>
                <a:cs typeface="+mn-cs"/>
              </a:rPr>
              <a:t>provide secure, low-cost remote access to corporate networks through public</a:t>
            </a:r>
          </a:p>
          <a:p>
            <a:r>
              <a:rPr lang="en-US" sz="1200" b="0" i="0" u="none" strike="noStrike" kern="1200" baseline="0" dirty="0" smtClean="0">
                <a:solidFill>
                  <a:schemeClr val="tx1"/>
                </a:solidFill>
                <a:latin typeface="+mn-lt"/>
                <a:ea typeface="+mn-ea"/>
                <a:cs typeface="+mn-cs"/>
              </a:rPr>
              <a:t>networks such as the Internet. Using PPTP, remote users can use PPP- enabled client</a:t>
            </a:r>
          </a:p>
          <a:p>
            <a:r>
              <a:rPr lang="en-US" sz="1200" b="0" i="0" u="none" strike="noStrike" kern="1200" baseline="0" dirty="0" smtClean="0">
                <a:solidFill>
                  <a:schemeClr val="tx1"/>
                </a:solidFill>
                <a:latin typeface="+mn-lt"/>
                <a:ea typeface="+mn-ea"/>
                <a:cs typeface="+mn-cs"/>
              </a:rPr>
              <a:t>computers to dial a local ISP and connect securely to the corporate network through</a:t>
            </a:r>
          </a:p>
          <a:p>
            <a:r>
              <a:rPr lang="en-US" sz="1200" b="0" i="0" u="none" strike="noStrike" kern="1200" baseline="0" dirty="0" smtClean="0">
                <a:solidFill>
                  <a:schemeClr val="tx1"/>
                </a:solidFill>
                <a:latin typeface="+mn-lt"/>
                <a:ea typeface="+mn-ea"/>
                <a:cs typeface="+mn-cs"/>
              </a:rPr>
              <a:t>the Internet. PPTP has been made obsolete by Layer 2 Tunneling Protocol (L2TP)</a:t>
            </a:r>
          </a:p>
          <a:p>
            <a:r>
              <a:rPr lang="en-US" sz="1200" b="0" i="0" u="none" strike="noStrike" kern="1200" baseline="0" dirty="0" smtClean="0">
                <a:solidFill>
                  <a:schemeClr val="tx1"/>
                </a:solidFill>
                <a:latin typeface="+mn-lt"/>
                <a:ea typeface="+mn-ea"/>
                <a:cs typeface="+mn-cs"/>
              </a:rPr>
              <a:t>and </a:t>
            </a:r>
            <a:r>
              <a:rPr lang="en-US" sz="1200" b="0" i="0" u="none" strike="noStrike" kern="1200" baseline="0" dirty="0" err="1" smtClean="0">
                <a:solidFill>
                  <a:schemeClr val="tx1"/>
                </a:solidFill>
                <a:latin typeface="+mn-lt"/>
                <a:ea typeface="+mn-ea"/>
                <a:cs typeface="+mn-cs"/>
              </a:rPr>
              <a:t>IPSec</a:t>
            </a:r>
            <a:r>
              <a:rPr lang="en-US" sz="1200" b="0" i="0" u="none" strike="noStrike" kern="1200" baseline="0" dirty="0" smtClean="0">
                <a:solidFill>
                  <a:schemeClr val="tx1"/>
                </a:solidFill>
                <a:latin typeface="+mn-lt"/>
                <a:ea typeface="+mn-ea"/>
                <a:cs typeface="+mn-cs"/>
              </a:rPr>
              <a:t>.</a:t>
            </a:r>
            <a:endParaRPr lang="en-US" dirty="0"/>
          </a:p>
        </p:txBody>
      </p:sp>
      <p:sp>
        <p:nvSpPr>
          <p:cNvPr id="4" name="Slide Number Placeholder 3"/>
          <p:cNvSpPr>
            <a:spLocks noGrp="1"/>
          </p:cNvSpPr>
          <p:nvPr>
            <p:ph type="sldNum" sz="quarter" idx="10"/>
          </p:nvPr>
        </p:nvSpPr>
        <p:spPr/>
        <p:txBody>
          <a:bodyPr/>
          <a:lstStyle/>
          <a:p>
            <a:fld id="{39EF5598-E94B-463F-8667-3FFBA47D72E6}" type="slidenum">
              <a:rPr lang="en-US" smtClean="0"/>
              <a:pPr/>
              <a:t>25</a:t>
            </a:fld>
            <a:endParaRPr lang="en-US"/>
          </a:p>
        </p:txBody>
      </p:sp>
    </p:spTree>
    <p:extLst>
      <p:ext uri="{BB962C8B-B14F-4D97-AF65-F5344CB8AC3E}">
        <p14:creationId xmlns:p14="http://schemas.microsoft.com/office/powerpoint/2010/main" xmlns="" val="2819991288"/>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i="0" u="none" strike="noStrike" kern="1200" baseline="0" dirty="0" smtClean="0">
                <a:solidFill>
                  <a:schemeClr val="tx1"/>
                </a:solidFill>
                <a:latin typeface="+mn-lt"/>
                <a:ea typeface="+mn-ea"/>
                <a:cs typeface="+mn-cs"/>
              </a:rPr>
              <a:t>Answer: </a:t>
            </a:r>
            <a:r>
              <a:rPr lang="en-US" sz="1200" b="0" i="0" u="none" strike="noStrike" kern="1200" baseline="0" dirty="0" smtClean="0">
                <a:solidFill>
                  <a:schemeClr val="tx1"/>
                </a:solidFill>
                <a:latin typeface="+mn-lt"/>
                <a:ea typeface="+mn-ea"/>
                <a:cs typeface="+mn-cs"/>
              </a:rPr>
              <a:t>A, B, and C</a:t>
            </a:r>
          </a:p>
          <a:p>
            <a:r>
              <a:rPr lang="en-US" sz="1200" b="1" i="0" u="none" strike="noStrike" kern="1200" baseline="0" dirty="0" smtClean="0">
                <a:solidFill>
                  <a:schemeClr val="tx1"/>
                </a:solidFill>
                <a:latin typeface="+mn-lt"/>
                <a:ea typeface="+mn-ea"/>
                <a:cs typeface="+mn-cs"/>
              </a:rPr>
              <a:t>Explanation:</a:t>
            </a:r>
          </a:p>
          <a:p>
            <a:r>
              <a:rPr lang="en-US" sz="1200" b="0" i="0" u="none" strike="noStrike" kern="1200" baseline="0" dirty="0" smtClean="0">
                <a:solidFill>
                  <a:schemeClr val="tx1"/>
                </a:solidFill>
                <a:latin typeface="+mn-lt"/>
                <a:ea typeface="+mn-ea"/>
                <a:cs typeface="+mn-cs"/>
              </a:rPr>
              <a:t>A </a:t>
            </a:r>
            <a:r>
              <a:rPr lang="en-US" sz="1200" b="0" i="0" u="none" strike="noStrike" kern="1200" baseline="0" dirty="0" err="1" smtClean="0">
                <a:solidFill>
                  <a:schemeClr val="tx1"/>
                </a:solidFill>
                <a:latin typeface="+mn-lt"/>
                <a:ea typeface="+mn-ea"/>
                <a:cs typeface="+mn-cs"/>
              </a:rPr>
              <a:t>keylogger</a:t>
            </a:r>
            <a:r>
              <a:rPr lang="en-US" sz="1200" b="0" i="0" u="none" strike="noStrike" kern="1200" baseline="0" dirty="0" smtClean="0">
                <a:solidFill>
                  <a:schemeClr val="tx1"/>
                </a:solidFill>
                <a:latin typeface="+mn-lt"/>
                <a:ea typeface="+mn-ea"/>
                <a:cs typeface="+mn-cs"/>
              </a:rPr>
              <a:t> is a software tool that traces all or specific activities of a user on a</a:t>
            </a:r>
          </a:p>
          <a:p>
            <a:r>
              <a:rPr lang="en-US" sz="1200" b="0" i="0" u="none" strike="noStrike" kern="1200" baseline="0" dirty="0" smtClean="0">
                <a:solidFill>
                  <a:schemeClr val="tx1"/>
                </a:solidFill>
                <a:latin typeface="+mn-lt"/>
                <a:ea typeface="+mn-ea"/>
                <a:cs typeface="+mn-cs"/>
              </a:rPr>
              <a:t>computer. Once a </a:t>
            </a:r>
            <a:r>
              <a:rPr lang="en-US" sz="1200" b="0" i="0" u="none" strike="noStrike" kern="1200" baseline="0" dirty="0" err="1" smtClean="0">
                <a:solidFill>
                  <a:schemeClr val="tx1"/>
                </a:solidFill>
                <a:latin typeface="+mn-lt"/>
                <a:ea typeface="+mn-ea"/>
                <a:cs typeface="+mn-cs"/>
              </a:rPr>
              <a:t>keylogger</a:t>
            </a:r>
            <a:r>
              <a:rPr lang="en-US" sz="1200" b="0" i="0" u="none" strike="noStrike" kern="1200" baseline="0" dirty="0" smtClean="0">
                <a:solidFill>
                  <a:schemeClr val="tx1"/>
                </a:solidFill>
                <a:latin typeface="+mn-lt"/>
                <a:ea typeface="+mn-ea"/>
                <a:cs typeface="+mn-cs"/>
              </a:rPr>
              <a:t> is installed on a victim's computer, it can be used for</a:t>
            </a:r>
          </a:p>
          <a:p>
            <a:r>
              <a:rPr lang="en-US" sz="1200" b="0" i="0" u="none" strike="noStrike" kern="1200" baseline="0" dirty="0" smtClean="0">
                <a:solidFill>
                  <a:schemeClr val="tx1"/>
                </a:solidFill>
                <a:latin typeface="+mn-lt"/>
                <a:ea typeface="+mn-ea"/>
                <a:cs typeface="+mn-cs"/>
              </a:rPr>
              <a:t>recording all keystrokes on the victim's computer in a predefined log file. An attacker</a:t>
            </a:r>
          </a:p>
          <a:p>
            <a:r>
              <a:rPr lang="en-US" sz="1200" b="0" i="0" u="none" strike="noStrike" kern="1200" baseline="0" dirty="0" smtClean="0">
                <a:solidFill>
                  <a:schemeClr val="tx1"/>
                </a:solidFill>
                <a:latin typeface="+mn-lt"/>
                <a:ea typeface="+mn-ea"/>
                <a:cs typeface="+mn-cs"/>
              </a:rPr>
              <a:t>can configure a log file in such a manner that it can be sent automatically to a</a:t>
            </a:r>
          </a:p>
          <a:p>
            <a:r>
              <a:rPr lang="en-US" sz="1200" b="0" i="0" u="none" strike="noStrike" kern="1200" baseline="0" dirty="0" smtClean="0">
                <a:solidFill>
                  <a:schemeClr val="tx1"/>
                </a:solidFill>
                <a:latin typeface="+mn-lt"/>
                <a:ea typeface="+mn-ea"/>
                <a:cs typeface="+mn-cs"/>
              </a:rPr>
              <a:t>predefined e-mail address. Some of the main features of a </a:t>
            </a:r>
            <a:r>
              <a:rPr lang="en-US" sz="1200" b="0" i="0" u="none" strike="noStrike" kern="1200" baseline="0" dirty="0" err="1" smtClean="0">
                <a:solidFill>
                  <a:schemeClr val="tx1"/>
                </a:solidFill>
                <a:latin typeface="+mn-lt"/>
                <a:ea typeface="+mn-ea"/>
                <a:cs typeface="+mn-cs"/>
              </a:rPr>
              <a:t>keylogger</a:t>
            </a:r>
            <a:r>
              <a:rPr lang="en-US" sz="1200" b="0" i="0" u="none" strike="noStrike" kern="1200" baseline="0" dirty="0" smtClean="0">
                <a:solidFill>
                  <a:schemeClr val="tx1"/>
                </a:solidFill>
                <a:latin typeface="+mn-lt"/>
                <a:ea typeface="+mn-ea"/>
                <a:cs typeface="+mn-cs"/>
              </a:rPr>
              <a:t> are as follows:</a:t>
            </a:r>
          </a:p>
          <a:p>
            <a:r>
              <a:rPr lang="en-US" sz="1200" b="0" i="0" u="none" strike="noStrike" kern="1200" baseline="0" dirty="0" smtClean="0">
                <a:solidFill>
                  <a:schemeClr val="tx1"/>
                </a:solidFill>
                <a:latin typeface="+mn-lt"/>
                <a:ea typeface="+mn-ea"/>
                <a:cs typeface="+mn-cs"/>
              </a:rPr>
              <a:t>It can record all keystrokes.</a:t>
            </a:r>
          </a:p>
          <a:p>
            <a:r>
              <a:rPr lang="en-US" sz="1200" b="0" i="0" u="none" strike="noStrike" kern="1200" baseline="0" dirty="0" smtClean="0">
                <a:solidFill>
                  <a:schemeClr val="tx1"/>
                </a:solidFill>
                <a:latin typeface="+mn-lt"/>
                <a:ea typeface="+mn-ea"/>
                <a:cs typeface="+mn-cs"/>
              </a:rPr>
              <a:t>It can capture all screenshots.</a:t>
            </a:r>
          </a:p>
          <a:p>
            <a:r>
              <a:rPr lang="en-US" sz="1200" b="0" i="0" u="none" strike="noStrike" kern="1200" baseline="0" dirty="0" smtClean="0">
                <a:solidFill>
                  <a:schemeClr val="tx1"/>
                </a:solidFill>
                <a:latin typeface="+mn-lt"/>
                <a:ea typeface="+mn-ea"/>
                <a:cs typeface="+mn-cs"/>
              </a:rPr>
              <a:t>It can record all instant messenger conversations. It can be remotely installed.</a:t>
            </a:r>
          </a:p>
          <a:p>
            <a:r>
              <a:rPr lang="en-US" sz="1200" b="0" i="0" u="none" strike="noStrike" kern="1200" baseline="0" dirty="0" smtClean="0">
                <a:solidFill>
                  <a:schemeClr val="tx1"/>
                </a:solidFill>
                <a:latin typeface="+mn-lt"/>
                <a:ea typeface="+mn-ea"/>
                <a:cs typeface="+mn-cs"/>
              </a:rPr>
              <a:t>It can be delivered via FTP or e-mail.</a:t>
            </a:r>
          </a:p>
          <a:p>
            <a:r>
              <a:rPr lang="en-US" sz="1200" b="0" i="0" u="none" strike="noStrike" kern="1200" baseline="0" dirty="0" smtClean="0">
                <a:solidFill>
                  <a:schemeClr val="tx1"/>
                </a:solidFill>
                <a:latin typeface="+mn-lt"/>
                <a:ea typeface="+mn-ea"/>
                <a:cs typeface="+mn-cs"/>
              </a:rPr>
              <a:t>Answer: D is incorrect. It cannot detect viruses.</a:t>
            </a:r>
            <a:endParaRPr lang="en-US" dirty="0"/>
          </a:p>
        </p:txBody>
      </p:sp>
      <p:sp>
        <p:nvSpPr>
          <p:cNvPr id="4" name="Slide Number Placeholder 3"/>
          <p:cNvSpPr>
            <a:spLocks noGrp="1"/>
          </p:cNvSpPr>
          <p:nvPr>
            <p:ph type="sldNum" sz="quarter" idx="10"/>
          </p:nvPr>
        </p:nvSpPr>
        <p:spPr/>
        <p:txBody>
          <a:bodyPr/>
          <a:lstStyle/>
          <a:p>
            <a:fld id="{39EF5598-E94B-463F-8667-3FFBA47D72E6}" type="slidenum">
              <a:rPr lang="en-US" smtClean="0"/>
              <a:pPr/>
              <a:t>26</a:t>
            </a:fld>
            <a:endParaRPr lang="en-US"/>
          </a:p>
        </p:txBody>
      </p:sp>
    </p:spTree>
    <p:extLst>
      <p:ext uri="{BB962C8B-B14F-4D97-AF65-F5344CB8AC3E}">
        <p14:creationId xmlns:p14="http://schemas.microsoft.com/office/powerpoint/2010/main" xmlns="" val="3327526454"/>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i="0" u="none" strike="noStrike" kern="1200" baseline="0" dirty="0" smtClean="0">
                <a:solidFill>
                  <a:schemeClr val="tx1"/>
                </a:solidFill>
                <a:latin typeface="+mn-lt"/>
                <a:ea typeface="+mn-ea"/>
                <a:cs typeface="+mn-cs"/>
              </a:rPr>
              <a:t>Answer: </a:t>
            </a:r>
            <a:r>
              <a:rPr lang="en-US" sz="1200" b="0" i="0" u="none" strike="noStrike" kern="1200" baseline="0" dirty="0" smtClean="0">
                <a:solidFill>
                  <a:schemeClr val="tx1"/>
                </a:solidFill>
                <a:latin typeface="+mn-lt"/>
                <a:ea typeface="+mn-ea"/>
                <a:cs typeface="+mn-cs"/>
              </a:rPr>
              <a:t>B</a:t>
            </a:r>
          </a:p>
          <a:p>
            <a:r>
              <a:rPr lang="en-US" sz="1200" b="1" i="0" u="none" strike="noStrike" kern="1200" baseline="0" dirty="0" smtClean="0">
                <a:solidFill>
                  <a:schemeClr val="tx1"/>
                </a:solidFill>
                <a:latin typeface="+mn-lt"/>
                <a:ea typeface="+mn-ea"/>
                <a:cs typeface="+mn-cs"/>
              </a:rPr>
              <a:t>Explanation:</a:t>
            </a:r>
          </a:p>
          <a:p>
            <a:r>
              <a:rPr lang="en-US" sz="1200" b="0" i="0" u="none" strike="noStrike" kern="1200" baseline="0" dirty="0" smtClean="0">
                <a:solidFill>
                  <a:schemeClr val="tx1"/>
                </a:solidFill>
                <a:latin typeface="+mn-lt"/>
                <a:ea typeface="+mn-ea"/>
                <a:cs typeface="+mn-cs"/>
              </a:rPr>
              <a:t>In order to accomplish the task, Mark will have to use </a:t>
            </a:r>
            <a:r>
              <a:rPr lang="en-US" sz="1200" b="0" i="0" u="none" strike="noStrike" kern="1200" baseline="0" dirty="0" err="1" smtClean="0">
                <a:solidFill>
                  <a:schemeClr val="tx1"/>
                </a:solidFill>
                <a:latin typeface="+mn-lt"/>
                <a:ea typeface="+mn-ea"/>
                <a:cs typeface="+mn-cs"/>
              </a:rPr>
              <a:t>IPSec</a:t>
            </a:r>
            <a:r>
              <a:rPr lang="en-US" sz="1200" b="0" i="0" u="none" strike="noStrike" kern="1200" baseline="0" dirty="0" smtClean="0">
                <a:solidFill>
                  <a:schemeClr val="tx1"/>
                </a:solidFill>
                <a:latin typeface="+mn-lt"/>
                <a:ea typeface="+mn-ea"/>
                <a:cs typeface="+mn-cs"/>
              </a:rPr>
              <a:t> NAP policy between the</a:t>
            </a:r>
          </a:p>
          <a:p>
            <a:r>
              <a:rPr lang="en-US" sz="1200" b="0" i="0" u="none" strike="noStrike" kern="1200" baseline="0" dirty="0" smtClean="0">
                <a:solidFill>
                  <a:schemeClr val="tx1"/>
                </a:solidFill>
                <a:latin typeface="+mn-lt"/>
                <a:ea typeface="+mn-ea"/>
                <a:cs typeface="+mn-cs"/>
              </a:rPr>
              <a:t>client computer and the company's network. Using the </a:t>
            </a:r>
            <a:r>
              <a:rPr lang="en-US" sz="1200" b="0" i="0" u="none" strike="noStrike" kern="1200" baseline="0" dirty="0" err="1" smtClean="0">
                <a:solidFill>
                  <a:schemeClr val="tx1"/>
                </a:solidFill>
                <a:latin typeface="+mn-lt"/>
                <a:ea typeface="+mn-ea"/>
                <a:cs typeface="+mn-cs"/>
              </a:rPr>
              <a:t>IPSec</a:t>
            </a:r>
            <a:r>
              <a:rPr lang="en-US" sz="1200" b="0" i="0" u="none" strike="noStrike" kern="1200" baseline="0" dirty="0" smtClean="0">
                <a:solidFill>
                  <a:schemeClr val="tx1"/>
                </a:solidFill>
                <a:latin typeface="+mn-lt"/>
                <a:ea typeface="+mn-ea"/>
                <a:cs typeface="+mn-cs"/>
              </a:rPr>
              <a:t> NAP policy between</a:t>
            </a:r>
          </a:p>
          <a:p>
            <a:r>
              <a:rPr lang="en-US" sz="1200" b="0" i="0" u="none" strike="noStrike" kern="1200" baseline="0" dirty="0" smtClean="0">
                <a:solidFill>
                  <a:schemeClr val="tx1"/>
                </a:solidFill>
                <a:latin typeface="+mn-lt"/>
                <a:ea typeface="+mn-ea"/>
                <a:cs typeface="+mn-cs"/>
              </a:rPr>
              <a:t>client computer and the company's network will provide the strongest security for</a:t>
            </a:r>
          </a:p>
          <a:p>
            <a:r>
              <a:rPr lang="en-US" sz="1200" b="0" i="0" u="none" strike="noStrike" kern="1200" baseline="0" dirty="0" smtClean="0">
                <a:solidFill>
                  <a:schemeClr val="tx1"/>
                </a:solidFill>
                <a:latin typeface="+mn-lt"/>
                <a:ea typeface="+mn-ea"/>
                <a:cs typeface="+mn-cs"/>
              </a:rPr>
              <a:t>data transmission. </a:t>
            </a:r>
            <a:r>
              <a:rPr lang="en-US" sz="1200" b="0" i="0" u="none" strike="noStrike" kern="1200" baseline="0" dirty="0" err="1" smtClean="0">
                <a:solidFill>
                  <a:schemeClr val="tx1"/>
                </a:solidFill>
                <a:latin typeface="+mn-lt"/>
                <a:ea typeface="+mn-ea"/>
                <a:cs typeface="+mn-cs"/>
              </a:rPr>
              <a:t>IPSec</a:t>
            </a:r>
            <a:r>
              <a:rPr lang="en-US" sz="1200" b="0" i="0" u="none" strike="noStrike" kern="1200" baseline="0" dirty="0" smtClean="0">
                <a:solidFill>
                  <a:schemeClr val="tx1"/>
                </a:solidFill>
                <a:latin typeface="+mn-lt"/>
                <a:ea typeface="+mn-ea"/>
                <a:cs typeface="+mn-cs"/>
              </a:rPr>
              <a:t> enforcement provides the strongest form of NAP</a:t>
            </a:r>
          </a:p>
          <a:p>
            <a:r>
              <a:rPr lang="en-US" sz="1200" b="0" i="0" u="none" strike="noStrike" kern="1200" baseline="0" dirty="0" smtClean="0">
                <a:solidFill>
                  <a:schemeClr val="tx1"/>
                </a:solidFill>
                <a:latin typeface="+mn-lt"/>
                <a:ea typeface="+mn-ea"/>
                <a:cs typeface="+mn-cs"/>
              </a:rPr>
              <a:t>enforcement. Because this enforcement method uses IPsec, the administrator can</a:t>
            </a:r>
          </a:p>
          <a:p>
            <a:r>
              <a:rPr lang="en-US" sz="1200" b="0" i="0" u="none" strike="noStrike" kern="1200" baseline="0" dirty="0" smtClean="0">
                <a:solidFill>
                  <a:schemeClr val="tx1"/>
                </a:solidFill>
                <a:latin typeface="+mn-lt"/>
                <a:ea typeface="+mn-ea"/>
                <a:cs typeface="+mn-cs"/>
              </a:rPr>
              <a:t>define requirements for protected communications on a per-IP address or per-</a:t>
            </a:r>
          </a:p>
          <a:p>
            <a:r>
              <a:rPr lang="en-US" sz="1200" b="0" i="0" u="none" strike="noStrike" kern="1200" baseline="0" dirty="0" smtClean="0">
                <a:solidFill>
                  <a:schemeClr val="tx1"/>
                </a:solidFill>
                <a:latin typeface="+mn-lt"/>
                <a:ea typeface="+mn-ea"/>
                <a:cs typeface="+mn-cs"/>
              </a:rPr>
              <a:t>TCP/UDP port number basis.</a:t>
            </a:r>
          </a:p>
          <a:p>
            <a:r>
              <a:rPr lang="en-US" sz="1200" b="0" i="0" u="none" strike="noStrike" kern="1200" baseline="0" dirty="0" smtClean="0">
                <a:solidFill>
                  <a:schemeClr val="tx1"/>
                </a:solidFill>
                <a:latin typeface="+mn-lt"/>
                <a:ea typeface="+mn-ea"/>
                <a:cs typeface="+mn-cs"/>
              </a:rPr>
              <a:t>Answer: A is incorrect. Encrypting File System (</a:t>
            </a:r>
            <a:r>
              <a:rPr lang="en-US" sz="1200" b="0" i="0" u="none" strike="noStrike" kern="1200" baseline="0" dirty="0" err="1" smtClean="0">
                <a:solidFill>
                  <a:schemeClr val="tx1"/>
                </a:solidFill>
                <a:latin typeface="+mn-lt"/>
                <a:ea typeface="+mn-ea"/>
                <a:cs typeface="+mn-cs"/>
              </a:rPr>
              <a:t>Efs</a:t>
            </a:r>
            <a:r>
              <a:rPr lang="en-US" sz="1200" b="0" i="0" u="none" strike="noStrike" kern="1200" baseline="0" dirty="0" smtClean="0">
                <a:solidFill>
                  <a:schemeClr val="tx1"/>
                </a:solidFill>
                <a:latin typeface="+mn-lt"/>
                <a:ea typeface="+mn-ea"/>
                <a:cs typeface="+mn-cs"/>
              </a:rPr>
              <a:t>) cannot work on the network.</a:t>
            </a:r>
          </a:p>
          <a:p>
            <a:r>
              <a:rPr lang="en-US" sz="1200" b="0" i="0" u="none" strike="noStrike" kern="1200" baseline="0" dirty="0" smtClean="0">
                <a:solidFill>
                  <a:schemeClr val="tx1"/>
                </a:solidFill>
                <a:latin typeface="+mn-lt"/>
                <a:ea typeface="+mn-ea"/>
                <a:cs typeface="+mn-cs"/>
              </a:rPr>
              <a:t>Answer: C is incorrect. According to the Question ensure that the data transmission</a:t>
            </a:r>
          </a:p>
          <a:p>
            <a:r>
              <a:rPr lang="en-US" sz="1200" b="0" i="0" u="none" strike="noStrike" kern="1200" baseline="0" dirty="0" smtClean="0">
                <a:solidFill>
                  <a:schemeClr val="tx1"/>
                </a:solidFill>
                <a:latin typeface="+mn-lt"/>
                <a:ea typeface="+mn-ea"/>
                <a:cs typeface="+mn-cs"/>
              </a:rPr>
              <a:t>between the client computer and the company's network is as secure as possible.</a:t>
            </a:r>
          </a:p>
          <a:p>
            <a:r>
              <a:rPr lang="en-US" sz="1200" b="0" i="0" u="none" strike="noStrike" kern="1200" baseline="0" dirty="0" smtClean="0">
                <a:solidFill>
                  <a:schemeClr val="tx1"/>
                </a:solidFill>
                <a:latin typeface="+mn-lt"/>
                <a:ea typeface="+mn-ea"/>
                <a:cs typeface="+mn-cs"/>
              </a:rPr>
              <a:t>Hence, this solution will not fulfill the requirement.</a:t>
            </a:r>
          </a:p>
          <a:p>
            <a:r>
              <a:rPr lang="en-US" sz="1200" b="0" i="0" u="none" strike="noStrike" kern="1200" baseline="0" dirty="0" smtClean="0">
                <a:solidFill>
                  <a:schemeClr val="tx1"/>
                </a:solidFill>
                <a:latin typeface="+mn-lt"/>
                <a:ea typeface="+mn-ea"/>
                <a:cs typeface="+mn-cs"/>
              </a:rPr>
              <a:t>Answer: D is incorrect. Using DHCP enforcement, DHCP servers and Network</a:t>
            </a:r>
          </a:p>
          <a:p>
            <a:r>
              <a:rPr lang="en-US" sz="1200" b="0" i="0" u="none" strike="noStrike" kern="1200" baseline="0" dirty="0" smtClean="0">
                <a:solidFill>
                  <a:schemeClr val="tx1"/>
                </a:solidFill>
                <a:latin typeface="+mn-lt"/>
                <a:ea typeface="+mn-ea"/>
                <a:cs typeface="+mn-cs"/>
              </a:rPr>
              <a:t>Policy Server (NPS) can enforce health policy when a computer attempts to lease or</a:t>
            </a:r>
          </a:p>
          <a:p>
            <a:r>
              <a:rPr lang="en-US" sz="1200" b="0" i="0" u="none" strike="noStrike" kern="1200" baseline="0" dirty="0" smtClean="0">
                <a:solidFill>
                  <a:schemeClr val="tx1"/>
                </a:solidFill>
                <a:latin typeface="+mn-lt"/>
                <a:ea typeface="+mn-ea"/>
                <a:cs typeface="+mn-cs"/>
              </a:rPr>
              <a:t>renew an IP version 4 (IPv4) address.</a:t>
            </a:r>
            <a:endParaRPr lang="en-US" dirty="0"/>
          </a:p>
        </p:txBody>
      </p:sp>
      <p:sp>
        <p:nvSpPr>
          <p:cNvPr id="4" name="Slide Number Placeholder 3"/>
          <p:cNvSpPr>
            <a:spLocks noGrp="1"/>
          </p:cNvSpPr>
          <p:nvPr>
            <p:ph type="sldNum" sz="quarter" idx="10"/>
          </p:nvPr>
        </p:nvSpPr>
        <p:spPr/>
        <p:txBody>
          <a:bodyPr/>
          <a:lstStyle/>
          <a:p>
            <a:fld id="{39EF5598-E94B-463F-8667-3FFBA47D72E6}" type="slidenum">
              <a:rPr lang="en-US" smtClean="0"/>
              <a:pPr/>
              <a:t>27</a:t>
            </a:fld>
            <a:endParaRPr lang="en-US"/>
          </a:p>
        </p:txBody>
      </p:sp>
    </p:spTree>
    <p:extLst>
      <p:ext uri="{BB962C8B-B14F-4D97-AF65-F5344CB8AC3E}">
        <p14:creationId xmlns:p14="http://schemas.microsoft.com/office/powerpoint/2010/main" xmlns="" val="1342326712"/>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i="0" u="none" strike="noStrike" kern="1200" baseline="0" dirty="0" smtClean="0">
                <a:solidFill>
                  <a:schemeClr val="tx1"/>
                </a:solidFill>
                <a:latin typeface="+mn-lt"/>
                <a:ea typeface="+mn-ea"/>
                <a:cs typeface="+mn-cs"/>
              </a:rPr>
              <a:t>Answer: </a:t>
            </a:r>
            <a:r>
              <a:rPr lang="en-US" sz="1200" b="0" i="0" u="none" strike="noStrike" kern="1200" baseline="0" dirty="0" smtClean="0">
                <a:solidFill>
                  <a:schemeClr val="tx1"/>
                </a:solidFill>
                <a:latin typeface="+mn-lt"/>
                <a:ea typeface="+mn-ea"/>
                <a:cs typeface="+mn-cs"/>
              </a:rPr>
              <a:t>D</a:t>
            </a:r>
          </a:p>
          <a:p>
            <a:r>
              <a:rPr lang="en-US" sz="1200" b="1" i="0" u="none" strike="noStrike" kern="1200" baseline="0" dirty="0" smtClean="0">
                <a:solidFill>
                  <a:schemeClr val="tx1"/>
                </a:solidFill>
                <a:latin typeface="+mn-lt"/>
                <a:ea typeface="+mn-ea"/>
                <a:cs typeface="+mn-cs"/>
              </a:rPr>
              <a:t>Explanation:</a:t>
            </a:r>
          </a:p>
          <a:p>
            <a:r>
              <a:rPr lang="en-US" sz="1200" b="0" i="0" u="none" strike="noStrike" kern="1200" baseline="0" dirty="0" smtClean="0">
                <a:solidFill>
                  <a:schemeClr val="tx1"/>
                </a:solidFill>
                <a:latin typeface="+mn-lt"/>
                <a:ea typeface="+mn-ea"/>
                <a:cs typeface="+mn-cs"/>
              </a:rPr>
              <a:t>In the above scenario, a potential risk is a viruses and malware attack because a VPN</a:t>
            </a:r>
          </a:p>
          <a:p>
            <a:r>
              <a:rPr lang="en-US" sz="1200" b="0" i="0" u="none" strike="noStrike" kern="1200" baseline="0" dirty="0" smtClean="0">
                <a:solidFill>
                  <a:schemeClr val="tx1"/>
                </a:solidFill>
                <a:latin typeface="+mn-lt"/>
                <a:ea typeface="+mn-ea"/>
                <a:cs typeface="+mn-cs"/>
              </a:rPr>
              <a:t>does not prevent potential viruses and malware attack on the home computer from</a:t>
            </a:r>
          </a:p>
          <a:p>
            <a:r>
              <a:rPr lang="en-US" sz="1200" b="0" i="0" u="none" strike="noStrike" kern="1200" baseline="0" dirty="0" smtClean="0">
                <a:solidFill>
                  <a:schemeClr val="tx1"/>
                </a:solidFill>
                <a:latin typeface="+mn-lt"/>
                <a:ea typeface="+mn-ea"/>
                <a:cs typeface="+mn-cs"/>
              </a:rPr>
              <a:t>being infecting the entire network. Mark can use the Direct Access that is a new</a:t>
            </a:r>
          </a:p>
          <a:p>
            <a:r>
              <a:rPr lang="en-US" sz="1200" b="0" i="0" u="none" strike="noStrike" kern="1200" baseline="0" dirty="0" smtClean="0">
                <a:solidFill>
                  <a:schemeClr val="tx1"/>
                </a:solidFill>
                <a:latin typeface="+mn-lt"/>
                <a:ea typeface="+mn-ea"/>
                <a:cs typeface="+mn-cs"/>
              </a:rPr>
              <a:t>feature with Windows 7 and Windows Server</a:t>
            </a:r>
          </a:p>
          <a:p>
            <a:r>
              <a:rPr lang="en-US" sz="1200" b="0" i="0" u="none" strike="noStrike" kern="1200" baseline="0" dirty="0" smtClean="0">
                <a:solidFill>
                  <a:schemeClr val="tx1"/>
                </a:solidFill>
                <a:latin typeface="+mn-lt"/>
                <a:ea typeface="+mn-ea"/>
                <a:cs typeface="+mn-cs"/>
              </a:rPr>
              <a:t>2008 R2, to help in mitigating the potential risks.</a:t>
            </a:r>
          </a:p>
          <a:p>
            <a:r>
              <a:rPr lang="en-US" sz="1200" b="0" i="0" u="none" strike="noStrike" kern="1200" baseline="0" dirty="0" smtClean="0">
                <a:solidFill>
                  <a:schemeClr val="tx1"/>
                </a:solidFill>
                <a:latin typeface="+mn-lt"/>
                <a:ea typeface="+mn-ea"/>
                <a:cs typeface="+mn-cs"/>
              </a:rPr>
              <a:t>Answer: C is incorrect. Buffer overflow is a condition in which an application</a:t>
            </a:r>
          </a:p>
          <a:p>
            <a:r>
              <a:rPr lang="en-US" sz="1200" b="0" i="0" u="none" strike="noStrike" kern="1200" baseline="0" dirty="0" smtClean="0">
                <a:solidFill>
                  <a:schemeClr val="tx1"/>
                </a:solidFill>
                <a:latin typeface="+mn-lt"/>
                <a:ea typeface="+mn-ea"/>
                <a:cs typeface="+mn-cs"/>
              </a:rPr>
              <a:t>receives more data than it is configured to accept. It helps an attacker not only to</a:t>
            </a:r>
          </a:p>
          <a:p>
            <a:r>
              <a:rPr lang="en-US" sz="1200" b="0" i="0" u="none" strike="noStrike" kern="1200" baseline="0" dirty="0" smtClean="0">
                <a:solidFill>
                  <a:schemeClr val="tx1"/>
                </a:solidFill>
                <a:latin typeface="+mn-lt"/>
                <a:ea typeface="+mn-ea"/>
                <a:cs typeface="+mn-cs"/>
              </a:rPr>
              <a:t>execute a malicious code on the target system but also to install backdoors on the</a:t>
            </a:r>
          </a:p>
          <a:p>
            <a:r>
              <a:rPr lang="en-US" sz="1200" b="0" i="0" u="none" strike="noStrike" kern="1200" baseline="0" dirty="0" smtClean="0">
                <a:solidFill>
                  <a:schemeClr val="tx1"/>
                </a:solidFill>
                <a:latin typeface="+mn-lt"/>
                <a:ea typeface="+mn-ea"/>
                <a:cs typeface="+mn-cs"/>
              </a:rPr>
              <a:t>target system for further attacks. All buffer overflow attacks are due to only sloppy</a:t>
            </a:r>
          </a:p>
          <a:p>
            <a:r>
              <a:rPr lang="en-US" sz="1200" b="0" i="0" u="none" strike="noStrike" kern="1200" baseline="0" dirty="0" smtClean="0">
                <a:solidFill>
                  <a:schemeClr val="tx1"/>
                </a:solidFill>
                <a:latin typeface="+mn-lt"/>
                <a:ea typeface="+mn-ea"/>
                <a:cs typeface="+mn-cs"/>
              </a:rPr>
              <a:t>programming or poor memory management by the application developers. The main</a:t>
            </a:r>
          </a:p>
          <a:p>
            <a:r>
              <a:rPr lang="en-US" sz="1200" b="0" i="0" u="none" strike="noStrike" kern="1200" baseline="0" dirty="0" smtClean="0">
                <a:solidFill>
                  <a:schemeClr val="tx1"/>
                </a:solidFill>
                <a:latin typeface="+mn-lt"/>
                <a:ea typeface="+mn-ea"/>
                <a:cs typeface="+mn-cs"/>
              </a:rPr>
              <a:t>types of buffer overflows are:</a:t>
            </a:r>
          </a:p>
          <a:p>
            <a:r>
              <a:rPr lang="en-US" sz="1200" b="0" i="0" u="none" strike="noStrike" kern="1200" baseline="0" dirty="0" smtClean="0">
                <a:solidFill>
                  <a:schemeClr val="tx1"/>
                </a:solidFill>
                <a:latin typeface="+mn-lt"/>
                <a:ea typeface="+mn-ea"/>
                <a:cs typeface="+mn-cs"/>
              </a:rPr>
              <a:t>Stack overflow</a:t>
            </a:r>
          </a:p>
          <a:p>
            <a:r>
              <a:rPr lang="en-US" sz="1200" b="0" i="0" u="none" strike="noStrike" kern="1200" baseline="0" dirty="0" smtClean="0">
                <a:solidFill>
                  <a:schemeClr val="tx1"/>
                </a:solidFill>
                <a:latin typeface="+mn-lt"/>
                <a:ea typeface="+mn-ea"/>
                <a:cs typeface="+mn-cs"/>
              </a:rPr>
              <a:t>Format string overflow</a:t>
            </a:r>
          </a:p>
          <a:p>
            <a:r>
              <a:rPr lang="en-US" sz="1200" b="0" i="0" u="none" strike="noStrike" kern="1200" baseline="0" dirty="0" smtClean="0">
                <a:solidFill>
                  <a:schemeClr val="tx1"/>
                </a:solidFill>
                <a:latin typeface="+mn-lt"/>
                <a:ea typeface="+mn-ea"/>
                <a:cs typeface="+mn-cs"/>
              </a:rPr>
              <a:t>Heap overflow</a:t>
            </a:r>
          </a:p>
          <a:p>
            <a:r>
              <a:rPr lang="en-US" sz="1200" b="0" i="0" u="none" strike="noStrike" kern="1200" baseline="0" dirty="0" smtClean="0">
                <a:solidFill>
                  <a:schemeClr val="tx1"/>
                </a:solidFill>
                <a:latin typeface="+mn-lt"/>
                <a:ea typeface="+mn-ea"/>
                <a:cs typeface="+mn-cs"/>
              </a:rPr>
              <a:t>Integer overflow</a:t>
            </a:r>
            <a:endParaRPr lang="en-US" dirty="0"/>
          </a:p>
        </p:txBody>
      </p:sp>
      <p:sp>
        <p:nvSpPr>
          <p:cNvPr id="4" name="Slide Number Placeholder 3"/>
          <p:cNvSpPr>
            <a:spLocks noGrp="1"/>
          </p:cNvSpPr>
          <p:nvPr>
            <p:ph type="sldNum" sz="quarter" idx="10"/>
          </p:nvPr>
        </p:nvSpPr>
        <p:spPr/>
        <p:txBody>
          <a:bodyPr/>
          <a:lstStyle/>
          <a:p>
            <a:fld id="{39EF5598-E94B-463F-8667-3FFBA47D72E6}" type="slidenum">
              <a:rPr lang="en-US" smtClean="0"/>
              <a:pPr/>
              <a:t>28</a:t>
            </a:fld>
            <a:endParaRPr lang="en-US"/>
          </a:p>
        </p:txBody>
      </p:sp>
    </p:spTree>
    <p:extLst>
      <p:ext uri="{BB962C8B-B14F-4D97-AF65-F5344CB8AC3E}">
        <p14:creationId xmlns:p14="http://schemas.microsoft.com/office/powerpoint/2010/main" xmlns="" val="2547255548"/>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i="0" u="none" strike="noStrike" kern="1200" baseline="0" dirty="0" smtClean="0">
                <a:solidFill>
                  <a:schemeClr val="tx1"/>
                </a:solidFill>
                <a:latin typeface="+mn-lt"/>
                <a:ea typeface="+mn-ea"/>
                <a:cs typeface="+mn-cs"/>
              </a:rPr>
              <a:t>Answer: </a:t>
            </a:r>
            <a:r>
              <a:rPr lang="en-US" sz="1200" b="0" i="0" u="none" strike="noStrike" kern="1200" baseline="0" dirty="0" smtClean="0">
                <a:solidFill>
                  <a:schemeClr val="tx1"/>
                </a:solidFill>
                <a:latin typeface="+mn-lt"/>
                <a:ea typeface="+mn-ea"/>
                <a:cs typeface="+mn-cs"/>
              </a:rPr>
              <a:t>C</a:t>
            </a:r>
          </a:p>
          <a:p>
            <a:r>
              <a:rPr lang="en-US" sz="1200" b="1" i="0" u="none" strike="noStrike" kern="1200" baseline="0" dirty="0" smtClean="0">
                <a:solidFill>
                  <a:schemeClr val="tx1"/>
                </a:solidFill>
                <a:latin typeface="+mn-lt"/>
                <a:ea typeface="+mn-ea"/>
                <a:cs typeface="+mn-cs"/>
              </a:rPr>
              <a:t>Explanation:</a:t>
            </a:r>
          </a:p>
          <a:p>
            <a:r>
              <a:rPr lang="en-US" sz="1200" b="0" i="0" u="none" strike="noStrike" kern="1200" baseline="0" dirty="0" smtClean="0">
                <a:solidFill>
                  <a:schemeClr val="tx1"/>
                </a:solidFill>
                <a:latin typeface="+mn-lt"/>
                <a:ea typeface="+mn-ea"/>
                <a:cs typeface="+mn-cs"/>
              </a:rPr>
              <a:t>To prevent the use of key loggers in the organization, user is required to ensure that</a:t>
            </a:r>
          </a:p>
          <a:p>
            <a:r>
              <a:rPr lang="en-US" sz="1200" b="0" i="0" u="none" strike="noStrike" kern="1200" baseline="0" dirty="0" smtClean="0">
                <a:solidFill>
                  <a:schemeClr val="tx1"/>
                </a:solidFill>
                <a:latin typeface="+mn-lt"/>
                <a:ea typeface="+mn-ea"/>
                <a:cs typeface="+mn-cs"/>
              </a:rPr>
              <a:t>the terminals are locked and to perform a regular inspection of the ports on the</a:t>
            </a:r>
          </a:p>
          <a:p>
            <a:r>
              <a:rPr lang="en-US" sz="1200" b="0" i="0" u="none" strike="noStrike" kern="1200" baseline="0" dirty="0" smtClean="0">
                <a:solidFill>
                  <a:schemeClr val="tx1"/>
                </a:solidFill>
                <a:latin typeface="+mn-lt"/>
                <a:ea typeface="+mn-ea"/>
                <a:cs typeface="+mn-cs"/>
              </a:rPr>
              <a:t>systems.</a:t>
            </a:r>
          </a:p>
          <a:p>
            <a:r>
              <a:rPr lang="en-US" sz="1200" b="0" i="0" u="none" strike="noStrike" kern="1200" baseline="0" dirty="0" smtClean="0">
                <a:solidFill>
                  <a:schemeClr val="tx1"/>
                </a:solidFill>
                <a:latin typeface="+mn-lt"/>
                <a:ea typeface="+mn-ea"/>
                <a:cs typeface="+mn-cs"/>
              </a:rPr>
              <a:t>Answer: A While stressing the Con? </a:t>
            </a:r>
            <a:r>
              <a:rPr lang="en-US" sz="1200" b="0" i="0" u="none" strike="noStrike" kern="1200" baseline="0" dirty="0" err="1" smtClean="0">
                <a:solidFill>
                  <a:schemeClr val="tx1"/>
                </a:solidFill>
                <a:latin typeface="+mn-lt"/>
                <a:ea typeface="+mn-ea"/>
                <a:cs typeface="+mn-cs"/>
              </a:rPr>
              <a:t>dentiality</a:t>
            </a:r>
            <a:r>
              <a:rPr lang="en-US" sz="1200" b="0" i="0" u="none" strike="noStrike" kern="1200" baseline="0" dirty="0" smtClean="0">
                <a:solidFill>
                  <a:schemeClr val="tx1"/>
                </a:solidFill>
                <a:latin typeface="+mn-lt"/>
                <a:ea typeface="+mn-ea"/>
                <a:cs typeface="+mn-cs"/>
              </a:rPr>
              <a:t>, Integrity, and Availability triangle in</a:t>
            </a:r>
          </a:p>
          <a:p>
            <a:r>
              <a:rPr lang="en-US" sz="1200" b="0" i="0" u="none" strike="noStrike" kern="1200" baseline="0" dirty="0" smtClean="0">
                <a:solidFill>
                  <a:schemeClr val="tx1"/>
                </a:solidFill>
                <a:latin typeface="+mn-lt"/>
                <a:ea typeface="+mn-ea"/>
                <a:cs typeface="+mn-cs"/>
              </a:rPr>
              <a:t>the training of users, the process of providing availability is related to security</a:t>
            </a:r>
          </a:p>
          <a:p>
            <a:r>
              <a:rPr lang="en-US" sz="1200" b="0" i="0" u="none" strike="noStrike" kern="1200" baseline="0" dirty="0" smtClean="0">
                <a:solidFill>
                  <a:schemeClr val="tx1"/>
                </a:solidFill>
                <a:latin typeface="+mn-lt"/>
                <a:ea typeface="+mn-ea"/>
                <a:cs typeface="+mn-cs"/>
              </a:rPr>
              <a:t>training to ensure the protection against a Distributed Denial of Services attack.</a:t>
            </a:r>
            <a:endParaRPr lang="en-US" dirty="0"/>
          </a:p>
        </p:txBody>
      </p:sp>
      <p:sp>
        <p:nvSpPr>
          <p:cNvPr id="4" name="Slide Number Placeholder 3"/>
          <p:cNvSpPr>
            <a:spLocks noGrp="1"/>
          </p:cNvSpPr>
          <p:nvPr>
            <p:ph type="sldNum" sz="quarter" idx="10"/>
          </p:nvPr>
        </p:nvSpPr>
        <p:spPr/>
        <p:txBody>
          <a:bodyPr/>
          <a:lstStyle/>
          <a:p>
            <a:fld id="{39EF5598-E94B-463F-8667-3FFBA47D72E6}" type="slidenum">
              <a:rPr lang="en-US" smtClean="0"/>
              <a:pPr/>
              <a:t>29</a:t>
            </a:fld>
            <a:endParaRPr lang="en-US"/>
          </a:p>
        </p:txBody>
      </p:sp>
    </p:spTree>
    <p:extLst>
      <p:ext uri="{BB962C8B-B14F-4D97-AF65-F5344CB8AC3E}">
        <p14:creationId xmlns:p14="http://schemas.microsoft.com/office/powerpoint/2010/main" xmlns="" val="1127186802"/>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i="0" u="none" strike="noStrike" kern="1200" baseline="0" dirty="0" smtClean="0">
                <a:solidFill>
                  <a:schemeClr val="tx1"/>
                </a:solidFill>
                <a:latin typeface="+mn-lt"/>
                <a:ea typeface="+mn-ea"/>
                <a:cs typeface="+mn-cs"/>
              </a:rPr>
              <a:t>Answer: </a:t>
            </a:r>
            <a:r>
              <a:rPr lang="en-US" sz="1200" b="0" i="0" u="none" strike="noStrike" kern="1200" baseline="0" dirty="0" smtClean="0">
                <a:solidFill>
                  <a:schemeClr val="tx1"/>
                </a:solidFill>
                <a:latin typeface="+mn-lt"/>
                <a:ea typeface="+mn-ea"/>
                <a:cs typeface="+mn-cs"/>
              </a:rPr>
              <a:t>D</a:t>
            </a:r>
          </a:p>
          <a:p>
            <a:r>
              <a:rPr lang="en-US" sz="1200" b="1" i="0" u="none" strike="noStrike" kern="1200" baseline="0" dirty="0" smtClean="0">
                <a:solidFill>
                  <a:schemeClr val="tx1"/>
                </a:solidFill>
                <a:latin typeface="+mn-lt"/>
                <a:ea typeface="+mn-ea"/>
                <a:cs typeface="+mn-cs"/>
              </a:rPr>
              <a:t>Explanation:</a:t>
            </a:r>
          </a:p>
          <a:p>
            <a:r>
              <a:rPr lang="en-US" sz="1200" b="0" i="0" u="none" strike="noStrike" kern="1200" baseline="0" dirty="0" smtClean="0">
                <a:solidFill>
                  <a:schemeClr val="tx1"/>
                </a:solidFill>
                <a:latin typeface="+mn-lt"/>
                <a:ea typeface="+mn-ea"/>
                <a:cs typeface="+mn-cs"/>
              </a:rPr>
              <a:t>Microsoft Baseline Security Analyzer is a tool that can be used to evaluate the</a:t>
            </a:r>
          </a:p>
          <a:p>
            <a:r>
              <a:rPr lang="en-US" sz="1200" b="0" i="0" u="none" strike="noStrike" kern="1200" baseline="0" dirty="0" smtClean="0">
                <a:solidFill>
                  <a:schemeClr val="tx1"/>
                </a:solidFill>
                <a:latin typeface="+mn-lt"/>
                <a:ea typeface="+mn-ea"/>
                <a:cs typeface="+mn-cs"/>
              </a:rPr>
              <a:t>servers having vulnerabilities that are related to the operating system and installed</a:t>
            </a:r>
          </a:p>
          <a:p>
            <a:r>
              <a:rPr lang="en-US" sz="1200" b="0" i="0" u="none" strike="noStrike" kern="1200" baseline="0" dirty="0" smtClean="0">
                <a:solidFill>
                  <a:schemeClr val="tx1"/>
                </a:solidFill>
                <a:latin typeface="+mn-lt"/>
                <a:ea typeface="+mn-ea"/>
                <a:cs typeface="+mn-cs"/>
              </a:rPr>
              <a:t>software Microsoft Baseline Security Analyzer (MBSA) is a software tool of</a:t>
            </a:r>
          </a:p>
          <a:p>
            <a:r>
              <a:rPr lang="en-US" sz="1200" b="0" i="0" u="none" strike="noStrike" kern="1200" baseline="0" dirty="0" smtClean="0">
                <a:solidFill>
                  <a:schemeClr val="tx1"/>
                </a:solidFill>
                <a:latin typeface="+mn-lt"/>
                <a:ea typeface="+mn-ea"/>
                <a:cs typeface="+mn-cs"/>
              </a:rPr>
              <a:t>Microsoft to determine security state by assessing missing security updates and </a:t>
            </a:r>
            <a:r>
              <a:rPr lang="en-US" sz="1200" b="0" i="0" u="none" strike="noStrike" kern="1200" baseline="0" dirty="0" err="1" smtClean="0">
                <a:solidFill>
                  <a:schemeClr val="tx1"/>
                </a:solidFill>
                <a:latin typeface="+mn-lt"/>
                <a:ea typeface="+mn-ea"/>
                <a:cs typeface="+mn-cs"/>
              </a:rPr>
              <a:t>lesssecure</a:t>
            </a:r>
            <a:endParaRPr lang="en-US" sz="1200" b="0" i="0" u="none" strike="noStrike" kern="1200" baseline="0" dirty="0" smtClean="0">
              <a:solidFill>
                <a:schemeClr val="tx1"/>
              </a:solidFill>
              <a:latin typeface="+mn-lt"/>
              <a:ea typeface="+mn-ea"/>
              <a:cs typeface="+mn-cs"/>
            </a:endParaRPr>
          </a:p>
          <a:p>
            <a:r>
              <a:rPr lang="en-US" sz="1200" b="0" i="0" u="none" strike="noStrike" kern="1200" baseline="0" dirty="0" smtClean="0">
                <a:solidFill>
                  <a:schemeClr val="tx1"/>
                </a:solidFill>
                <a:latin typeface="+mn-lt"/>
                <a:ea typeface="+mn-ea"/>
                <a:cs typeface="+mn-cs"/>
              </a:rPr>
              <a:t>security settings within Microsoft Windows, Windows components such as</a:t>
            </a:r>
          </a:p>
          <a:p>
            <a:r>
              <a:rPr lang="en-US" sz="1200" b="0" i="0" u="none" strike="noStrike" kern="1200" baseline="0" dirty="0" smtClean="0">
                <a:solidFill>
                  <a:schemeClr val="tx1"/>
                </a:solidFill>
                <a:latin typeface="+mn-lt"/>
                <a:ea typeface="+mn-ea"/>
                <a:cs typeface="+mn-cs"/>
              </a:rPr>
              <a:t>Internet Explorer, IIS web server, and products Microsoft SQL Server, and</a:t>
            </a:r>
          </a:p>
          <a:p>
            <a:r>
              <a:rPr lang="en-US" sz="1200" b="0" i="0" u="none" strike="noStrike" kern="1200" baseline="0" dirty="0" smtClean="0">
                <a:solidFill>
                  <a:schemeClr val="tx1"/>
                </a:solidFill>
                <a:latin typeface="+mn-lt"/>
                <a:ea typeface="+mn-ea"/>
                <a:cs typeface="+mn-cs"/>
              </a:rPr>
              <a:t>Microsoft Office macro settings. Microsoft Baseline Security Analyzer (MBSA)</a:t>
            </a:r>
          </a:p>
          <a:p>
            <a:r>
              <a:rPr lang="en-US" sz="1200" b="0" i="0" u="none" strike="noStrike" kern="1200" baseline="0" dirty="0" smtClean="0">
                <a:solidFill>
                  <a:schemeClr val="tx1"/>
                </a:solidFill>
                <a:latin typeface="+mn-lt"/>
                <a:ea typeface="+mn-ea"/>
                <a:cs typeface="+mn-cs"/>
              </a:rPr>
              <a:t>includes a graphical and command line interface that can perform local or remote</a:t>
            </a:r>
          </a:p>
          <a:p>
            <a:r>
              <a:rPr lang="en-US" sz="1200" b="0" i="0" u="none" strike="noStrike" kern="1200" baseline="0" dirty="0" smtClean="0">
                <a:solidFill>
                  <a:schemeClr val="tx1"/>
                </a:solidFill>
                <a:latin typeface="+mn-lt"/>
                <a:ea typeface="+mn-ea"/>
                <a:cs typeface="+mn-cs"/>
              </a:rPr>
              <a:t>scans of Windows systems.</a:t>
            </a:r>
          </a:p>
          <a:p>
            <a:r>
              <a:rPr lang="en-US" sz="1200" b="0" i="0" u="none" strike="noStrike" kern="1200" baseline="0" dirty="0" smtClean="0">
                <a:solidFill>
                  <a:schemeClr val="tx1"/>
                </a:solidFill>
                <a:latin typeface="+mn-lt"/>
                <a:ea typeface="+mn-ea"/>
                <a:cs typeface="+mn-cs"/>
              </a:rPr>
              <a:t>Answer: B is incorrect. Windows Server Update Services (WSUS) is an </a:t>
            </a:r>
            <a:r>
              <a:rPr lang="en-US" sz="1200" b="0" i="0" u="none" strike="noStrike" kern="1200" baseline="0" dirty="0" err="1" smtClean="0">
                <a:solidFill>
                  <a:schemeClr val="tx1"/>
                </a:solidFill>
                <a:latin typeface="+mn-lt"/>
                <a:ea typeface="+mn-ea"/>
                <a:cs typeface="+mn-cs"/>
              </a:rPr>
              <a:t>addon</a:t>
            </a:r>
            <a:endParaRPr lang="en-US" sz="1200" b="0" i="0" u="none" strike="noStrike" kern="1200" baseline="0" dirty="0" smtClean="0">
              <a:solidFill>
                <a:schemeClr val="tx1"/>
              </a:solidFill>
              <a:latin typeface="+mn-lt"/>
              <a:ea typeface="+mn-ea"/>
              <a:cs typeface="+mn-cs"/>
            </a:endParaRPr>
          </a:p>
          <a:p>
            <a:r>
              <a:rPr lang="en-US" sz="1200" b="0" i="0" u="none" strike="noStrike" kern="1200" baseline="0" dirty="0" smtClean="0">
                <a:solidFill>
                  <a:schemeClr val="tx1"/>
                </a:solidFill>
                <a:latin typeface="+mn-lt"/>
                <a:ea typeface="+mn-ea"/>
                <a:cs typeface="+mn-cs"/>
              </a:rPr>
              <a:t>component of Windows Server 2008. It provides functionality to a server to run</a:t>
            </a:r>
          </a:p>
          <a:p>
            <a:r>
              <a:rPr lang="en-US" sz="1200" b="0" i="0" u="none" strike="noStrike" kern="1200" baseline="0" dirty="0" smtClean="0">
                <a:solidFill>
                  <a:schemeClr val="tx1"/>
                </a:solidFill>
                <a:latin typeface="+mn-lt"/>
                <a:ea typeface="+mn-ea"/>
                <a:cs typeface="+mn-cs"/>
              </a:rPr>
              <a:t>as a Windows Update server in a Windows network environment. Administrators can</a:t>
            </a:r>
          </a:p>
          <a:p>
            <a:r>
              <a:rPr lang="en-US" sz="1200" b="0" i="0" u="none" strike="noStrike" kern="1200" baseline="0" dirty="0" smtClean="0">
                <a:solidFill>
                  <a:schemeClr val="tx1"/>
                </a:solidFill>
                <a:latin typeface="+mn-lt"/>
                <a:ea typeface="+mn-ea"/>
                <a:cs typeface="+mn-cs"/>
              </a:rPr>
              <a:t>configure a WSUS server as the only server to download updates from Windows site,</a:t>
            </a:r>
          </a:p>
          <a:p>
            <a:r>
              <a:rPr lang="en-US" sz="1200" b="0" i="0" u="none" strike="noStrike" kern="1200" baseline="0" dirty="0" smtClean="0">
                <a:solidFill>
                  <a:schemeClr val="tx1"/>
                </a:solidFill>
                <a:latin typeface="+mn-lt"/>
                <a:ea typeface="+mn-ea"/>
                <a:cs typeface="+mn-cs"/>
              </a:rPr>
              <a:t>and configure other computers on the network to use the server as the source of</a:t>
            </a:r>
          </a:p>
          <a:p>
            <a:r>
              <a:rPr lang="en-US" sz="1200" b="0" i="0" u="none" strike="noStrike" kern="1200" baseline="0" dirty="0" smtClean="0">
                <a:solidFill>
                  <a:schemeClr val="tx1"/>
                </a:solidFill>
                <a:latin typeface="+mn-lt"/>
                <a:ea typeface="+mn-ea"/>
                <a:cs typeface="+mn-cs"/>
              </a:rPr>
              <a:t>update files. This will save lots of bandwidth as each computer will not download</a:t>
            </a:r>
          </a:p>
          <a:p>
            <a:r>
              <a:rPr lang="en-US" sz="1200" b="0" i="0" u="none" strike="noStrike" kern="1200" baseline="0" dirty="0" smtClean="0">
                <a:solidFill>
                  <a:schemeClr val="tx1"/>
                </a:solidFill>
                <a:latin typeface="+mn-lt"/>
                <a:ea typeface="+mn-ea"/>
                <a:cs typeface="+mn-cs"/>
              </a:rPr>
              <a:t>updates individually. WSUS 3.0 SP1 is the only version of WSUS that can be</a:t>
            </a:r>
          </a:p>
          <a:p>
            <a:r>
              <a:rPr lang="en-US" sz="1200" b="0" i="0" u="none" strike="noStrike" kern="1200" baseline="0" dirty="0" smtClean="0">
                <a:solidFill>
                  <a:schemeClr val="tx1"/>
                </a:solidFill>
                <a:latin typeface="+mn-lt"/>
                <a:ea typeface="+mn-ea"/>
                <a:cs typeface="+mn-cs"/>
              </a:rPr>
              <a:t>installed on Windows Server 2008. Earlier versions of WSUS cannot be installed on a</a:t>
            </a:r>
          </a:p>
          <a:p>
            <a:r>
              <a:rPr lang="en-US" sz="1200" b="0" i="0" u="none" strike="noStrike" kern="1200" baseline="0" dirty="0" smtClean="0">
                <a:solidFill>
                  <a:schemeClr val="tx1"/>
                </a:solidFill>
                <a:latin typeface="+mn-lt"/>
                <a:ea typeface="+mn-ea"/>
                <a:cs typeface="+mn-cs"/>
              </a:rPr>
              <a:t>server running Windows Server 2008.</a:t>
            </a:r>
          </a:p>
          <a:p>
            <a:r>
              <a:rPr lang="en-US" sz="1200" b="0" i="0" u="none" strike="noStrike" kern="1200" baseline="0" dirty="0" smtClean="0">
                <a:solidFill>
                  <a:schemeClr val="tx1"/>
                </a:solidFill>
                <a:latin typeface="+mn-lt"/>
                <a:ea typeface="+mn-ea"/>
                <a:cs typeface="+mn-cs"/>
              </a:rPr>
              <a:t>Answer: C is incorrect. Read-only Domain Controller (RODC) is a domain controller</a:t>
            </a:r>
          </a:p>
          <a:p>
            <a:r>
              <a:rPr lang="en-US" sz="1200" b="0" i="0" u="none" strike="noStrike" kern="1200" baseline="0" dirty="0" smtClean="0">
                <a:solidFill>
                  <a:schemeClr val="tx1"/>
                </a:solidFill>
                <a:latin typeface="+mn-lt"/>
                <a:ea typeface="+mn-ea"/>
                <a:cs typeface="+mn-cs"/>
              </a:rPr>
              <a:t>that hosts the read-only partition of the Active Directory database. RODC was</a:t>
            </a:r>
          </a:p>
          <a:p>
            <a:r>
              <a:rPr lang="en-US" sz="1200" b="0" i="0" u="none" strike="noStrike" kern="1200" baseline="0" dirty="0" smtClean="0">
                <a:solidFill>
                  <a:schemeClr val="tx1"/>
                </a:solidFill>
                <a:latin typeface="+mn-lt"/>
                <a:ea typeface="+mn-ea"/>
                <a:cs typeface="+mn-cs"/>
              </a:rPr>
              <a:t>developed by Microsoft typically to be deployed in a branch office environment.</a:t>
            </a:r>
          </a:p>
          <a:p>
            <a:r>
              <a:rPr lang="en-US" sz="1200" b="0" i="0" u="none" strike="noStrike" kern="1200" baseline="0" dirty="0" smtClean="0">
                <a:solidFill>
                  <a:schemeClr val="tx1"/>
                </a:solidFill>
                <a:latin typeface="+mn-lt"/>
                <a:ea typeface="+mn-ea"/>
                <a:cs typeface="+mn-cs"/>
              </a:rPr>
              <a:t>RODC is a good option to enhance security by placing it in a location where physical</a:t>
            </a:r>
          </a:p>
          <a:p>
            <a:r>
              <a:rPr lang="en-US" sz="1200" b="0" i="0" u="none" strike="noStrike" kern="1200" baseline="0" dirty="0" smtClean="0">
                <a:solidFill>
                  <a:schemeClr val="tx1"/>
                </a:solidFill>
                <a:latin typeface="+mn-lt"/>
                <a:ea typeface="+mn-ea"/>
                <a:cs typeface="+mn-cs"/>
              </a:rPr>
              <a:t>security is poor. RODC can also be placed at locations having relatively few users</a:t>
            </a:r>
          </a:p>
          <a:p>
            <a:r>
              <a:rPr lang="en-US" sz="1200" b="0" i="0" u="none" strike="noStrike" kern="1200" baseline="0" dirty="0" smtClean="0">
                <a:solidFill>
                  <a:schemeClr val="tx1"/>
                </a:solidFill>
                <a:latin typeface="+mn-lt"/>
                <a:ea typeface="+mn-ea"/>
                <a:cs typeface="+mn-cs"/>
              </a:rPr>
              <a:t>and a poor network bandwidth to the main site. As only the read-only partition of the</a:t>
            </a:r>
          </a:p>
          <a:p>
            <a:r>
              <a:rPr lang="en-US" sz="1200" b="0" i="0" u="none" strike="noStrike" kern="1200" baseline="0" dirty="0" smtClean="0">
                <a:solidFill>
                  <a:schemeClr val="tx1"/>
                </a:solidFill>
                <a:latin typeface="+mn-lt"/>
                <a:ea typeface="+mn-ea"/>
                <a:cs typeface="+mn-cs"/>
              </a:rPr>
              <a:t>Active Directory database is hosted by RODC, a little local IT knowledge is required</a:t>
            </a:r>
          </a:p>
          <a:p>
            <a:r>
              <a:rPr lang="en-US" sz="1200" b="0" i="0" u="none" strike="noStrike" kern="1200" baseline="0" dirty="0" smtClean="0">
                <a:solidFill>
                  <a:schemeClr val="tx1"/>
                </a:solidFill>
                <a:latin typeface="+mn-lt"/>
                <a:ea typeface="+mn-ea"/>
                <a:cs typeface="+mn-cs"/>
              </a:rPr>
              <a:t>to maintain it.</a:t>
            </a:r>
          </a:p>
          <a:p>
            <a:r>
              <a:rPr lang="en-US" sz="1200" b="0" i="0" u="none" strike="noStrike" kern="1200" baseline="0" dirty="0" smtClean="0">
                <a:solidFill>
                  <a:schemeClr val="tx1"/>
                </a:solidFill>
                <a:latin typeface="+mn-lt"/>
                <a:ea typeface="+mn-ea"/>
                <a:cs typeface="+mn-cs"/>
              </a:rPr>
              <a:t>Answer: A is incorrect. DNS dynamic update is used to enable DNS client computers</a:t>
            </a:r>
          </a:p>
          <a:p>
            <a:r>
              <a:rPr lang="en-US" sz="1200" b="0" i="0" u="none" strike="noStrike" kern="1200" baseline="0" dirty="0" smtClean="0">
                <a:solidFill>
                  <a:schemeClr val="tx1"/>
                </a:solidFill>
                <a:latin typeface="+mn-lt"/>
                <a:ea typeface="+mn-ea"/>
                <a:cs typeface="+mn-cs"/>
              </a:rPr>
              <a:t>for registering and dynamically updating their resource records with a DNS server</a:t>
            </a:r>
          </a:p>
          <a:p>
            <a:r>
              <a:rPr lang="en-US" sz="1200" b="0" i="0" u="none" strike="noStrike" kern="1200" baseline="0" dirty="0" smtClean="0">
                <a:solidFill>
                  <a:schemeClr val="tx1"/>
                </a:solidFill>
                <a:latin typeface="+mn-lt"/>
                <a:ea typeface="+mn-ea"/>
                <a:cs typeface="+mn-cs"/>
              </a:rPr>
              <a:t>whenever any modification or change has been taken place. It is used to update the</a:t>
            </a:r>
          </a:p>
          <a:p>
            <a:r>
              <a:rPr lang="en-US" sz="1200" b="0" i="0" u="none" strike="noStrike" kern="1200" baseline="0" dirty="0" smtClean="0">
                <a:solidFill>
                  <a:schemeClr val="tx1"/>
                </a:solidFill>
                <a:latin typeface="+mn-lt"/>
                <a:ea typeface="+mn-ea"/>
                <a:cs typeface="+mn-cs"/>
              </a:rPr>
              <a:t>DNS client computers with the reflecting changes.</a:t>
            </a:r>
            <a:endParaRPr lang="en-US" dirty="0"/>
          </a:p>
        </p:txBody>
      </p:sp>
      <p:sp>
        <p:nvSpPr>
          <p:cNvPr id="4" name="Slide Number Placeholder 3"/>
          <p:cNvSpPr>
            <a:spLocks noGrp="1"/>
          </p:cNvSpPr>
          <p:nvPr>
            <p:ph type="sldNum" sz="quarter" idx="10"/>
          </p:nvPr>
        </p:nvSpPr>
        <p:spPr/>
        <p:txBody>
          <a:bodyPr/>
          <a:lstStyle/>
          <a:p>
            <a:fld id="{39EF5598-E94B-463F-8667-3FFBA47D72E6}" type="slidenum">
              <a:rPr lang="en-US" smtClean="0"/>
              <a:pPr/>
              <a:t>30</a:t>
            </a:fld>
            <a:endParaRPr lang="en-US"/>
          </a:p>
        </p:txBody>
      </p:sp>
    </p:spTree>
    <p:extLst>
      <p:ext uri="{BB962C8B-B14F-4D97-AF65-F5344CB8AC3E}">
        <p14:creationId xmlns:p14="http://schemas.microsoft.com/office/powerpoint/2010/main" xmlns="" val="161524084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i="0" u="none" strike="noStrike" kern="1200" baseline="0" dirty="0" smtClean="0">
                <a:solidFill>
                  <a:schemeClr val="tx1"/>
                </a:solidFill>
                <a:latin typeface="+mn-lt"/>
                <a:ea typeface="+mn-ea"/>
                <a:cs typeface="+mn-cs"/>
              </a:rPr>
              <a:t>Answer: </a:t>
            </a:r>
            <a:r>
              <a:rPr lang="en-US" sz="1200" b="0" i="0" u="none" strike="noStrike" kern="1200" baseline="0" dirty="0" smtClean="0">
                <a:solidFill>
                  <a:schemeClr val="tx1"/>
                </a:solidFill>
                <a:latin typeface="+mn-lt"/>
                <a:ea typeface="+mn-ea"/>
                <a:cs typeface="+mn-cs"/>
              </a:rPr>
              <a:t>C</a:t>
            </a:r>
          </a:p>
          <a:p>
            <a:r>
              <a:rPr lang="en-US" sz="1200" b="0" i="0" u="none" strike="noStrike" kern="1200" baseline="0" dirty="0" smtClean="0">
                <a:solidFill>
                  <a:schemeClr val="tx1"/>
                </a:solidFill>
                <a:latin typeface="+mn-lt"/>
                <a:ea typeface="+mn-ea"/>
                <a:cs typeface="+mn-cs"/>
              </a:rPr>
              <a:t>The DMZ is an IP network segment that contains resources available to Internet users</a:t>
            </a:r>
          </a:p>
          <a:p>
            <a:r>
              <a:rPr lang="en-US" sz="1200" b="0" i="0" u="none" strike="noStrike" kern="1200" baseline="0" dirty="0" smtClean="0">
                <a:solidFill>
                  <a:schemeClr val="tx1"/>
                </a:solidFill>
                <a:latin typeface="+mn-lt"/>
                <a:ea typeface="+mn-ea"/>
                <a:cs typeface="+mn-cs"/>
              </a:rPr>
              <a:t>such as Web servers, FTP servers, e-mail servers, and DNS servers. DMZ provides a</a:t>
            </a:r>
          </a:p>
          <a:p>
            <a:r>
              <a:rPr lang="en-US" sz="1200" b="0" i="0" u="none" strike="noStrike" kern="1200" baseline="0" dirty="0" smtClean="0">
                <a:solidFill>
                  <a:schemeClr val="tx1"/>
                </a:solidFill>
                <a:latin typeface="+mn-lt"/>
                <a:ea typeface="+mn-ea"/>
                <a:cs typeface="+mn-cs"/>
              </a:rPr>
              <a:t>large enterprise network or corporate network the ability to use the Internet while still</a:t>
            </a:r>
          </a:p>
          <a:p>
            <a:r>
              <a:rPr lang="en-US" sz="1200" b="0" i="0" u="none" strike="noStrike" kern="1200" baseline="0" dirty="0" smtClean="0">
                <a:solidFill>
                  <a:schemeClr val="tx1"/>
                </a:solidFill>
                <a:latin typeface="+mn-lt"/>
                <a:ea typeface="+mn-ea"/>
                <a:cs typeface="+mn-cs"/>
              </a:rPr>
              <a:t>maintaining its security.</a:t>
            </a:r>
          </a:p>
          <a:p>
            <a:r>
              <a:rPr lang="en-US" sz="1200" b="0" i="0" u="none" strike="noStrike" kern="1200" baseline="0" dirty="0" smtClean="0">
                <a:solidFill>
                  <a:schemeClr val="tx1"/>
                </a:solidFill>
                <a:latin typeface="+mn-lt"/>
                <a:ea typeface="+mn-ea"/>
                <a:cs typeface="+mn-cs"/>
              </a:rPr>
              <a:t>Answer: D is incorrect. Virtual local area network (VLAN) is a virtual subnet that is</a:t>
            </a:r>
          </a:p>
          <a:p>
            <a:r>
              <a:rPr lang="en-US" sz="1200" b="0" i="0" u="none" strike="noStrike" kern="1200" baseline="0" dirty="0" smtClean="0">
                <a:solidFill>
                  <a:schemeClr val="tx1"/>
                </a:solidFill>
                <a:latin typeface="+mn-lt"/>
                <a:ea typeface="+mn-ea"/>
                <a:cs typeface="+mn-cs"/>
              </a:rPr>
              <a:t>created by switches and supported routers that are VLAN enabled. VLAN is created</a:t>
            </a:r>
          </a:p>
          <a:p>
            <a:r>
              <a:rPr lang="en-US" sz="1200" b="0" i="0" u="none" strike="noStrike" kern="1200" baseline="0" dirty="0" smtClean="0">
                <a:solidFill>
                  <a:schemeClr val="tx1"/>
                </a:solidFill>
                <a:latin typeface="+mn-lt"/>
                <a:ea typeface="+mn-ea"/>
                <a:cs typeface="+mn-cs"/>
              </a:rPr>
              <a:t>by tagging the data frames that a switch receives from hosts. Each port on the switch</a:t>
            </a:r>
          </a:p>
          <a:p>
            <a:r>
              <a:rPr lang="en-US" sz="1200" b="0" i="0" u="none" strike="noStrike" kern="1200" baseline="0" dirty="0" smtClean="0">
                <a:solidFill>
                  <a:schemeClr val="tx1"/>
                </a:solidFill>
                <a:latin typeface="+mn-lt"/>
                <a:ea typeface="+mn-ea"/>
                <a:cs typeface="+mn-cs"/>
              </a:rPr>
              <a:t>behaves in the same way as an IP subnet and might require routing to communicate</a:t>
            </a:r>
          </a:p>
          <a:p>
            <a:r>
              <a:rPr lang="en-US" sz="1200" b="0" i="0" u="none" strike="noStrike" kern="1200" baseline="0" dirty="0" smtClean="0">
                <a:solidFill>
                  <a:schemeClr val="tx1"/>
                </a:solidFill>
                <a:latin typeface="+mn-lt"/>
                <a:ea typeface="+mn-ea"/>
                <a:cs typeface="+mn-cs"/>
              </a:rPr>
              <a:t>with hosts on other VLANs. VLANs can be used to isolate hosts and segments and to</a:t>
            </a:r>
          </a:p>
          <a:p>
            <a:r>
              <a:rPr lang="en-US" sz="1200" b="0" i="0" u="none" strike="noStrike" kern="1200" baseline="0" dirty="0" smtClean="0">
                <a:solidFill>
                  <a:schemeClr val="tx1"/>
                </a:solidFill>
                <a:latin typeface="+mn-lt"/>
                <a:ea typeface="+mn-ea"/>
                <a:cs typeface="+mn-cs"/>
              </a:rPr>
              <a:t>control broadcast traffic.</a:t>
            </a:r>
          </a:p>
          <a:p>
            <a:r>
              <a:rPr lang="en-US" sz="1200" b="0" i="0" u="none" strike="noStrike" kern="1200" baseline="0" dirty="0" smtClean="0">
                <a:solidFill>
                  <a:schemeClr val="tx1"/>
                </a:solidFill>
                <a:latin typeface="+mn-lt"/>
                <a:ea typeface="+mn-ea"/>
                <a:cs typeface="+mn-cs"/>
              </a:rPr>
              <a:t>Answer: A is incorrect. VPN stands for virtual private network. It allows users to use</a:t>
            </a:r>
          </a:p>
          <a:p>
            <a:r>
              <a:rPr lang="en-US" sz="1200" b="0" i="0" u="none" strike="noStrike" kern="1200" baseline="0" dirty="0" smtClean="0">
                <a:solidFill>
                  <a:schemeClr val="tx1"/>
                </a:solidFill>
                <a:latin typeface="+mn-lt"/>
                <a:ea typeface="+mn-ea"/>
                <a:cs typeface="+mn-cs"/>
              </a:rPr>
              <a:t>the Internet as a secure pipeline to their corporate local area networks (LANs).</a:t>
            </a:r>
          </a:p>
          <a:p>
            <a:r>
              <a:rPr lang="en-US" sz="1200" b="0" i="0" u="none" strike="noStrike" kern="1200" baseline="0" dirty="0" smtClean="0">
                <a:solidFill>
                  <a:schemeClr val="tx1"/>
                </a:solidFill>
                <a:latin typeface="+mn-lt"/>
                <a:ea typeface="+mn-ea"/>
                <a:cs typeface="+mn-cs"/>
              </a:rPr>
              <a:t>Remote users can dial-in to any local Internet Service Provider (ISP) and initiate a</a:t>
            </a:r>
          </a:p>
          <a:p>
            <a:r>
              <a:rPr lang="en-US" sz="1200" b="0" i="0" u="none" strike="noStrike" kern="1200" baseline="0" dirty="0" smtClean="0">
                <a:solidFill>
                  <a:schemeClr val="tx1"/>
                </a:solidFill>
                <a:latin typeface="+mn-lt"/>
                <a:ea typeface="+mn-ea"/>
                <a:cs typeface="+mn-cs"/>
              </a:rPr>
              <a:t>VPN session to connect to their corporate LAN over the Internet. Companies using</a:t>
            </a:r>
          </a:p>
          <a:p>
            <a:r>
              <a:rPr lang="en-US" sz="1200" b="0" i="0" u="none" strike="noStrike" kern="1200" baseline="0" dirty="0" smtClean="0">
                <a:solidFill>
                  <a:schemeClr val="tx1"/>
                </a:solidFill>
                <a:latin typeface="+mn-lt"/>
                <a:ea typeface="+mn-ea"/>
                <a:cs typeface="+mn-cs"/>
              </a:rPr>
              <a:t>VPNs significantly reduce long-distance dial-up charges. VPNs also provide</a:t>
            </a:r>
          </a:p>
          <a:p>
            <a:r>
              <a:rPr lang="en-US" sz="1200" b="0" i="0" u="none" strike="noStrike" kern="1200" baseline="0" dirty="0" smtClean="0">
                <a:solidFill>
                  <a:schemeClr val="tx1"/>
                </a:solidFill>
                <a:latin typeface="+mn-lt"/>
                <a:ea typeface="+mn-ea"/>
                <a:cs typeface="+mn-cs"/>
              </a:rPr>
              <a:t>remote employees with an inexpensive way of remaining connected to their</a:t>
            </a:r>
          </a:p>
          <a:p>
            <a:r>
              <a:rPr lang="en-US" sz="1200" b="0" i="0" u="none" strike="noStrike" kern="1200" baseline="0" dirty="0" smtClean="0">
                <a:solidFill>
                  <a:schemeClr val="tx1"/>
                </a:solidFill>
                <a:latin typeface="+mn-lt"/>
                <a:ea typeface="+mn-ea"/>
                <a:cs typeface="+mn-cs"/>
              </a:rPr>
              <a:t>company's LAN for extended </a:t>
            </a:r>
            <a:r>
              <a:rPr lang="en-US" sz="1200" b="0" i="0" u="none" strike="noStrike" kern="1200" baseline="0" dirty="0" err="1" smtClean="0">
                <a:solidFill>
                  <a:schemeClr val="tx1"/>
                </a:solidFill>
                <a:latin typeface="+mn-lt"/>
                <a:ea typeface="+mn-ea"/>
                <a:cs typeface="+mn-cs"/>
              </a:rPr>
              <a:t>periods.Answer</a:t>
            </a:r>
            <a:r>
              <a:rPr lang="en-US" sz="1200" b="0" i="0" u="none" strike="noStrike" kern="1200" baseline="0" dirty="0" smtClean="0">
                <a:solidFill>
                  <a:schemeClr val="tx1"/>
                </a:solidFill>
                <a:latin typeface="+mn-lt"/>
                <a:ea typeface="+mn-ea"/>
                <a:cs typeface="+mn-cs"/>
              </a:rPr>
              <a:t>: B is incorrect. There is no area of a</a:t>
            </a:r>
          </a:p>
          <a:p>
            <a:r>
              <a:rPr lang="en-US" sz="1200" b="0" i="0" u="none" strike="noStrike" kern="1200" baseline="0" dirty="0" smtClean="0">
                <a:solidFill>
                  <a:schemeClr val="tx1"/>
                </a:solidFill>
                <a:latin typeface="+mn-lt"/>
                <a:ea typeface="+mn-ea"/>
                <a:cs typeface="+mn-cs"/>
              </a:rPr>
              <a:t>network such as MMZ.</a:t>
            </a:r>
            <a:endParaRPr lang="en-US" dirty="0"/>
          </a:p>
        </p:txBody>
      </p:sp>
      <p:sp>
        <p:nvSpPr>
          <p:cNvPr id="4" name="Slide Number Placeholder 3"/>
          <p:cNvSpPr>
            <a:spLocks noGrp="1"/>
          </p:cNvSpPr>
          <p:nvPr>
            <p:ph type="sldNum" sz="quarter" idx="10"/>
          </p:nvPr>
        </p:nvSpPr>
        <p:spPr/>
        <p:txBody>
          <a:bodyPr/>
          <a:lstStyle/>
          <a:p>
            <a:fld id="{39EF5598-E94B-463F-8667-3FFBA47D72E6}" type="slidenum">
              <a:rPr lang="en-US" smtClean="0"/>
              <a:pPr/>
              <a:t>4</a:t>
            </a:fld>
            <a:endParaRPr lang="en-US"/>
          </a:p>
        </p:txBody>
      </p:sp>
    </p:spTree>
    <p:extLst>
      <p:ext uri="{BB962C8B-B14F-4D97-AF65-F5344CB8AC3E}">
        <p14:creationId xmlns:p14="http://schemas.microsoft.com/office/powerpoint/2010/main" xmlns="" val="3017018012"/>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i="0" u="none" strike="noStrike" kern="1200" baseline="0" dirty="0" smtClean="0">
                <a:solidFill>
                  <a:schemeClr val="tx1"/>
                </a:solidFill>
                <a:latin typeface="+mn-lt"/>
                <a:ea typeface="+mn-ea"/>
                <a:cs typeface="+mn-cs"/>
              </a:rPr>
              <a:t>Answer: </a:t>
            </a:r>
            <a:r>
              <a:rPr lang="en-US" sz="1200" b="0" i="0" u="none" strike="noStrike" kern="1200" baseline="0" dirty="0" smtClean="0">
                <a:solidFill>
                  <a:schemeClr val="tx1"/>
                </a:solidFill>
                <a:latin typeface="+mn-lt"/>
                <a:ea typeface="+mn-ea"/>
                <a:cs typeface="+mn-cs"/>
              </a:rPr>
              <a:t>C</a:t>
            </a:r>
          </a:p>
          <a:p>
            <a:r>
              <a:rPr lang="en-US" sz="1200" b="1" i="0" u="none" strike="noStrike" kern="1200" baseline="0" dirty="0" smtClean="0">
                <a:solidFill>
                  <a:schemeClr val="tx1"/>
                </a:solidFill>
                <a:latin typeface="+mn-lt"/>
                <a:ea typeface="+mn-ea"/>
                <a:cs typeface="+mn-cs"/>
              </a:rPr>
              <a:t>Explanation:</a:t>
            </a:r>
          </a:p>
          <a:p>
            <a:r>
              <a:rPr lang="en-US" sz="1200" b="0" i="0" u="none" strike="noStrike" kern="1200" baseline="0" dirty="0" smtClean="0">
                <a:solidFill>
                  <a:schemeClr val="tx1"/>
                </a:solidFill>
                <a:latin typeface="+mn-lt"/>
                <a:ea typeface="+mn-ea"/>
                <a:cs typeface="+mn-cs"/>
              </a:rPr>
              <a:t>Port 3389 is used by the Remote Desktop Protocol.</a:t>
            </a:r>
          </a:p>
          <a:p>
            <a:r>
              <a:rPr lang="en-US" sz="1200" b="0" i="0" u="none" strike="noStrike" kern="1200" baseline="0" dirty="0" smtClean="0">
                <a:solidFill>
                  <a:schemeClr val="tx1"/>
                </a:solidFill>
                <a:latin typeface="+mn-lt"/>
                <a:ea typeface="+mn-ea"/>
                <a:cs typeface="+mn-cs"/>
              </a:rPr>
              <a:t>Answer: B is incorrect. Port 23 is used by the TELNET protocol.</a:t>
            </a:r>
          </a:p>
          <a:p>
            <a:r>
              <a:rPr lang="en-US" sz="1200" b="0" i="0" u="none" strike="noStrike" kern="1200" baseline="0" dirty="0" smtClean="0">
                <a:solidFill>
                  <a:schemeClr val="tx1"/>
                </a:solidFill>
                <a:latin typeface="+mn-lt"/>
                <a:ea typeface="+mn-ea"/>
                <a:cs typeface="+mn-cs"/>
              </a:rPr>
              <a:t>Answer: A is incorrect. Port 80 is used by the HTTP protocol.</a:t>
            </a:r>
          </a:p>
          <a:p>
            <a:r>
              <a:rPr lang="en-US" sz="1200" b="0" i="0" u="none" strike="noStrike" kern="1200" baseline="0" dirty="0" smtClean="0">
                <a:solidFill>
                  <a:schemeClr val="tx1"/>
                </a:solidFill>
                <a:latin typeface="+mn-lt"/>
                <a:ea typeface="+mn-ea"/>
                <a:cs typeface="+mn-cs"/>
              </a:rPr>
              <a:t>Answer: D is incorrect. Port 110 is used by the POP3 protocol.</a:t>
            </a:r>
            <a:endParaRPr lang="en-US" dirty="0"/>
          </a:p>
        </p:txBody>
      </p:sp>
      <p:sp>
        <p:nvSpPr>
          <p:cNvPr id="4" name="Slide Number Placeholder 3"/>
          <p:cNvSpPr>
            <a:spLocks noGrp="1"/>
          </p:cNvSpPr>
          <p:nvPr>
            <p:ph type="sldNum" sz="quarter" idx="10"/>
          </p:nvPr>
        </p:nvSpPr>
        <p:spPr/>
        <p:txBody>
          <a:bodyPr/>
          <a:lstStyle/>
          <a:p>
            <a:fld id="{39EF5598-E94B-463F-8667-3FFBA47D72E6}" type="slidenum">
              <a:rPr lang="en-US" smtClean="0"/>
              <a:pPr/>
              <a:t>31</a:t>
            </a:fld>
            <a:endParaRPr lang="en-US"/>
          </a:p>
        </p:txBody>
      </p:sp>
    </p:spTree>
    <p:extLst>
      <p:ext uri="{BB962C8B-B14F-4D97-AF65-F5344CB8AC3E}">
        <p14:creationId xmlns:p14="http://schemas.microsoft.com/office/powerpoint/2010/main" xmlns="" val="1486835819"/>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i="0" u="none" strike="noStrike" kern="1200" baseline="0" dirty="0" smtClean="0">
                <a:solidFill>
                  <a:schemeClr val="tx1"/>
                </a:solidFill>
                <a:latin typeface="+mn-lt"/>
                <a:ea typeface="+mn-ea"/>
                <a:cs typeface="+mn-cs"/>
              </a:rPr>
              <a:t>Answer: </a:t>
            </a:r>
            <a:r>
              <a:rPr lang="en-US" sz="1200" b="0" i="0" u="none" strike="noStrike" kern="1200" baseline="0" dirty="0" smtClean="0">
                <a:solidFill>
                  <a:schemeClr val="tx1"/>
                </a:solidFill>
                <a:latin typeface="+mn-lt"/>
                <a:ea typeface="+mn-ea"/>
                <a:cs typeface="+mn-cs"/>
              </a:rPr>
              <a:t>D</a:t>
            </a:r>
          </a:p>
          <a:p>
            <a:r>
              <a:rPr lang="en-US" sz="1200" b="1" i="0" u="none" strike="noStrike" kern="1200" baseline="0" dirty="0" smtClean="0">
                <a:solidFill>
                  <a:schemeClr val="tx1"/>
                </a:solidFill>
                <a:latin typeface="+mn-lt"/>
                <a:ea typeface="+mn-ea"/>
                <a:cs typeface="+mn-cs"/>
              </a:rPr>
              <a:t>Explanation:</a:t>
            </a:r>
          </a:p>
          <a:p>
            <a:r>
              <a:rPr lang="en-US" sz="1200" b="0" i="0" u="none" strike="noStrike" kern="1200" baseline="0" dirty="0" smtClean="0">
                <a:solidFill>
                  <a:schemeClr val="tx1"/>
                </a:solidFill>
                <a:latin typeface="+mn-lt"/>
                <a:ea typeface="+mn-ea"/>
                <a:cs typeface="+mn-cs"/>
              </a:rPr>
              <a:t>The Active Directory Sites and Services MMC snap-in console is used to administer</a:t>
            </a:r>
          </a:p>
          <a:p>
            <a:r>
              <a:rPr lang="en-US" sz="1200" b="0" i="0" u="none" strike="noStrike" kern="1200" baseline="0" dirty="0" smtClean="0">
                <a:solidFill>
                  <a:schemeClr val="tx1"/>
                </a:solidFill>
                <a:latin typeface="+mn-lt"/>
                <a:ea typeface="+mn-ea"/>
                <a:cs typeface="+mn-cs"/>
              </a:rPr>
              <a:t>the replication of directory data among all sites in an Active Directory Domain</a:t>
            </a:r>
          </a:p>
          <a:p>
            <a:r>
              <a:rPr lang="en-US" sz="1200" b="0" i="0" u="none" strike="noStrike" kern="1200" baseline="0" dirty="0" smtClean="0">
                <a:solidFill>
                  <a:schemeClr val="tx1"/>
                </a:solidFill>
                <a:latin typeface="+mn-lt"/>
                <a:ea typeface="+mn-ea"/>
                <a:cs typeface="+mn-cs"/>
              </a:rPr>
              <a:t>Services (AD DS) forest.</a:t>
            </a:r>
          </a:p>
          <a:p>
            <a:r>
              <a:rPr lang="en-US" sz="1200" b="0" i="0" u="none" strike="noStrike" kern="1200" baseline="0" dirty="0" smtClean="0">
                <a:solidFill>
                  <a:schemeClr val="tx1"/>
                </a:solidFill>
                <a:latin typeface="+mn-lt"/>
                <a:ea typeface="+mn-ea"/>
                <a:cs typeface="+mn-cs"/>
              </a:rPr>
              <a:t>Answer: A is incorrect. The Active Directory Domains and Trusts console is used</a:t>
            </a:r>
          </a:p>
          <a:p>
            <a:r>
              <a:rPr lang="en-US" sz="1200" b="0" i="0" u="none" strike="noStrike" kern="1200" baseline="0" dirty="0" smtClean="0">
                <a:solidFill>
                  <a:schemeClr val="tx1"/>
                </a:solidFill>
                <a:latin typeface="+mn-lt"/>
                <a:ea typeface="+mn-ea"/>
                <a:cs typeface="+mn-cs"/>
              </a:rPr>
              <a:t>to administer domain trusts, domain and forest functional levels, and user principal</a:t>
            </a:r>
          </a:p>
          <a:p>
            <a:r>
              <a:rPr lang="en-US" sz="1200" b="0" i="0" u="none" strike="noStrike" kern="1200" baseline="0" dirty="0" smtClean="0">
                <a:solidFill>
                  <a:schemeClr val="tx1"/>
                </a:solidFill>
                <a:latin typeface="+mn-lt"/>
                <a:ea typeface="+mn-ea"/>
                <a:cs typeface="+mn-cs"/>
              </a:rPr>
              <a:t>name (UPN) suffixes.</a:t>
            </a:r>
          </a:p>
          <a:p>
            <a:r>
              <a:rPr lang="en-US" sz="1200" b="0" i="0" u="none" strike="noStrike" kern="1200" baseline="0" dirty="0" smtClean="0">
                <a:solidFill>
                  <a:schemeClr val="tx1"/>
                </a:solidFill>
                <a:latin typeface="+mn-lt"/>
                <a:ea typeface="+mn-ea"/>
                <a:cs typeface="+mn-cs"/>
              </a:rPr>
              <a:t>Answer: B is incorrect. Active Directory Administrative Center is used to administer</a:t>
            </a:r>
          </a:p>
          <a:p>
            <a:r>
              <a:rPr lang="en-US" sz="1200" b="0" i="0" u="none" strike="noStrike" kern="1200" baseline="0" dirty="0" smtClean="0">
                <a:solidFill>
                  <a:schemeClr val="tx1"/>
                </a:solidFill>
                <a:latin typeface="+mn-lt"/>
                <a:ea typeface="+mn-ea"/>
                <a:cs typeface="+mn-cs"/>
              </a:rPr>
              <a:t>and publish information in the directory, including managing users, groups,</a:t>
            </a:r>
          </a:p>
          <a:p>
            <a:r>
              <a:rPr lang="en-US" sz="1200" b="0" i="0" u="none" strike="noStrike" kern="1200" baseline="0" dirty="0" smtClean="0">
                <a:solidFill>
                  <a:schemeClr val="tx1"/>
                </a:solidFill>
                <a:latin typeface="+mn-lt"/>
                <a:ea typeface="+mn-ea"/>
                <a:cs typeface="+mn-cs"/>
              </a:rPr>
              <a:t>computers, etc.</a:t>
            </a:r>
          </a:p>
          <a:p>
            <a:r>
              <a:rPr lang="en-US" sz="1200" b="0" i="0" u="none" strike="noStrike" kern="1200" baseline="0" dirty="0" smtClean="0">
                <a:solidFill>
                  <a:schemeClr val="tx1"/>
                </a:solidFill>
                <a:latin typeface="+mn-lt"/>
                <a:ea typeface="+mn-ea"/>
                <a:cs typeface="+mn-cs"/>
              </a:rPr>
              <a:t>Answer: C is incorrect. Group Policy Management Console (GPMC) is used to</a:t>
            </a:r>
          </a:p>
          <a:p>
            <a:r>
              <a:rPr lang="en-US" sz="1200" b="0" i="0" u="none" strike="noStrike" kern="1200" baseline="0" dirty="0" smtClean="0">
                <a:solidFill>
                  <a:schemeClr val="tx1"/>
                </a:solidFill>
                <a:latin typeface="+mn-lt"/>
                <a:ea typeface="+mn-ea"/>
                <a:cs typeface="+mn-cs"/>
              </a:rPr>
              <a:t>provide a single administrative tool for managing Group Policy across the enterprise.</a:t>
            </a:r>
            <a:endParaRPr lang="en-US" dirty="0"/>
          </a:p>
        </p:txBody>
      </p:sp>
      <p:sp>
        <p:nvSpPr>
          <p:cNvPr id="4" name="Slide Number Placeholder 3"/>
          <p:cNvSpPr>
            <a:spLocks noGrp="1"/>
          </p:cNvSpPr>
          <p:nvPr>
            <p:ph type="sldNum" sz="quarter" idx="10"/>
          </p:nvPr>
        </p:nvSpPr>
        <p:spPr/>
        <p:txBody>
          <a:bodyPr/>
          <a:lstStyle/>
          <a:p>
            <a:fld id="{39EF5598-E94B-463F-8667-3FFBA47D72E6}" type="slidenum">
              <a:rPr lang="en-US" smtClean="0"/>
              <a:pPr/>
              <a:t>32</a:t>
            </a:fld>
            <a:endParaRPr lang="en-US"/>
          </a:p>
        </p:txBody>
      </p:sp>
    </p:spTree>
    <p:extLst>
      <p:ext uri="{BB962C8B-B14F-4D97-AF65-F5344CB8AC3E}">
        <p14:creationId xmlns:p14="http://schemas.microsoft.com/office/powerpoint/2010/main" xmlns="" val="3379318501"/>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i="0" u="none" strike="noStrike" kern="1200" baseline="0" dirty="0" smtClean="0">
                <a:solidFill>
                  <a:schemeClr val="tx1"/>
                </a:solidFill>
                <a:latin typeface="+mn-lt"/>
                <a:ea typeface="+mn-ea"/>
                <a:cs typeface="+mn-cs"/>
              </a:rPr>
              <a:t>Answer: </a:t>
            </a:r>
            <a:r>
              <a:rPr lang="en-US" sz="1200" b="0" i="0" u="none" strike="noStrike" kern="1200" baseline="0" dirty="0" smtClean="0">
                <a:solidFill>
                  <a:schemeClr val="tx1"/>
                </a:solidFill>
                <a:latin typeface="+mn-lt"/>
                <a:ea typeface="+mn-ea"/>
                <a:cs typeface="+mn-cs"/>
              </a:rPr>
              <a:t>B</a:t>
            </a:r>
          </a:p>
          <a:p>
            <a:r>
              <a:rPr lang="en-US" sz="1200" b="1" i="0" u="none" strike="noStrike" kern="1200" baseline="0" dirty="0" smtClean="0">
                <a:solidFill>
                  <a:schemeClr val="tx1"/>
                </a:solidFill>
                <a:latin typeface="+mn-lt"/>
                <a:ea typeface="+mn-ea"/>
                <a:cs typeface="+mn-cs"/>
              </a:rPr>
              <a:t>Explanation:</a:t>
            </a:r>
          </a:p>
          <a:p>
            <a:r>
              <a:rPr lang="en-US" sz="1200" b="0" i="0" u="none" strike="noStrike" kern="1200" baseline="0" dirty="0" smtClean="0">
                <a:solidFill>
                  <a:schemeClr val="tx1"/>
                </a:solidFill>
                <a:latin typeface="+mn-lt"/>
                <a:ea typeface="+mn-ea"/>
                <a:cs typeface="+mn-cs"/>
              </a:rPr>
              <a:t>Virtual Private Network (VPN) is used to create a secured connection over an</a:t>
            </a:r>
          </a:p>
          <a:p>
            <a:r>
              <a:rPr lang="en-US" sz="1200" b="0" i="0" u="none" strike="noStrike" kern="1200" baseline="0" dirty="0" smtClean="0">
                <a:solidFill>
                  <a:schemeClr val="tx1"/>
                </a:solidFill>
                <a:latin typeface="+mn-lt"/>
                <a:ea typeface="+mn-ea"/>
                <a:cs typeface="+mn-cs"/>
              </a:rPr>
              <a:t>unsecured network.</a:t>
            </a:r>
          </a:p>
          <a:p>
            <a:r>
              <a:rPr lang="en-US" sz="1200" b="0" i="0" u="none" strike="noStrike" kern="1200" baseline="0" dirty="0" smtClean="0">
                <a:solidFill>
                  <a:schemeClr val="tx1"/>
                </a:solidFill>
                <a:latin typeface="+mn-lt"/>
                <a:ea typeface="+mn-ea"/>
                <a:cs typeface="+mn-cs"/>
              </a:rPr>
              <a:t>Answer: C is incorrect. Single sign-on (SSO) is defined as a mechanism in which a</a:t>
            </a:r>
          </a:p>
          <a:p>
            <a:r>
              <a:rPr lang="en-US" sz="1200" b="0" i="0" u="none" strike="noStrike" kern="1200" baseline="0" dirty="0" smtClean="0">
                <a:solidFill>
                  <a:schemeClr val="tx1"/>
                </a:solidFill>
                <a:latin typeface="+mn-lt"/>
                <a:ea typeface="+mn-ea"/>
                <a:cs typeface="+mn-cs"/>
              </a:rPr>
              <a:t>single action of user authentication and authorization is used to allow a user to access</a:t>
            </a:r>
          </a:p>
          <a:p>
            <a:r>
              <a:rPr lang="en-US" sz="1200" b="0" i="0" u="none" strike="noStrike" kern="1200" baseline="0" dirty="0" smtClean="0">
                <a:solidFill>
                  <a:schemeClr val="tx1"/>
                </a:solidFill>
                <a:latin typeface="+mn-lt"/>
                <a:ea typeface="+mn-ea"/>
                <a:cs typeface="+mn-cs"/>
              </a:rPr>
              <a:t>all computers and systems where he got a access permission, without entering</a:t>
            </a:r>
          </a:p>
          <a:p>
            <a:r>
              <a:rPr lang="en-US" sz="1200" b="0" i="0" u="none" strike="noStrike" kern="1200" baseline="0" dirty="0" smtClean="0">
                <a:solidFill>
                  <a:schemeClr val="tx1"/>
                </a:solidFill>
                <a:latin typeface="+mn-lt"/>
                <a:ea typeface="+mn-ea"/>
                <a:cs typeface="+mn-cs"/>
              </a:rPr>
              <a:t>passwords for multiple times.</a:t>
            </a:r>
          </a:p>
          <a:p>
            <a:r>
              <a:rPr lang="en-US" sz="1200" b="0" i="0" u="none" strike="noStrike" kern="1200" baseline="0" dirty="0" smtClean="0">
                <a:solidFill>
                  <a:schemeClr val="tx1"/>
                </a:solidFill>
                <a:latin typeface="+mn-lt"/>
                <a:ea typeface="+mn-ea"/>
                <a:cs typeface="+mn-cs"/>
              </a:rPr>
              <a:t>Answer: D is incorrect. Kerberos is defined as a secure method used for</a:t>
            </a:r>
          </a:p>
          <a:p>
            <a:r>
              <a:rPr lang="en-US" sz="1200" b="0" i="0" u="none" strike="noStrike" kern="1200" baseline="0" dirty="0" smtClean="0">
                <a:solidFill>
                  <a:schemeClr val="tx1"/>
                </a:solidFill>
                <a:latin typeface="+mn-lt"/>
                <a:ea typeface="+mn-ea"/>
                <a:cs typeface="+mn-cs"/>
              </a:rPr>
              <a:t>authenticating a request for a service in a computer network.</a:t>
            </a:r>
          </a:p>
          <a:p>
            <a:r>
              <a:rPr lang="en-US" sz="1200" b="0" i="0" u="none" strike="noStrike" kern="1200" baseline="0" dirty="0" smtClean="0">
                <a:solidFill>
                  <a:schemeClr val="tx1"/>
                </a:solidFill>
                <a:latin typeface="+mn-lt"/>
                <a:ea typeface="+mn-ea"/>
                <a:cs typeface="+mn-cs"/>
              </a:rPr>
              <a:t>Answer: A is incorrect. TCP/IP protocol is used to define the rule computers are</a:t>
            </a:r>
          </a:p>
          <a:p>
            <a:r>
              <a:rPr lang="en-US" sz="1200" b="0" i="0" u="none" strike="noStrike" kern="1200" baseline="0" dirty="0" smtClean="0">
                <a:solidFill>
                  <a:schemeClr val="tx1"/>
                </a:solidFill>
                <a:latin typeface="+mn-lt"/>
                <a:ea typeface="+mn-ea"/>
                <a:cs typeface="+mn-cs"/>
              </a:rPr>
              <a:t>required to follow for communicating with each other over the internet.</a:t>
            </a:r>
            <a:endParaRPr lang="en-US" dirty="0"/>
          </a:p>
        </p:txBody>
      </p:sp>
      <p:sp>
        <p:nvSpPr>
          <p:cNvPr id="4" name="Slide Number Placeholder 3"/>
          <p:cNvSpPr>
            <a:spLocks noGrp="1"/>
          </p:cNvSpPr>
          <p:nvPr>
            <p:ph type="sldNum" sz="quarter" idx="10"/>
          </p:nvPr>
        </p:nvSpPr>
        <p:spPr/>
        <p:txBody>
          <a:bodyPr/>
          <a:lstStyle/>
          <a:p>
            <a:fld id="{39EF5598-E94B-463F-8667-3FFBA47D72E6}" type="slidenum">
              <a:rPr lang="en-US" smtClean="0"/>
              <a:pPr/>
              <a:t>33</a:t>
            </a:fld>
            <a:endParaRPr lang="en-US"/>
          </a:p>
        </p:txBody>
      </p:sp>
    </p:spTree>
    <p:extLst>
      <p:ext uri="{BB962C8B-B14F-4D97-AF65-F5344CB8AC3E}">
        <p14:creationId xmlns:p14="http://schemas.microsoft.com/office/powerpoint/2010/main" xmlns="" val="2357247237"/>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i="0" u="none" strike="noStrike" kern="1200" baseline="0" dirty="0" smtClean="0">
                <a:solidFill>
                  <a:schemeClr val="tx1"/>
                </a:solidFill>
                <a:latin typeface="+mn-lt"/>
                <a:ea typeface="+mn-ea"/>
                <a:cs typeface="+mn-cs"/>
              </a:rPr>
              <a:t>Answer: </a:t>
            </a:r>
            <a:r>
              <a:rPr lang="en-US" sz="1200" b="0" i="0" u="none" strike="noStrike" kern="1200" baseline="0" dirty="0" smtClean="0">
                <a:solidFill>
                  <a:schemeClr val="tx1"/>
                </a:solidFill>
                <a:latin typeface="+mn-lt"/>
                <a:ea typeface="+mn-ea"/>
                <a:cs typeface="+mn-cs"/>
              </a:rPr>
              <a:t>C, A, and B</a:t>
            </a:r>
          </a:p>
          <a:p>
            <a:r>
              <a:rPr lang="en-US" sz="1200" b="1" i="0" u="none" strike="noStrike" kern="1200" baseline="0" dirty="0" smtClean="0">
                <a:solidFill>
                  <a:schemeClr val="tx1"/>
                </a:solidFill>
                <a:latin typeface="+mn-lt"/>
                <a:ea typeface="+mn-ea"/>
                <a:cs typeface="+mn-cs"/>
              </a:rPr>
              <a:t>Explanation:</a:t>
            </a:r>
          </a:p>
          <a:p>
            <a:r>
              <a:rPr lang="en-US" sz="1200" b="0" i="0" u="none" strike="noStrike" kern="1200" baseline="0" dirty="0" smtClean="0">
                <a:solidFill>
                  <a:schemeClr val="tx1"/>
                </a:solidFill>
                <a:latin typeface="+mn-lt"/>
                <a:ea typeface="+mn-ea"/>
                <a:cs typeface="+mn-cs"/>
              </a:rPr>
              <a:t>Following are the Internet Explorer security zones: Local intranet</a:t>
            </a:r>
          </a:p>
          <a:p>
            <a:r>
              <a:rPr lang="en-US" sz="1200" b="0" i="0" u="none" strike="noStrike" kern="1200" baseline="0" dirty="0" smtClean="0">
                <a:solidFill>
                  <a:schemeClr val="tx1"/>
                </a:solidFill>
                <a:latin typeface="+mn-lt"/>
                <a:ea typeface="+mn-ea"/>
                <a:cs typeface="+mn-cs"/>
              </a:rPr>
              <a:t>Trusted sites Internet Restricted sites</a:t>
            </a:r>
          </a:p>
          <a:p>
            <a:r>
              <a:rPr lang="en-US" sz="1200" b="0" i="0" u="none" strike="noStrike" kern="1200" baseline="0" dirty="0" smtClean="0">
                <a:solidFill>
                  <a:schemeClr val="tx1"/>
                </a:solidFill>
                <a:latin typeface="+mn-lt"/>
                <a:ea typeface="+mn-ea"/>
                <a:cs typeface="+mn-cs"/>
              </a:rPr>
              <a:t>Answer: D is incorrect. There is no such Internet Explorer security zone as extranet.</a:t>
            </a:r>
            <a:endParaRPr lang="en-US" dirty="0"/>
          </a:p>
        </p:txBody>
      </p:sp>
      <p:sp>
        <p:nvSpPr>
          <p:cNvPr id="4" name="Slide Number Placeholder 3"/>
          <p:cNvSpPr>
            <a:spLocks noGrp="1"/>
          </p:cNvSpPr>
          <p:nvPr>
            <p:ph type="sldNum" sz="quarter" idx="10"/>
          </p:nvPr>
        </p:nvSpPr>
        <p:spPr/>
        <p:txBody>
          <a:bodyPr/>
          <a:lstStyle/>
          <a:p>
            <a:fld id="{39EF5598-E94B-463F-8667-3FFBA47D72E6}" type="slidenum">
              <a:rPr lang="en-US" smtClean="0"/>
              <a:pPr/>
              <a:t>34</a:t>
            </a:fld>
            <a:endParaRPr lang="en-US"/>
          </a:p>
        </p:txBody>
      </p:sp>
    </p:spTree>
    <p:extLst>
      <p:ext uri="{BB962C8B-B14F-4D97-AF65-F5344CB8AC3E}">
        <p14:creationId xmlns:p14="http://schemas.microsoft.com/office/powerpoint/2010/main" xmlns="" val="720924752"/>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i="0" u="none" strike="noStrike" kern="1200" baseline="0" dirty="0" smtClean="0">
                <a:solidFill>
                  <a:schemeClr val="tx1"/>
                </a:solidFill>
                <a:latin typeface="+mn-lt"/>
                <a:ea typeface="+mn-ea"/>
                <a:cs typeface="+mn-cs"/>
              </a:rPr>
              <a:t>Answer: </a:t>
            </a:r>
            <a:r>
              <a:rPr lang="en-US" sz="1200" b="0" i="0" u="none" strike="noStrike" kern="1200" baseline="0" dirty="0" smtClean="0">
                <a:solidFill>
                  <a:schemeClr val="tx1"/>
                </a:solidFill>
                <a:latin typeface="+mn-lt"/>
                <a:ea typeface="+mn-ea"/>
                <a:cs typeface="+mn-cs"/>
              </a:rPr>
              <a:t>A</a:t>
            </a:r>
          </a:p>
          <a:p>
            <a:r>
              <a:rPr lang="en-US" sz="1200" b="1" i="0" u="none" strike="noStrike" kern="1200" baseline="0" dirty="0" smtClean="0">
                <a:solidFill>
                  <a:schemeClr val="tx1"/>
                </a:solidFill>
                <a:latin typeface="+mn-lt"/>
                <a:ea typeface="+mn-ea"/>
                <a:cs typeface="+mn-cs"/>
              </a:rPr>
              <a:t>Explanation:</a:t>
            </a:r>
          </a:p>
          <a:p>
            <a:r>
              <a:rPr lang="en-US" sz="1200" b="0" i="0" u="none" strike="noStrike" kern="1200" baseline="0" dirty="0" smtClean="0">
                <a:solidFill>
                  <a:schemeClr val="tx1"/>
                </a:solidFill>
                <a:latin typeface="+mn-lt"/>
                <a:ea typeface="+mn-ea"/>
                <a:cs typeface="+mn-cs"/>
              </a:rPr>
              <a:t>The registry is a central, secure database in which Windows stores all hardware</a:t>
            </a:r>
          </a:p>
          <a:p>
            <a:r>
              <a:rPr lang="en-US" sz="1200" b="0" i="0" u="none" strike="noStrike" kern="1200" baseline="0" dirty="0" smtClean="0">
                <a:solidFill>
                  <a:schemeClr val="tx1"/>
                </a:solidFill>
                <a:latin typeface="+mn-lt"/>
                <a:ea typeface="+mn-ea"/>
                <a:cs typeface="+mn-cs"/>
              </a:rPr>
              <a:t>configuration information, software configuration information, and system security</a:t>
            </a:r>
          </a:p>
          <a:p>
            <a:r>
              <a:rPr lang="en-US" sz="1200" b="0" i="0" u="none" strike="noStrike" kern="1200" baseline="0" dirty="0" smtClean="0">
                <a:solidFill>
                  <a:schemeClr val="tx1"/>
                </a:solidFill>
                <a:latin typeface="+mn-lt"/>
                <a:ea typeface="+mn-ea"/>
                <a:cs typeface="+mn-cs"/>
              </a:rPr>
              <a:t>policies.</a:t>
            </a:r>
          </a:p>
          <a:p>
            <a:r>
              <a:rPr lang="en-US" sz="1200" b="0" i="0" u="none" strike="noStrike" kern="1200" baseline="0" dirty="0" smtClean="0">
                <a:solidFill>
                  <a:schemeClr val="tx1"/>
                </a:solidFill>
                <a:latin typeface="+mn-lt"/>
                <a:ea typeface="+mn-ea"/>
                <a:cs typeface="+mn-cs"/>
              </a:rPr>
              <a:t>The registry is the central storage for all configuration data. It stores Windows</a:t>
            </a:r>
          </a:p>
          <a:p>
            <a:r>
              <a:rPr lang="en-US" sz="1200" b="0" i="0" u="none" strike="noStrike" kern="1200" baseline="0" dirty="0" smtClean="0">
                <a:solidFill>
                  <a:schemeClr val="tx1"/>
                </a:solidFill>
                <a:latin typeface="+mn-lt"/>
                <a:ea typeface="+mn-ea"/>
                <a:cs typeface="+mn-cs"/>
              </a:rPr>
              <a:t>operating system configuration, computer hardware configuration, configuration</a:t>
            </a:r>
          </a:p>
          <a:p>
            <a:r>
              <a:rPr lang="en-US" sz="1200" b="0" i="0" u="none" strike="noStrike" kern="1200" baseline="0" dirty="0" smtClean="0">
                <a:solidFill>
                  <a:schemeClr val="tx1"/>
                </a:solidFill>
                <a:latin typeface="+mn-lt"/>
                <a:ea typeface="+mn-ea"/>
                <a:cs typeface="+mn-cs"/>
              </a:rPr>
              <a:t>information about Win32-based applications, and user preferences in a hierarchical</a:t>
            </a:r>
          </a:p>
          <a:p>
            <a:r>
              <a:rPr lang="en-US" sz="1200" b="0" i="0" u="none" strike="noStrike" kern="1200" baseline="0" dirty="0" smtClean="0">
                <a:solidFill>
                  <a:schemeClr val="tx1"/>
                </a:solidFill>
                <a:latin typeface="+mn-lt"/>
                <a:ea typeface="+mn-ea"/>
                <a:cs typeface="+mn-cs"/>
              </a:rPr>
              <a:t>database file.</a:t>
            </a:r>
          </a:p>
          <a:p>
            <a:r>
              <a:rPr lang="en-US" sz="1200" b="0" i="0" u="none" strike="noStrike" kern="1200" baseline="0" dirty="0" smtClean="0">
                <a:solidFill>
                  <a:schemeClr val="tx1"/>
                </a:solidFill>
                <a:latin typeface="+mn-lt"/>
                <a:ea typeface="+mn-ea"/>
                <a:cs typeface="+mn-cs"/>
              </a:rPr>
              <a:t>Answer: B, C, and D are incorrect. The Program files folder, DLL file, or</a:t>
            </a:r>
          </a:p>
          <a:p>
            <a:r>
              <a:rPr lang="en-US" sz="1200" b="0" i="0" u="none" strike="noStrike" kern="1200" baseline="0" dirty="0" smtClean="0">
                <a:solidFill>
                  <a:schemeClr val="tx1"/>
                </a:solidFill>
                <a:latin typeface="+mn-lt"/>
                <a:ea typeface="+mn-ea"/>
                <a:cs typeface="+mn-cs"/>
              </a:rPr>
              <a:t>Configuration file is not a central, secure database in which Windows stores all</a:t>
            </a:r>
          </a:p>
          <a:p>
            <a:r>
              <a:rPr lang="en-US" sz="1200" b="0" i="0" u="none" strike="noStrike" kern="1200" baseline="0" dirty="0" smtClean="0">
                <a:solidFill>
                  <a:schemeClr val="tx1"/>
                </a:solidFill>
                <a:latin typeface="+mn-lt"/>
                <a:ea typeface="+mn-ea"/>
                <a:cs typeface="+mn-cs"/>
              </a:rPr>
              <a:t>hardware configuration information, software configuration information, and system</a:t>
            </a:r>
          </a:p>
          <a:p>
            <a:r>
              <a:rPr lang="en-US" sz="1200" b="0" i="0" u="none" strike="noStrike" kern="1200" baseline="0" dirty="0" smtClean="0">
                <a:solidFill>
                  <a:schemeClr val="tx1"/>
                </a:solidFill>
                <a:latin typeface="+mn-lt"/>
                <a:ea typeface="+mn-ea"/>
                <a:cs typeface="+mn-cs"/>
              </a:rPr>
              <a:t>security policies.</a:t>
            </a:r>
            <a:endParaRPr lang="en-US" dirty="0"/>
          </a:p>
        </p:txBody>
      </p:sp>
      <p:sp>
        <p:nvSpPr>
          <p:cNvPr id="4" name="Slide Number Placeholder 3"/>
          <p:cNvSpPr>
            <a:spLocks noGrp="1"/>
          </p:cNvSpPr>
          <p:nvPr>
            <p:ph type="sldNum" sz="quarter" idx="10"/>
          </p:nvPr>
        </p:nvSpPr>
        <p:spPr/>
        <p:txBody>
          <a:bodyPr/>
          <a:lstStyle/>
          <a:p>
            <a:fld id="{39EF5598-E94B-463F-8667-3FFBA47D72E6}" type="slidenum">
              <a:rPr lang="en-US" smtClean="0"/>
              <a:pPr/>
              <a:t>35</a:t>
            </a:fld>
            <a:endParaRPr lang="en-US"/>
          </a:p>
        </p:txBody>
      </p:sp>
    </p:spTree>
    <p:extLst>
      <p:ext uri="{BB962C8B-B14F-4D97-AF65-F5344CB8AC3E}">
        <p14:creationId xmlns:p14="http://schemas.microsoft.com/office/powerpoint/2010/main" xmlns="" val="272114195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i="0" u="none" strike="noStrike" kern="1200" baseline="0" dirty="0" smtClean="0">
                <a:solidFill>
                  <a:schemeClr val="tx1"/>
                </a:solidFill>
                <a:latin typeface="+mn-lt"/>
                <a:ea typeface="+mn-ea"/>
                <a:cs typeface="+mn-cs"/>
              </a:rPr>
              <a:t>Answer: </a:t>
            </a:r>
            <a:r>
              <a:rPr lang="en-US" sz="1200" b="0" i="0" u="none" strike="noStrike" kern="1200" baseline="0" dirty="0" smtClean="0">
                <a:solidFill>
                  <a:schemeClr val="tx1"/>
                </a:solidFill>
                <a:latin typeface="+mn-lt"/>
                <a:ea typeface="+mn-ea"/>
                <a:cs typeface="+mn-cs"/>
              </a:rPr>
              <a:t>B</a:t>
            </a:r>
          </a:p>
          <a:p>
            <a:r>
              <a:rPr lang="en-US" sz="1200" b="1" i="0" u="none" strike="noStrike" kern="1200" baseline="0" dirty="0" smtClean="0">
                <a:solidFill>
                  <a:schemeClr val="tx1"/>
                </a:solidFill>
                <a:latin typeface="+mn-lt"/>
                <a:ea typeface="+mn-ea"/>
                <a:cs typeface="+mn-cs"/>
              </a:rPr>
              <a:t>Explanation:</a:t>
            </a:r>
          </a:p>
          <a:p>
            <a:r>
              <a:rPr lang="en-US" sz="1200" b="0" i="0" u="none" strike="noStrike" kern="1200" baseline="0" dirty="0" smtClean="0">
                <a:solidFill>
                  <a:schemeClr val="tx1"/>
                </a:solidFill>
                <a:latin typeface="+mn-lt"/>
                <a:ea typeface="+mn-ea"/>
                <a:cs typeface="+mn-cs"/>
              </a:rPr>
              <a:t>To enable DNS dynamic updates in the DHCP server, open the DHCP console, and</a:t>
            </a:r>
          </a:p>
          <a:p>
            <a:r>
              <a:rPr lang="en-US" sz="1200" b="0" i="0" u="none" strike="noStrike" kern="1200" baseline="0" dirty="0" smtClean="0">
                <a:solidFill>
                  <a:schemeClr val="tx1"/>
                </a:solidFill>
                <a:latin typeface="+mn-lt"/>
                <a:ea typeface="+mn-ea"/>
                <a:cs typeface="+mn-cs"/>
              </a:rPr>
              <a:t>then, open the Properties dialog box for the DHCP server. Select the Enable dynamic</a:t>
            </a:r>
          </a:p>
          <a:p>
            <a:r>
              <a:rPr lang="en-US" sz="1200" b="0" i="0" u="none" strike="noStrike" kern="1200" baseline="0" dirty="0" smtClean="0">
                <a:solidFill>
                  <a:schemeClr val="tx1"/>
                </a:solidFill>
                <a:latin typeface="+mn-lt"/>
                <a:ea typeface="+mn-ea"/>
                <a:cs typeface="+mn-cs"/>
              </a:rPr>
              <a:t>update of the DNS client information check box in the Dynamic DNS tab. Then,</a:t>
            </a:r>
          </a:p>
          <a:p>
            <a:r>
              <a:rPr lang="en-US" sz="1200" b="0" i="0" u="none" strike="noStrike" kern="1200" baseline="0" dirty="0" smtClean="0">
                <a:solidFill>
                  <a:schemeClr val="tx1"/>
                </a:solidFill>
                <a:latin typeface="+mn-lt"/>
                <a:ea typeface="+mn-ea"/>
                <a:cs typeface="+mn-cs"/>
              </a:rPr>
              <a:t>select the Update, according to client request option, to allow the DHCP client</a:t>
            </a:r>
          </a:p>
          <a:p>
            <a:r>
              <a:rPr lang="en-US" sz="1200" b="0" i="0" u="none" strike="noStrike" kern="1200" baseline="0" dirty="0" smtClean="0">
                <a:solidFill>
                  <a:schemeClr val="tx1"/>
                </a:solidFill>
                <a:latin typeface="+mn-lt"/>
                <a:ea typeface="+mn-ea"/>
                <a:cs typeface="+mn-cs"/>
              </a:rPr>
              <a:t>computer to update A (host) resource record, and the DHCP server to update the PTR</a:t>
            </a:r>
          </a:p>
          <a:p>
            <a:r>
              <a:rPr lang="en-US" sz="1200" b="0" i="0" u="none" strike="noStrike" kern="1200" baseline="0" dirty="0" smtClean="0">
                <a:solidFill>
                  <a:schemeClr val="tx1"/>
                </a:solidFill>
                <a:latin typeface="+mn-lt"/>
                <a:ea typeface="+mn-ea"/>
                <a:cs typeface="+mn-cs"/>
              </a:rPr>
              <a:t>(pointer) resource </a:t>
            </a:r>
            <a:r>
              <a:rPr lang="en-US" sz="1200" b="0" i="0" u="none" strike="noStrike" kern="1200" baseline="0" dirty="0" err="1" smtClean="0">
                <a:solidFill>
                  <a:schemeClr val="tx1"/>
                </a:solidFill>
                <a:latin typeface="+mn-lt"/>
                <a:ea typeface="+mn-ea"/>
                <a:cs typeface="+mn-cs"/>
              </a:rPr>
              <a:t>record.If</a:t>
            </a:r>
            <a:r>
              <a:rPr lang="en-US" sz="1200" b="0" i="0" u="none" strike="noStrike" kern="1200" baseline="0" dirty="0" smtClean="0">
                <a:solidFill>
                  <a:schemeClr val="tx1"/>
                </a:solidFill>
                <a:latin typeface="+mn-lt"/>
                <a:ea typeface="+mn-ea"/>
                <a:cs typeface="+mn-cs"/>
              </a:rPr>
              <a:t> you want to allow the DHCP server to update both A</a:t>
            </a:r>
          </a:p>
          <a:p>
            <a:r>
              <a:rPr lang="en-US" sz="1200" b="0" i="0" u="none" strike="noStrike" kern="1200" baseline="0" dirty="0" smtClean="0">
                <a:solidFill>
                  <a:schemeClr val="tx1"/>
                </a:solidFill>
                <a:latin typeface="+mn-lt"/>
                <a:ea typeface="+mn-ea"/>
                <a:cs typeface="+mn-cs"/>
              </a:rPr>
              <a:t>(host) and PTR (pointer) resource records regardless of the DHCP client computer's</a:t>
            </a:r>
          </a:p>
          <a:p>
            <a:r>
              <a:rPr lang="en-US" sz="1200" b="0" i="0" u="none" strike="noStrike" kern="1200" baseline="0" dirty="0" smtClean="0">
                <a:solidFill>
                  <a:schemeClr val="tx1"/>
                </a:solidFill>
                <a:latin typeface="+mn-lt"/>
                <a:ea typeface="+mn-ea"/>
                <a:cs typeface="+mn-cs"/>
              </a:rPr>
              <a:t>request, select Always update forward and reverse lookups option.</a:t>
            </a:r>
            <a:endParaRPr lang="en-US" dirty="0"/>
          </a:p>
        </p:txBody>
      </p:sp>
      <p:sp>
        <p:nvSpPr>
          <p:cNvPr id="4" name="Slide Number Placeholder 3"/>
          <p:cNvSpPr>
            <a:spLocks noGrp="1"/>
          </p:cNvSpPr>
          <p:nvPr>
            <p:ph type="sldNum" sz="quarter" idx="10"/>
          </p:nvPr>
        </p:nvSpPr>
        <p:spPr/>
        <p:txBody>
          <a:bodyPr/>
          <a:lstStyle/>
          <a:p>
            <a:fld id="{39EF5598-E94B-463F-8667-3FFBA47D72E6}" type="slidenum">
              <a:rPr lang="en-US" smtClean="0"/>
              <a:pPr/>
              <a:t>5</a:t>
            </a:fld>
            <a:endParaRPr lang="en-US"/>
          </a:p>
        </p:txBody>
      </p:sp>
    </p:spTree>
    <p:extLst>
      <p:ext uri="{BB962C8B-B14F-4D97-AF65-F5344CB8AC3E}">
        <p14:creationId xmlns:p14="http://schemas.microsoft.com/office/powerpoint/2010/main" xmlns="" val="325390962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i="0" u="none" strike="noStrike" kern="1200" baseline="0" dirty="0" smtClean="0">
                <a:solidFill>
                  <a:schemeClr val="tx1"/>
                </a:solidFill>
                <a:latin typeface="+mn-lt"/>
                <a:ea typeface="+mn-ea"/>
                <a:cs typeface="+mn-cs"/>
              </a:rPr>
              <a:t>Answer: </a:t>
            </a:r>
            <a:r>
              <a:rPr lang="en-US" sz="1200" b="0" i="0" u="none" strike="noStrike" kern="1200" baseline="0" dirty="0" smtClean="0">
                <a:solidFill>
                  <a:schemeClr val="tx1"/>
                </a:solidFill>
                <a:latin typeface="+mn-lt"/>
                <a:ea typeface="+mn-ea"/>
                <a:cs typeface="+mn-cs"/>
              </a:rPr>
              <a:t>C, B, and A</a:t>
            </a:r>
          </a:p>
          <a:p>
            <a:r>
              <a:rPr lang="en-US" sz="1200" b="1" i="0" u="none" strike="noStrike" kern="1200" baseline="0" dirty="0" smtClean="0">
                <a:solidFill>
                  <a:schemeClr val="tx1"/>
                </a:solidFill>
                <a:latin typeface="+mn-lt"/>
                <a:ea typeface="+mn-ea"/>
                <a:cs typeface="+mn-cs"/>
              </a:rPr>
              <a:t>Explanation:</a:t>
            </a:r>
          </a:p>
          <a:p>
            <a:r>
              <a:rPr lang="en-US" sz="1200" b="0" i="0" u="none" strike="noStrike" kern="1200" baseline="0" dirty="0" smtClean="0">
                <a:solidFill>
                  <a:schemeClr val="tx1"/>
                </a:solidFill>
                <a:latin typeface="+mn-lt"/>
                <a:ea typeface="+mn-ea"/>
                <a:cs typeface="+mn-cs"/>
              </a:rPr>
              <a:t>The various features of security level in the Restricted Sites zone are as follows:</a:t>
            </a:r>
          </a:p>
          <a:p>
            <a:r>
              <a:rPr lang="en-US" sz="1200" b="0" i="0" u="none" strike="noStrike" kern="1200" baseline="0" dirty="0" smtClean="0">
                <a:solidFill>
                  <a:schemeClr val="tx1"/>
                </a:solidFill>
                <a:latin typeface="+mn-lt"/>
                <a:ea typeface="+mn-ea"/>
                <a:cs typeface="+mn-cs"/>
              </a:rPr>
              <a:t>1.The default security level is high.</a:t>
            </a:r>
          </a:p>
          <a:p>
            <a:r>
              <a:rPr lang="en-US" sz="1200" b="0" i="0" u="none" strike="noStrike" kern="1200" baseline="0" dirty="0" smtClean="0">
                <a:solidFill>
                  <a:schemeClr val="tx1"/>
                </a:solidFill>
                <a:latin typeface="+mn-lt"/>
                <a:ea typeface="+mn-ea"/>
                <a:cs typeface="+mn-cs"/>
              </a:rPr>
              <a:t>2.Most of the features are disabled.</a:t>
            </a:r>
          </a:p>
          <a:p>
            <a:r>
              <a:rPr lang="en-US" sz="1200" b="0" i="0" u="none" strike="noStrike" kern="1200" baseline="0" dirty="0" smtClean="0">
                <a:solidFill>
                  <a:schemeClr val="tx1"/>
                </a:solidFill>
                <a:latin typeface="+mn-lt"/>
                <a:ea typeface="+mn-ea"/>
                <a:cs typeface="+mn-cs"/>
              </a:rPr>
              <a:t>3.The maximum safeguards are used.</a:t>
            </a:r>
          </a:p>
          <a:p>
            <a:r>
              <a:rPr lang="en-US" sz="1200" b="0" i="0" u="none" strike="noStrike" kern="1200" baseline="0" dirty="0" smtClean="0">
                <a:solidFill>
                  <a:schemeClr val="tx1"/>
                </a:solidFill>
                <a:latin typeface="+mn-lt"/>
                <a:ea typeface="+mn-ea"/>
                <a:cs typeface="+mn-cs"/>
              </a:rPr>
              <a:t>4.The protection against harmful content is provided.</a:t>
            </a:r>
            <a:endParaRPr lang="en-US" dirty="0"/>
          </a:p>
        </p:txBody>
      </p:sp>
      <p:sp>
        <p:nvSpPr>
          <p:cNvPr id="4" name="Slide Number Placeholder 3"/>
          <p:cNvSpPr>
            <a:spLocks noGrp="1"/>
          </p:cNvSpPr>
          <p:nvPr>
            <p:ph type="sldNum" sz="quarter" idx="10"/>
          </p:nvPr>
        </p:nvSpPr>
        <p:spPr/>
        <p:txBody>
          <a:bodyPr/>
          <a:lstStyle/>
          <a:p>
            <a:fld id="{39EF5598-E94B-463F-8667-3FFBA47D72E6}" type="slidenum">
              <a:rPr lang="en-US" smtClean="0"/>
              <a:pPr/>
              <a:t>6</a:t>
            </a:fld>
            <a:endParaRPr lang="en-US"/>
          </a:p>
        </p:txBody>
      </p:sp>
    </p:spTree>
    <p:extLst>
      <p:ext uri="{BB962C8B-B14F-4D97-AF65-F5344CB8AC3E}">
        <p14:creationId xmlns:p14="http://schemas.microsoft.com/office/powerpoint/2010/main" xmlns="" val="203951721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i="0" u="none" strike="noStrike" kern="1200" baseline="0" dirty="0" smtClean="0">
                <a:solidFill>
                  <a:schemeClr val="tx1"/>
                </a:solidFill>
                <a:latin typeface="+mn-lt"/>
                <a:ea typeface="+mn-ea"/>
                <a:cs typeface="+mn-cs"/>
              </a:rPr>
              <a:t>Answer: </a:t>
            </a:r>
            <a:r>
              <a:rPr lang="en-US" sz="1200" b="0" i="0" u="none" strike="noStrike" kern="1200" baseline="0" dirty="0" smtClean="0">
                <a:solidFill>
                  <a:schemeClr val="tx1"/>
                </a:solidFill>
                <a:latin typeface="+mn-lt"/>
                <a:ea typeface="+mn-ea"/>
                <a:cs typeface="+mn-cs"/>
              </a:rPr>
              <a:t>A</a:t>
            </a:r>
          </a:p>
          <a:p>
            <a:r>
              <a:rPr lang="en-US" sz="1200" b="1" i="0" u="none" strike="noStrike" kern="1200" baseline="0" dirty="0" smtClean="0">
                <a:solidFill>
                  <a:schemeClr val="tx1"/>
                </a:solidFill>
                <a:latin typeface="+mn-lt"/>
                <a:ea typeface="+mn-ea"/>
                <a:cs typeface="+mn-cs"/>
              </a:rPr>
              <a:t>Explanation:</a:t>
            </a:r>
          </a:p>
          <a:p>
            <a:r>
              <a:rPr lang="en-US" sz="1200" b="0" i="0" u="none" strike="noStrike" kern="1200" baseline="0" dirty="0" smtClean="0">
                <a:solidFill>
                  <a:schemeClr val="tx1"/>
                </a:solidFill>
                <a:latin typeface="+mn-lt"/>
                <a:ea typeface="+mn-ea"/>
                <a:cs typeface="+mn-cs"/>
              </a:rPr>
              <a:t>A personal identification number (PIN) is a secret numeric password shared between</a:t>
            </a:r>
          </a:p>
          <a:p>
            <a:r>
              <a:rPr lang="en-US" sz="1200" b="0" i="0" u="none" strike="noStrike" kern="1200" baseline="0" dirty="0" smtClean="0">
                <a:solidFill>
                  <a:schemeClr val="tx1"/>
                </a:solidFill>
                <a:latin typeface="+mn-lt"/>
                <a:ea typeface="+mn-ea"/>
                <a:cs typeface="+mn-cs"/>
              </a:rPr>
              <a:t>a user and a system for authenticating the user to the system.</a:t>
            </a:r>
          </a:p>
          <a:p>
            <a:r>
              <a:rPr lang="en-US" sz="1200" b="0" i="0" u="none" strike="noStrike" kern="1200" baseline="0" dirty="0" smtClean="0">
                <a:solidFill>
                  <a:schemeClr val="tx1"/>
                </a:solidFill>
                <a:latin typeface="+mn-lt"/>
                <a:ea typeface="+mn-ea"/>
                <a:cs typeface="+mn-cs"/>
              </a:rPr>
              <a:t>Answer: C is incorrect. Key escrow is an arrangement in which the keys needed to</a:t>
            </a:r>
          </a:p>
          <a:p>
            <a:r>
              <a:rPr lang="en-US" sz="1200" b="0" i="0" u="none" strike="noStrike" kern="1200" baseline="0" dirty="0" smtClean="0">
                <a:solidFill>
                  <a:schemeClr val="tx1"/>
                </a:solidFill>
                <a:latin typeface="+mn-lt"/>
                <a:ea typeface="+mn-ea"/>
                <a:cs typeface="+mn-cs"/>
              </a:rPr>
              <a:t>decrypt encrypted data are held in escrow so that, under certain circumstances, an</a:t>
            </a:r>
          </a:p>
          <a:p>
            <a:r>
              <a:rPr lang="en-US" sz="1200" b="0" i="0" u="none" strike="noStrike" kern="1200" baseline="0" dirty="0" smtClean="0">
                <a:solidFill>
                  <a:schemeClr val="tx1"/>
                </a:solidFill>
                <a:latin typeface="+mn-lt"/>
                <a:ea typeface="+mn-ea"/>
                <a:cs typeface="+mn-cs"/>
              </a:rPr>
              <a:t>authorized third party may gain access to those keys. These third parties may</a:t>
            </a:r>
          </a:p>
          <a:p>
            <a:r>
              <a:rPr lang="en-US" sz="1200" b="0" i="0" u="none" strike="noStrike" kern="1200" baseline="0" dirty="0" smtClean="0">
                <a:solidFill>
                  <a:schemeClr val="tx1"/>
                </a:solidFill>
                <a:latin typeface="+mn-lt"/>
                <a:ea typeface="+mn-ea"/>
                <a:cs typeface="+mn-cs"/>
              </a:rPr>
              <a:t>include businesses, who may want access to employees' private communications,</a:t>
            </a:r>
          </a:p>
          <a:p>
            <a:r>
              <a:rPr lang="en-US" sz="1200" b="0" i="0" u="none" strike="noStrike" kern="1200" baseline="0" dirty="0" smtClean="0">
                <a:solidFill>
                  <a:schemeClr val="tx1"/>
                </a:solidFill>
                <a:latin typeface="+mn-lt"/>
                <a:ea typeface="+mn-ea"/>
                <a:cs typeface="+mn-cs"/>
              </a:rPr>
              <a:t>or governments, who may wish to be able to view the contents of encrypted</a:t>
            </a:r>
          </a:p>
          <a:p>
            <a:r>
              <a:rPr lang="en-US" sz="1200" b="0" i="0" u="none" strike="noStrike" kern="1200" baseline="0" dirty="0" smtClean="0">
                <a:solidFill>
                  <a:schemeClr val="tx1"/>
                </a:solidFill>
                <a:latin typeface="+mn-lt"/>
                <a:ea typeface="+mn-ea"/>
                <a:cs typeface="+mn-cs"/>
              </a:rPr>
              <a:t>communications.</a:t>
            </a:r>
          </a:p>
          <a:p>
            <a:r>
              <a:rPr lang="en-US" sz="1200" b="0" i="0" u="none" strike="noStrike" kern="1200" baseline="0" dirty="0" smtClean="0">
                <a:solidFill>
                  <a:schemeClr val="tx1"/>
                </a:solidFill>
                <a:latin typeface="+mn-lt"/>
                <a:ea typeface="+mn-ea"/>
                <a:cs typeface="+mn-cs"/>
              </a:rPr>
              <a:t>Answer: B is incorrect. In cryptography, a private or secret key is an</a:t>
            </a:r>
          </a:p>
          <a:p>
            <a:r>
              <a:rPr lang="en-US" sz="1200" b="0" i="0" u="none" strike="noStrike" kern="1200" baseline="0" dirty="0" smtClean="0">
                <a:solidFill>
                  <a:schemeClr val="tx1"/>
                </a:solidFill>
                <a:latin typeface="+mn-lt"/>
                <a:ea typeface="+mn-ea"/>
                <a:cs typeface="+mn-cs"/>
              </a:rPr>
              <a:t>encryption/decryption key known only to the party or parties that exchange</a:t>
            </a:r>
          </a:p>
          <a:p>
            <a:r>
              <a:rPr lang="en-US" sz="1200" b="0" i="0" u="none" strike="noStrike" kern="1200" baseline="0" dirty="0" smtClean="0">
                <a:solidFill>
                  <a:schemeClr val="tx1"/>
                </a:solidFill>
                <a:latin typeface="+mn-lt"/>
                <a:ea typeface="+mn-ea"/>
                <a:cs typeface="+mn-cs"/>
              </a:rPr>
              <a:t>secret messages. In traditional secret key cryptography, a key would be shared by</a:t>
            </a:r>
          </a:p>
          <a:p>
            <a:r>
              <a:rPr lang="en-US" sz="1200" b="0" i="0" u="none" strike="noStrike" kern="1200" baseline="0" dirty="0" smtClean="0">
                <a:solidFill>
                  <a:schemeClr val="tx1"/>
                </a:solidFill>
                <a:latin typeface="+mn-lt"/>
                <a:ea typeface="+mn-ea"/>
                <a:cs typeface="+mn-cs"/>
              </a:rPr>
              <a:t>the communicators so that each could encrypt and decrypt messages.</a:t>
            </a:r>
          </a:p>
          <a:p>
            <a:r>
              <a:rPr lang="en-US" sz="1200" b="0" i="0" u="none" strike="noStrike" kern="1200" baseline="0" dirty="0" smtClean="0">
                <a:solidFill>
                  <a:schemeClr val="tx1"/>
                </a:solidFill>
                <a:latin typeface="+mn-lt"/>
                <a:ea typeface="+mn-ea"/>
                <a:cs typeface="+mn-cs"/>
              </a:rPr>
              <a:t>Answer: D is incorrect. A Public Key is known commonly to everybody. It is used to</a:t>
            </a:r>
          </a:p>
          <a:p>
            <a:r>
              <a:rPr lang="en-US" sz="1200" b="0" i="0" u="none" strike="noStrike" kern="1200" baseline="0" dirty="0" smtClean="0">
                <a:solidFill>
                  <a:schemeClr val="tx1"/>
                </a:solidFill>
                <a:latin typeface="+mn-lt"/>
                <a:ea typeface="+mn-ea"/>
                <a:cs typeface="+mn-cs"/>
              </a:rPr>
              <a:t>encrypt data. Only specific users can decrypt it. Data encryption is used to encrypt</a:t>
            </a:r>
          </a:p>
          <a:p>
            <a:r>
              <a:rPr lang="en-US" sz="1200" b="0" i="0" u="none" strike="noStrike" kern="1200" baseline="0" dirty="0" smtClean="0">
                <a:solidFill>
                  <a:schemeClr val="tx1"/>
                </a:solidFill>
                <a:latin typeface="+mn-lt"/>
                <a:ea typeface="+mn-ea"/>
                <a:cs typeface="+mn-cs"/>
              </a:rPr>
              <a:t>data so that it can only be decrypted with the corresponding private key owned by the</a:t>
            </a:r>
          </a:p>
          <a:p>
            <a:r>
              <a:rPr lang="en-US" sz="1200" b="0" i="0" u="none" strike="noStrike" kern="1200" baseline="0" dirty="0" smtClean="0">
                <a:solidFill>
                  <a:schemeClr val="tx1"/>
                </a:solidFill>
                <a:latin typeface="+mn-lt"/>
                <a:ea typeface="+mn-ea"/>
                <a:cs typeface="+mn-cs"/>
              </a:rPr>
              <a:t>public key owner. The public key is also used to verify digital signatures. This</a:t>
            </a:r>
          </a:p>
          <a:p>
            <a:r>
              <a:rPr lang="en-US" sz="1200" b="0" i="0" u="none" strike="noStrike" kern="1200" baseline="0" dirty="0" smtClean="0">
                <a:solidFill>
                  <a:schemeClr val="tx1"/>
                </a:solidFill>
                <a:latin typeface="+mn-lt"/>
                <a:ea typeface="+mn-ea"/>
                <a:cs typeface="+mn-cs"/>
              </a:rPr>
              <a:t>signature is created by the associated private key.</a:t>
            </a:r>
            <a:endParaRPr lang="en-US" dirty="0"/>
          </a:p>
        </p:txBody>
      </p:sp>
      <p:sp>
        <p:nvSpPr>
          <p:cNvPr id="4" name="Slide Number Placeholder 3"/>
          <p:cNvSpPr>
            <a:spLocks noGrp="1"/>
          </p:cNvSpPr>
          <p:nvPr>
            <p:ph type="sldNum" sz="quarter" idx="10"/>
          </p:nvPr>
        </p:nvSpPr>
        <p:spPr/>
        <p:txBody>
          <a:bodyPr/>
          <a:lstStyle/>
          <a:p>
            <a:fld id="{39EF5598-E94B-463F-8667-3FFBA47D72E6}" type="slidenum">
              <a:rPr lang="en-US" smtClean="0"/>
              <a:pPr/>
              <a:t>7</a:t>
            </a:fld>
            <a:endParaRPr lang="en-US"/>
          </a:p>
        </p:txBody>
      </p:sp>
    </p:spTree>
    <p:extLst>
      <p:ext uri="{BB962C8B-B14F-4D97-AF65-F5344CB8AC3E}">
        <p14:creationId xmlns:p14="http://schemas.microsoft.com/office/powerpoint/2010/main" xmlns="" val="322715924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i="0" u="none" strike="noStrike" kern="1200" baseline="0" dirty="0" smtClean="0">
                <a:solidFill>
                  <a:schemeClr val="tx1"/>
                </a:solidFill>
                <a:latin typeface="+mn-lt"/>
                <a:ea typeface="+mn-ea"/>
                <a:cs typeface="+mn-cs"/>
              </a:rPr>
              <a:t>Answer: </a:t>
            </a:r>
            <a:r>
              <a:rPr lang="en-US" sz="1200" b="0" i="0" u="none" strike="noStrike" kern="1200" baseline="0" dirty="0" smtClean="0">
                <a:solidFill>
                  <a:schemeClr val="tx1"/>
                </a:solidFill>
                <a:latin typeface="+mn-lt"/>
                <a:ea typeface="+mn-ea"/>
                <a:cs typeface="+mn-cs"/>
              </a:rPr>
              <a:t>D</a:t>
            </a:r>
          </a:p>
          <a:p>
            <a:r>
              <a:rPr lang="en-US" sz="1200" b="1" i="0" u="none" strike="noStrike" kern="1200" baseline="0" dirty="0" smtClean="0">
                <a:solidFill>
                  <a:schemeClr val="tx1"/>
                </a:solidFill>
                <a:latin typeface="+mn-lt"/>
                <a:ea typeface="+mn-ea"/>
                <a:cs typeface="+mn-cs"/>
              </a:rPr>
              <a:t>Explanation:</a:t>
            </a:r>
          </a:p>
          <a:p>
            <a:r>
              <a:rPr lang="en-US" sz="1200" b="0" i="0" u="none" strike="noStrike" kern="1200" baseline="0" dirty="0" smtClean="0">
                <a:solidFill>
                  <a:schemeClr val="tx1"/>
                </a:solidFill>
                <a:latin typeface="+mn-lt"/>
                <a:ea typeface="+mn-ea"/>
                <a:cs typeface="+mn-cs"/>
              </a:rPr>
              <a:t>In the above scenario, Mark will create a perimeter network to isolate the servers</a:t>
            </a:r>
          </a:p>
          <a:p>
            <a:r>
              <a:rPr lang="en-US" sz="1200" b="0" i="0" u="none" strike="noStrike" kern="1200" baseline="0" dirty="0" smtClean="0">
                <a:solidFill>
                  <a:schemeClr val="tx1"/>
                </a:solidFill>
                <a:latin typeface="+mn-lt"/>
                <a:ea typeface="+mn-ea"/>
                <a:cs typeface="+mn-cs"/>
              </a:rPr>
              <a:t>from the internal network because Internet-exposed servers and devices should not be</a:t>
            </a:r>
          </a:p>
          <a:p>
            <a:r>
              <a:rPr lang="en-US" sz="1200" b="0" i="0" u="none" strike="noStrike" kern="1200" baseline="0" dirty="0" smtClean="0">
                <a:solidFill>
                  <a:schemeClr val="tx1"/>
                </a:solidFill>
                <a:latin typeface="+mn-lt"/>
                <a:ea typeface="+mn-ea"/>
                <a:cs typeface="+mn-cs"/>
              </a:rPr>
              <a:t>located in an internal network. They have to be segmented or isolated into a protected</a:t>
            </a:r>
          </a:p>
          <a:p>
            <a:r>
              <a:rPr lang="en-US" sz="1200" b="0" i="0" u="none" strike="noStrike" kern="1200" baseline="0" dirty="0" smtClean="0">
                <a:solidFill>
                  <a:schemeClr val="tx1"/>
                </a:solidFill>
                <a:latin typeface="+mn-lt"/>
                <a:ea typeface="+mn-ea"/>
                <a:cs typeface="+mn-cs"/>
              </a:rPr>
              <a:t>part of the network.</a:t>
            </a:r>
            <a:endParaRPr lang="en-US" dirty="0"/>
          </a:p>
        </p:txBody>
      </p:sp>
      <p:sp>
        <p:nvSpPr>
          <p:cNvPr id="4" name="Slide Number Placeholder 3"/>
          <p:cNvSpPr>
            <a:spLocks noGrp="1"/>
          </p:cNvSpPr>
          <p:nvPr>
            <p:ph type="sldNum" sz="quarter" idx="10"/>
          </p:nvPr>
        </p:nvSpPr>
        <p:spPr/>
        <p:txBody>
          <a:bodyPr/>
          <a:lstStyle/>
          <a:p>
            <a:fld id="{39EF5598-E94B-463F-8667-3FFBA47D72E6}" type="slidenum">
              <a:rPr lang="en-US" smtClean="0"/>
              <a:pPr/>
              <a:t>8</a:t>
            </a:fld>
            <a:endParaRPr lang="en-US"/>
          </a:p>
        </p:txBody>
      </p:sp>
    </p:spTree>
    <p:extLst>
      <p:ext uri="{BB962C8B-B14F-4D97-AF65-F5344CB8AC3E}">
        <p14:creationId xmlns:p14="http://schemas.microsoft.com/office/powerpoint/2010/main" xmlns="" val="269501145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i="0" u="none" strike="noStrike" kern="1200" baseline="0" dirty="0" smtClean="0">
                <a:solidFill>
                  <a:schemeClr val="tx1"/>
                </a:solidFill>
                <a:latin typeface="+mn-lt"/>
                <a:ea typeface="+mn-ea"/>
                <a:cs typeface="+mn-cs"/>
              </a:rPr>
              <a:t>Answer: </a:t>
            </a:r>
            <a:r>
              <a:rPr lang="en-US" sz="1200" b="0" i="0" u="none" strike="noStrike" kern="1200" baseline="0" dirty="0" smtClean="0">
                <a:solidFill>
                  <a:schemeClr val="tx1"/>
                </a:solidFill>
                <a:latin typeface="+mn-lt"/>
                <a:ea typeface="+mn-ea"/>
                <a:cs typeface="+mn-cs"/>
              </a:rPr>
              <a:t>B</a:t>
            </a:r>
          </a:p>
          <a:p>
            <a:r>
              <a:rPr lang="en-US" sz="1200" b="1" i="0" u="none" strike="noStrike" kern="1200" baseline="0" dirty="0" smtClean="0">
                <a:solidFill>
                  <a:schemeClr val="tx1"/>
                </a:solidFill>
                <a:latin typeface="+mn-lt"/>
                <a:ea typeface="+mn-ea"/>
                <a:cs typeface="+mn-cs"/>
              </a:rPr>
              <a:t>Explanation:</a:t>
            </a:r>
          </a:p>
          <a:p>
            <a:r>
              <a:rPr lang="en-US" sz="1200" b="0" i="0" u="none" strike="noStrike" kern="1200" baseline="0" dirty="0" smtClean="0">
                <a:solidFill>
                  <a:schemeClr val="tx1"/>
                </a:solidFill>
                <a:latin typeface="+mn-lt"/>
                <a:ea typeface="+mn-ea"/>
                <a:cs typeface="+mn-cs"/>
              </a:rPr>
              <a:t>Internet Protocol Security (IPsec) is a protocol suite for securing Internet</a:t>
            </a:r>
          </a:p>
          <a:p>
            <a:r>
              <a:rPr lang="en-US" sz="1200" b="0" i="0" u="none" strike="noStrike" kern="1200" baseline="0" dirty="0" smtClean="0">
                <a:solidFill>
                  <a:schemeClr val="tx1"/>
                </a:solidFill>
                <a:latin typeface="+mn-lt"/>
                <a:ea typeface="+mn-ea"/>
                <a:cs typeface="+mn-cs"/>
              </a:rPr>
              <a:t>Protocol (IP) communications by authenticating and encrypting each IP packet of a</a:t>
            </a:r>
          </a:p>
          <a:p>
            <a:r>
              <a:rPr lang="en-US" sz="1200" b="0" i="0" u="none" strike="noStrike" kern="1200" baseline="0" dirty="0" smtClean="0">
                <a:solidFill>
                  <a:schemeClr val="tx1"/>
                </a:solidFill>
                <a:latin typeface="+mn-lt"/>
                <a:ea typeface="+mn-ea"/>
                <a:cs typeface="+mn-cs"/>
              </a:rPr>
              <a:t>data stream. IPsec also includes protocols for establishing mutual authentication</a:t>
            </a:r>
          </a:p>
          <a:p>
            <a:r>
              <a:rPr lang="en-US" sz="1200" b="0" i="0" u="none" strike="noStrike" kern="1200" baseline="0" dirty="0" smtClean="0">
                <a:solidFill>
                  <a:schemeClr val="tx1"/>
                </a:solidFill>
                <a:latin typeface="+mn-lt"/>
                <a:ea typeface="+mn-ea"/>
                <a:cs typeface="+mn-cs"/>
              </a:rPr>
              <a:t>between agents at the beginning of the session and negotiation of cryptographic keys</a:t>
            </a:r>
          </a:p>
          <a:p>
            <a:r>
              <a:rPr lang="en-US" sz="1200" b="0" i="0" u="none" strike="noStrike" kern="1200" baseline="0" dirty="0" smtClean="0">
                <a:solidFill>
                  <a:schemeClr val="tx1"/>
                </a:solidFill>
                <a:latin typeface="+mn-lt"/>
                <a:ea typeface="+mn-ea"/>
                <a:cs typeface="+mn-cs"/>
              </a:rPr>
              <a:t>to be used during the session. IPsec can be used to protect data flows between a pair</a:t>
            </a:r>
          </a:p>
          <a:p>
            <a:r>
              <a:rPr lang="en-US" sz="1200" b="0" i="0" u="none" strike="noStrike" kern="1200" baseline="0" dirty="0" smtClean="0">
                <a:solidFill>
                  <a:schemeClr val="tx1"/>
                </a:solidFill>
                <a:latin typeface="+mn-lt"/>
                <a:ea typeface="+mn-ea"/>
                <a:cs typeface="+mn-cs"/>
              </a:rPr>
              <a:t>of hosts, between a pair of security gateways, or between a security gateway and a</a:t>
            </a:r>
          </a:p>
          <a:p>
            <a:r>
              <a:rPr lang="en-US" sz="1200" b="0" i="0" u="none" strike="noStrike" kern="1200" baseline="0" dirty="0" smtClean="0">
                <a:solidFill>
                  <a:schemeClr val="tx1"/>
                </a:solidFill>
                <a:latin typeface="+mn-lt"/>
                <a:ea typeface="+mn-ea"/>
                <a:cs typeface="+mn-cs"/>
              </a:rPr>
              <a:t>host.</a:t>
            </a:r>
          </a:p>
          <a:p>
            <a:r>
              <a:rPr lang="en-US" sz="1200" b="0" i="0" u="none" strike="noStrike" kern="1200" baseline="0" dirty="0" smtClean="0">
                <a:solidFill>
                  <a:schemeClr val="tx1"/>
                </a:solidFill>
                <a:latin typeface="+mn-lt"/>
                <a:ea typeface="+mn-ea"/>
                <a:cs typeface="+mn-cs"/>
              </a:rPr>
              <a:t>Answer: C is incorrect. Domain Name System Security Extensions (DNSSEC) is a</a:t>
            </a:r>
          </a:p>
          <a:p>
            <a:r>
              <a:rPr lang="en-US" sz="1200" b="0" i="0" u="none" strike="noStrike" kern="1200" baseline="0" dirty="0" smtClean="0">
                <a:solidFill>
                  <a:schemeClr val="tx1"/>
                </a:solidFill>
                <a:latin typeface="+mn-lt"/>
                <a:ea typeface="+mn-ea"/>
                <a:cs typeface="+mn-cs"/>
              </a:rPr>
              <a:t>suite of Internet Engineering Task Force (IETF) specifications for securing certain</a:t>
            </a:r>
          </a:p>
          <a:p>
            <a:r>
              <a:rPr lang="en-US" sz="1200" b="0" i="0" u="none" strike="noStrike" kern="1200" baseline="0" dirty="0" smtClean="0">
                <a:solidFill>
                  <a:schemeClr val="tx1"/>
                </a:solidFill>
                <a:latin typeface="+mn-lt"/>
                <a:ea typeface="+mn-ea"/>
                <a:cs typeface="+mn-cs"/>
              </a:rPr>
              <a:t>kinds of information provided by the Domain Name System (DNS) as used on</a:t>
            </a:r>
          </a:p>
          <a:p>
            <a:r>
              <a:rPr lang="en-US" sz="1200" b="0" i="0" u="none" strike="noStrike" kern="1200" baseline="0" dirty="0" smtClean="0">
                <a:solidFill>
                  <a:schemeClr val="tx1"/>
                </a:solidFill>
                <a:latin typeface="+mn-lt"/>
                <a:ea typeface="+mn-ea"/>
                <a:cs typeface="+mn-cs"/>
              </a:rPr>
              <a:t>Internet Protocol (IP) networks. It is a set of extensions to DNS which provide to</a:t>
            </a:r>
          </a:p>
          <a:p>
            <a:r>
              <a:rPr lang="en-US" sz="1200" b="0" i="0" u="none" strike="noStrike" kern="1200" baseline="0" dirty="0" smtClean="0">
                <a:solidFill>
                  <a:schemeClr val="tx1"/>
                </a:solidFill>
                <a:latin typeface="+mn-lt"/>
                <a:ea typeface="+mn-ea"/>
                <a:cs typeface="+mn-cs"/>
              </a:rPr>
              <a:t>DNS clients origin authentication of DNS data, authenticated denial of existence, and</a:t>
            </a:r>
          </a:p>
          <a:p>
            <a:r>
              <a:rPr lang="en-US" sz="1200" b="0" i="0" u="none" strike="noStrike" kern="1200" baseline="0" dirty="0" smtClean="0">
                <a:solidFill>
                  <a:schemeClr val="tx1"/>
                </a:solidFill>
                <a:latin typeface="+mn-lt"/>
                <a:ea typeface="+mn-ea"/>
                <a:cs typeface="+mn-cs"/>
              </a:rPr>
              <a:t>data integrity, but not availability or confidentiality.</a:t>
            </a:r>
          </a:p>
          <a:p>
            <a:r>
              <a:rPr lang="en-US" sz="1200" b="0" i="0" u="none" strike="noStrike" kern="1200" baseline="0" dirty="0" smtClean="0">
                <a:solidFill>
                  <a:schemeClr val="tx1"/>
                </a:solidFill>
                <a:latin typeface="+mn-lt"/>
                <a:ea typeface="+mn-ea"/>
                <a:cs typeface="+mn-cs"/>
              </a:rPr>
              <a:t>Answer: A is incorrect. A honey pot is a computer that is used to attract potential</a:t>
            </a:r>
          </a:p>
          <a:p>
            <a:r>
              <a:rPr lang="en-US" sz="1200" b="0" i="0" u="none" strike="noStrike" kern="1200" baseline="0" dirty="0" smtClean="0">
                <a:solidFill>
                  <a:schemeClr val="tx1"/>
                </a:solidFill>
                <a:latin typeface="+mn-lt"/>
                <a:ea typeface="+mn-ea"/>
                <a:cs typeface="+mn-cs"/>
              </a:rPr>
              <a:t>intruders or attackers. It is for this reason that a honey pot has low security</a:t>
            </a:r>
          </a:p>
          <a:p>
            <a:r>
              <a:rPr lang="en-US" sz="1200" b="0" i="0" u="none" strike="noStrike" kern="1200" baseline="0" dirty="0" smtClean="0">
                <a:solidFill>
                  <a:schemeClr val="tx1"/>
                </a:solidFill>
                <a:latin typeface="+mn-lt"/>
                <a:ea typeface="+mn-ea"/>
                <a:cs typeface="+mn-cs"/>
              </a:rPr>
              <a:t>permissions. A honey pot is used to gain information about the intruders and their</a:t>
            </a:r>
          </a:p>
          <a:p>
            <a:r>
              <a:rPr lang="en-US" sz="1200" b="0" i="0" u="none" strike="noStrike" kern="1200" baseline="0" dirty="0" smtClean="0">
                <a:solidFill>
                  <a:schemeClr val="tx1"/>
                </a:solidFill>
                <a:latin typeface="+mn-lt"/>
                <a:ea typeface="+mn-ea"/>
                <a:cs typeface="+mn-cs"/>
              </a:rPr>
              <a:t>attack strategies.</a:t>
            </a:r>
          </a:p>
          <a:p>
            <a:r>
              <a:rPr lang="en-US" sz="1200" b="0" i="0" u="none" strike="noStrike" kern="1200" baseline="0" dirty="0" smtClean="0">
                <a:solidFill>
                  <a:schemeClr val="tx1"/>
                </a:solidFill>
                <a:latin typeface="+mn-lt"/>
                <a:ea typeface="+mn-ea"/>
                <a:cs typeface="+mn-cs"/>
              </a:rPr>
              <a:t>Answer: D is incorrect. Protocol spoofing is used in data communications for</a:t>
            </a:r>
          </a:p>
          <a:p>
            <a:r>
              <a:rPr lang="en-US" sz="1200" b="0" i="0" u="none" strike="noStrike" kern="1200" baseline="0" dirty="0" smtClean="0">
                <a:solidFill>
                  <a:schemeClr val="tx1"/>
                </a:solidFill>
                <a:latin typeface="+mn-lt"/>
                <a:ea typeface="+mn-ea"/>
                <a:cs typeface="+mn-cs"/>
              </a:rPr>
              <a:t>enhancing the performance in situations where an currently working protocol is</a:t>
            </a:r>
          </a:p>
          <a:p>
            <a:r>
              <a:rPr lang="en-US" sz="1200" b="0" i="0" u="none" strike="noStrike" kern="1200" baseline="0" dirty="0" smtClean="0">
                <a:solidFill>
                  <a:schemeClr val="tx1"/>
                </a:solidFill>
                <a:latin typeface="+mn-lt"/>
                <a:ea typeface="+mn-ea"/>
                <a:cs typeface="+mn-cs"/>
              </a:rPr>
              <a:t>inadequate. In a computer security context, it refers to several forms of falsification of</a:t>
            </a:r>
          </a:p>
          <a:p>
            <a:r>
              <a:rPr lang="en-US" sz="1200" b="0" i="0" u="none" strike="noStrike" kern="1200" baseline="0" dirty="0" smtClean="0">
                <a:solidFill>
                  <a:schemeClr val="tx1"/>
                </a:solidFill>
                <a:latin typeface="+mn-lt"/>
                <a:ea typeface="+mn-ea"/>
                <a:cs typeface="+mn-cs"/>
              </a:rPr>
              <a:t>technically unrelated data.</a:t>
            </a:r>
            <a:endParaRPr lang="en-US" dirty="0"/>
          </a:p>
        </p:txBody>
      </p:sp>
      <p:sp>
        <p:nvSpPr>
          <p:cNvPr id="4" name="Slide Number Placeholder 3"/>
          <p:cNvSpPr>
            <a:spLocks noGrp="1"/>
          </p:cNvSpPr>
          <p:nvPr>
            <p:ph type="sldNum" sz="quarter" idx="10"/>
          </p:nvPr>
        </p:nvSpPr>
        <p:spPr/>
        <p:txBody>
          <a:bodyPr/>
          <a:lstStyle/>
          <a:p>
            <a:fld id="{39EF5598-E94B-463F-8667-3FFBA47D72E6}" type="slidenum">
              <a:rPr lang="en-US" smtClean="0"/>
              <a:pPr/>
              <a:t>9</a:t>
            </a:fld>
            <a:endParaRPr lang="en-US"/>
          </a:p>
        </p:txBody>
      </p:sp>
    </p:spTree>
    <p:extLst>
      <p:ext uri="{BB962C8B-B14F-4D97-AF65-F5344CB8AC3E}">
        <p14:creationId xmlns:p14="http://schemas.microsoft.com/office/powerpoint/2010/main" xmlns="" val="246065797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i="0" u="none" strike="noStrike" kern="1200" baseline="0" dirty="0" smtClean="0">
                <a:solidFill>
                  <a:schemeClr val="tx1"/>
                </a:solidFill>
                <a:latin typeface="+mn-lt"/>
                <a:ea typeface="+mn-ea"/>
                <a:cs typeface="+mn-cs"/>
              </a:rPr>
              <a:t>Answer: </a:t>
            </a:r>
            <a:r>
              <a:rPr lang="en-US" sz="1200" b="0" i="0" u="none" strike="noStrike" kern="1200" baseline="0" dirty="0" smtClean="0">
                <a:solidFill>
                  <a:schemeClr val="tx1"/>
                </a:solidFill>
                <a:latin typeface="+mn-lt"/>
                <a:ea typeface="+mn-ea"/>
                <a:cs typeface="+mn-cs"/>
              </a:rPr>
              <a:t>C</a:t>
            </a:r>
          </a:p>
          <a:p>
            <a:r>
              <a:rPr lang="en-US" sz="1200" b="1" i="0" u="none" strike="noStrike" kern="1200" baseline="0" dirty="0" smtClean="0">
                <a:solidFill>
                  <a:schemeClr val="tx1"/>
                </a:solidFill>
                <a:latin typeface="+mn-lt"/>
                <a:ea typeface="+mn-ea"/>
                <a:cs typeface="+mn-cs"/>
              </a:rPr>
              <a:t>Explanation:</a:t>
            </a:r>
          </a:p>
          <a:p>
            <a:r>
              <a:rPr lang="en-US" sz="1200" b="0" i="0" u="none" strike="noStrike" kern="1200" baseline="0" dirty="0" smtClean="0">
                <a:solidFill>
                  <a:schemeClr val="tx1"/>
                </a:solidFill>
                <a:latin typeface="+mn-lt"/>
                <a:ea typeface="+mn-ea"/>
                <a:cs typeface="+mn-cs"/>
              </a:rPr>
              <a:t>Kerberos is defined as a secure method used for authenticating a request for a service</a:t>
            </a:r>
          </a:p>
          <a:p>
            <a:r>
              <a:rPr lang="en-US" sz="1200" b="0" i="0" u="none" strike="noStrike" kern="1200" baseline="0" dirty="0" smtClean="0">
                <a:solidFill>
                  <a:schemeClr val="tx1"/>
                </a:solidFill>
                <a:latin typeface="+mn-lt"/>
                <a:ea typeface="+mn-ea"/>
                <a:cs typeface="+mn-cs"/>
              </a:rPr>
              <a:t>in a computer network.</a:t>
            </a:r>
          </a:p>
          <a:p>
            <a:r>
              <a:rPr lang="en-US" sz="1200" b="0" i="0" u="none" strike="noStrike" kern="1200" baseline="0" dirty="0" smtClean="0">
                <a:solidFill>
                  <a:schemeClr val="tx1"/>
                </a:solidFill>
                <a:latin typeface="+mn-lt"/>
                <a:ea typeface="+mn-ea"/>
                <a:cs typeface="+mn-cs"/>
              </a:rPr>
              <a:t>Answer: D is incorrect. The Lightweight Directory Access Protocol (LDAP) is</a:t>
            </a:r>
          </a:p>
          <a:p>
            <a:r>
              <a:rPr lang="en-US" sz="1200" b="0" i="0" u="none" strike="noStrike" kern="1200" baseline="0" dirty="0" smtClean="0">
                <a:solidFill>
                  <a:schemeClr val="tx1"/>
                </a:solidFill>
                <a:latin typeface="+mn-lt"/>
                <a:ea typeface="+mn-ea"/>
                <a:cs typeface="+mn-cs"/>
              </a:rPr>
              <a:t>defined as a directory service protocol that is used to provide a mechanism used to</a:t>
            </a:r>
          </a:p>
          <a:p>
            <a:r>
              <a:rPr lang="en-US" sz="1200" b="0" i="0" u="none" strike="noStrike" kern="1200" baseline="0" dirty="0" smtClean="0">
                <a:solidFill>
                  <a:schemeClr val="tx1"/>
                </a:solidFill>
                <a:latin typeface="+mn-lt"/>
                <a:ea typeface="+mn-ea"/>
                <a:cs typeface="+mn-cs"/>
              </a:rPr>
              <a:t>connect to, search, and modify Internet directories.</a:t>
            </a:r>
          </a:p>
          <a:p>
            <a:r>
              <a:rPr lang="en-US" sz="1200" b="0" i="0" u="none" strike="noStrike" kern="1200" baseline="0" dirty="0" smtClean="0">
                <a:solidFill>
                  <a:schemeClr val="tx1"/>
                </a:solidFill>
                <a:latin typeface="+mn-lt"/>
                <a:ea typeface="+mn-ea"/>
                <a:cs typeface="+mn-cs"/>
              </a:rPr>
              <a:t>Answer: A is incorrect. TCP/IP protocol is used to define the rule computers are</a:t>
            </a:r>
          </a:p>
          <a:p>
            <a:r>
              <a:rPr lang="en-US" sz="1200" b="0" i="0" u="none" strike="noStrike" kern="1200" baseline="0" dirty="0" smtClean="0">
                <a:solidFill>
                  <a:schemeClr val="tx1"/>
                </a:solidFill>
                <a:latin typeface="+mn-lt"/>
                <a:ea typeface="+mn-ea"/>
                <a:cs typeface="+mn-cs"/>
              </a:rPr>
              <a:t>required to follow for communicating with each other over the internet.</a:t>
            </a:r>
          </a:p>
          <a:p>
            <a:r>
              <a:rPr lang="en-US" sz="1200" b="0" i="0" u="none" strike="noStrike" kern="1200" baseline="0" dirty="0" smtClean="0">
                <a:solidFill>
                  <a:schemeClr val="tx1"/>
                </a:solidFill>
                <a:latin typeface="+mn-lt"/>
                <a:ea typeface="+mn-ea"/>
                <a:cs typeface="+mn-cs"/>
              </a:rPr>
              <a:t>Answer: B is incorrect. This is an invalid </a:t>
            </a:r>
            <a:r>
              <a:rPr lang="en-US" sz="1200" b="1" i="0" u="none" strike="noStrike" kern="1200" baseline="0" dirty="0" smtClean="0">
                <a:solidFill>
                  <a:schemeClr val="tx1"/>
                </a:solidFill>
                <a:latin typeface="+mn-lt"/>
                <a:ea typeface="+mn-ea"/>
                <a:cs typeface="+mn-cs"/>
              </a:rPr>
              <a:t>Answer: </a:t>
            </a:r>
            <a:r>
              <a:rPr lang="en-US" sz="1200" b="0" i="0" u="none" strike="noStrike" kern="1200" baseline="0" dirty="0" smtClean="0">
                <a:solidFill>
                  <a:schemeClr val="tx1"/>
                </a:solidFill>
                <a:latin typeface="+mn-lt"/>
                <a:ea typeface="+mn-ea"/>
                <a:cs typeface="+mn-cs"/>
              </a:rPr>
              <a:t>.</a:t>
            </a:r>
            <a:endParaRPr lang="en-US" dirty="0"/>
          </a:p>
        </p:txBody>
      </p:sp>
      <p:sp>
        <p:nvSpPr>
          <p:cNvPr id="4" name="Slide Number Placeholder 3"/>
          <p:cNvSpPr>
            <a:spLocks noGrp="1"/>
          </p:cNvSpPr>
          <p:nvPr>
            <p:ph type="sldNum" sz="quarter" idx="10"/>
          </p:nvPr>
        </p:nvSpPr>
        <p:spPr/>
        <p:txBody>
          <a:bodyPr/>
          <a:lstStyle/>
          <a:p>
            <a:fld id="{39EF5598-E94B-463F-8667-3FFBA47D72E6}" type="slidenum">
              <a:rPr lang="en-US" smtClean="0"/>
              <a:pPr/>
              <a:t>10</a:t>
            </a:fld>
            <a:endParaRPr lang="en-US"/>
          </a:p>
        </p:txBody>
      </p:sp>
    </p:spTree>
    <p:extLst>
      <p:ext uri="{BB962C8B-B14F-4D97-AF65-F5344CB8AC3E}">
        <p14:creationId xmlns:p14="http://schemas.microsoft.com/office/powerpoint/2010/main" xmlns="" val="257169368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bg2">
            <a:lumMod val="75000"/>
          </a:schemeClr>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261872" y="758952"/>
            <a:ext cx="9418320" cy="4041648"/>
          </a:xfrm>
        </p:spPr>
        <p:txBody>
          <a:bodyPr anchor="b">
            <a:normAutofit/>
          </a:bodyPr>
          <a:lstStyle>
            <a:lvl1pPr algn="l">
              <a:lnSpc>
                <a:spcPct val="85000"/>
              </a:lnSpc>
              <a:defRPr sz="7200" baseline="0">
                <a:solidFill>
                  <a:schemeClr val="tx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261872" y="4800600"/>
            <a:ext cx="9418320" cy="1691640"/>
          </a:xfrm>
        </p:spPr>
        <p:txBody>
          <a:bodyPr>
            <a:normAutofit/>
          </a:bodyPr>
          <a:lstStyle>
            <a:lvl1pPr marL="0" indent="0" algn="l">
              <a:buNone/>
              <a:defRPr sz="2200" baseline="0">
                <a:solidFill>
                  <a:schemeClr val="tx1">
                    <a:lumMod val="75000"/>
                  </a:schemeClr>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lvl1pPr>
              <a:defRPr>
                <a:solidFill>
                  <a:schemeClr val="tx1">
                    <a:lumMod val="50000"/>
                  </a:schemeClr>
                </a:solidFill>
              </a:defRPr>
            </a:lvl1pPr>
          </a:lstStyle>
          <a:p>
            <a:fld id="{9E016143-E03C-4CFD-AFDC-14E5BDEA754C}" type="datetimeFigureOut">
              <a:rPr lang="en-US" dirty="0"/>
              <a:pPr/>
              <a:t>3/3/2015</a:t>
            </a:fld>
            <a:endParaRPr lang="en-US" dirty="0"/>
          </a:p>
        </p:txBody>
      </p:sp>
      <p:sp>
        <p:nvSpPr>
          <p:cNvPr id="5" name="Footer Placeholder 4"/>
          <p:cNvSpPr>
            <a:spLocks noGrp="1"/>
          </p:cNvSpPr>
          <p:nvPr>
            <p:ph type="ftr" sz="quarter" idx="11"/>
          </p:nvPr>
        </p:nvSpPr>
        <p:spPr/>
        <p:txBody>
          <a:bodyPr/>
          <a:lstStyle>
            <a:lvl1pPr>
              <a:defRPr>
                <a:solidFill>
                  <a:schemeClr val="tx1">
                    <a:lumMod val="65000"/>
                  </a:schemeClr>
                </a:solidFill>
              </a:defRPr>
            </a:lvl1pPr>
          </a:lstStyle>
          <a:p>
            <a:endParaRPr lang="en-US" dirty="0"/>
          </a:p>
        </p:txBody>
      </p:sp>
      <p:sp>
        <p:nvSpPr>
          <p:cNvPr id="6" name="Slide Number Placeholder 5"/>
          <p:cNvSpPr>
            <a:spLocks noGrp="1"/>
          </p:cNvSpPr>
          <p:nvPr>
            <p:ph type="sldNum" sz="quarter" idx="12"/>
          </p:nvPr>
        </p:nvSpPr>
        <p:spPr/>
        <p:txBody>
          <a:bodyPr/>
          <a:lstStyle>
            <a:lvl1pPr>
              <a:defRPr>
                <a:solidFill>
                  <a:schemeClr val="tx1">
                    <a:lumMod val="65000"/>
                  </a:schemeClr>
                </a:solidFill>
              </a:defRPr>
            </a:lvl1pPr>
          </a:lstStyle>
          <a:p>
            <a:fld id="{4FAB73BC-B049-4115-A692-8D63A059BFB8}" type="slidenum">
              <a:rPr lang="en-US" dirty="0"/>
              <a:pPr/>
              <a:t>‹#›</a:t>
            </a:fld>
            <a:endParaRPr lang="en-US" dirty="0"/>
          </a:p>
        </p:txBody>
      </p:sp>
      <p:sp>
        <p:nvSpPr>
          <p:cNvPr id="7" name="Rectangle 6"/>
          <p:cNvSpPr/>
          <p:nvPr/>
        </p:nvSpPr>
        <p:spPr>
          <a:xfrm>
            <a:off x="0" y="0"/>
            <a:ext cx="4572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C033E54A-A8CA-48C1-9504-691B58049D29}" type="datetimeFigureOut">
              <a:rPr lang="en-US" dirty="0"/>
              <a:pPr/>
              <a:t>3/3/2015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48700" y="381000"/>
            <a:ext cx="2476500" cy="5897562"/>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762000" y="381000"/>
            <a:ext cx="7734300" cy="589756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5F6C806-BBF7-471C-9527-881CE2266695}" type="datetimeFigureOut">
              <a:rPr lang="en-US" dirty="0"/>
              <a:pPr/>
              <a:t>3/3/2015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78C94063-DF36-4330-A365-08DA1FA5B7D6}" type="datetimeFigureOut">
              <a:rPr lang="en-US" dirty="0"/>
              <a:pPr/>
              <a:t>3/3/2015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61872" y="758952"/>
            <a:ext cx="9418320" cy="4041648"/>
          </a:xfrm>
        </p:spPr>
        <p:txBody>
          <a:bodyPr anchor="b">
            <a:normAutofit/>
          </a:bodyPr>
          <a:lstStyle>
            <a:lvl1pPr>
              <a:lnSpc>
                <a:spcPct val="85000"/>
              </a:lnSpc>
              <a:defRPr sz="7200" b="0"/>
            </a:lvl1pPr>
          </a:lstStyle>
          <a:p>
            <a:r>
              <a:rPr lang="en-US" smtClean="0"/>
              <a:t>Click to edit Master title style</a:t>
            </a:r>
            <a:endParaRPr lang="en-US" dirty="0"/>
          </a:p>
        </p:txBody>
      </p:sp>
      <p:sp>
        <p:nvSpPr>
          <p:cNvPr id="3" name="Text Placeholder 2"/>
          <p:cNvSpPr>
            <a:spLocks noGrp="1"/>
          </p:cNvSpPr>
          <p:nvPr>
            <p:ph type="body" idx="1"/>
          </p:nvPr>
        </p:nvSpPr>
        <p:spPr>
          <a:xfrm>
            <a:off x="1261872" y="4800600"/>
            <a:ext cx="9418320" cy="1691640"/>
          </a:xfrm>
        </p:spPr>
        <p:txBody>
          <a:bodyPr anchor="t">
            <a:normAutofit/>
          </a:bodyPr>
          <a:lstStyle>
            <a:lvl1pPr marL="0" indent="0">
              <a:buNone/>
              <a:defRPr sz="22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08A7C6C-0F39-4D70-8E8D-FE5B9C95FA73}" type="datetimeFigureOut">
              <a:rPr lang="en-US" dirty="0"/>
              <a:pPr/>
              <a:t>3/3/2015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pPr/>
              <a:t>‹#›</a:t>
            </a:fld>
            <a:endParaRPr lang="en-US" dirty="0"/>
          </a:p>
        </p:txBody>
      </p:sp>
      <p:sp>
        <p:nvSpPr>
          <p:cNvPr id="7" name="Rectangle 6"/>
          <p:cNvSpPr/>
          <p:nvPr/>
        </p:nvSpPr>
        <p:spPr>
          <a:xfrm>
            <a:off x="0" y="0"/>
            <a:ext cx="4572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261872" y="1828800"/>
            <a:ext cx="4480560" cy="4351337"/>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126480" y="1828800"/>
            <a:ext cx="4480560" cy="4351337"/>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DFCFA4AC-08CC-42CE-BD01-C191750A04EC}" type="datetimeFigureOut">
              <a:rPr lang="en-US" dirty="0"/>
              <a:pPr/>
              <a:t>3/3/2015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261872" y="1713655"/>
            <a:ext cx="4480560" cy="731520"/>
          </a:xfrm>
        </p:spPr>
        <p:txBody>
          <a:bodyPr anchor="b">
            <a:normAutofit/>
          </a:bodyPr>
          <a:lstStyle>
            <a:lvl1pPr marL="0" indent="0">
              <a:spcBef>
                <a:spcPts val="0"/>
              </a:spcBef>
              <a:buNone/>
              <a:defRPr sz="20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261872" y="2507550"/>
            <a:ext cx="4480560" cy="366465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126480" y="1713655"/>
            <a:ext cx="4480560" cy="731520"/>
          </a:xfrm>
        </p:spPr>
        <p:txBody>
          <a:bodyPr anchor="b">
            <a:normAutofit/>
          </a:bodyPr>
          <a:lstStyle>
            <a:lvl1pPr marL="0" indent="0">
              <a:lnSpc>
                <a:spcPct val="95000"/>
              </a:lnSpc>
              <a:spcBef>
                <a:spcPts val="0"/>
              </a:spcBef>
              <a:buNone/>
              <a:defRPr lang="en-US" sz="2000" b="0" kern="1200" dirty="0">
                <a:solidFill>
                  <a:schemeClr val="tx2"/>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90000"/>
              </a:lnSpc>
              <a:spcBef>
                <a:spcPts val="2000"/>
              </a:spcBef>
              <a:buFontTx/>
              <a:buNone/>
            </a:pPr>
            <a:r>
              <a:rPr lang="en-US" smtClean="0"/>
              <a:t>Click to edit Master text styles</a:t>
            </a:r>
          </a:p>
        </p:txBody>
      </p:sp>
      <p:sp>
        <p:nvSpPr>
          <p:cNvPr id="6" name="Content Placeholder 5"/>
          <p:cNvSpPr>
            <a:spLocks noGrp="1"/>
          </p:cNvSpPr>
          <p:nvPr>
            <p:ph sz="quarter" idx="4"/>
          </p:nvPr>
        </p:nvSpPr>
        <p:spPr>
          <a:xfrm>
            <a:off x="6126480" y="2507550"/>
            <a:ext cx="4480560" cy="366465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1BA7A723-92A7-435B-B681-F25B092FEFEB}" type="datetimeFigureOut">
              <a:rPr lang="en-US" dirty="0"/>
              <a:pPr/>
              <a:t>3/3/2015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4F170639-886C-4FCF-9EAB-ABB5DA3F3F4A}" type="datetimeFigureOut">
              <a:rPr lang="en-US" dirty="0"/>
              <a:pPr/>
              <a:t>3/3/2015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2230651-31F4-45D2-98AE-A2108F41BC07}" type="datetimeFigureOut">
              <a:rPr lang="en-US" dirty="0"/>
              <a:pPr/>
              <a:t>3/3/2015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41248" y="457200"/>
            <a:ext cx="3200400" cy="1600197"/>
          </a:xfrm>
        </p:spPr>
        <p:txBody>
          <a:bodyPr anchor="b">
            <a:normAutofit/>
          </a:bodyPr>
          <a:lstStyle>
            <a:lvl1pPr>
              <a:defRPr sz="3200" b="0" baseline="0"/>
            </a:lvl1pPr>
          </a:lstStyle>
          <a:p>
            <a:r>
              <a:rPr lang="en-US" smtClean="0"/>
              <a:t>Click to edit Master title style</a:t>
            </a:r>
            <a:endParaRPr lang="en-US" dirty="0"/>
          </a:p>
        </p:txBody>
      </p:sp>
      <p:sp>
        <p:nvSpPr>
          <p:cNvPr id="3" name="Content Placeholder 2"/>
          <p:cNvSpPr>
            <a:spLocks noGrp="1"/>
          </p:cNvSpPr>
          <p:nvPr>
            <p:ph idx="1"/>
          </p:nvPr>
        </p:nvSpPr>
        <p:spPr>
          <a:xfrm>
            <a:off x="4504267" y="685800"/>
            <a:ext cx="6079066" cy="548640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841248" y="2099734"/>
            <a:ext cx="3200400" cy="3810001"/>
          </a:xfrm>
        </p:spPr>
        <p:txBody>
          <a:bodyPr>
            <a:normAutofit/>
          </a:bodyPr>
          <a:lstStyle>
            <a:lvl1pPr marL="0" indent="0">
              <a:lnSpc>
                <a:spcPct val="114000"/>
              </a:lnSpc>
              <a:spcBef>
                <a:spcPts val="800"/>
              </a:spcBef>
              <a:buNone/>
              <a:defRPr sz="13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F53789A-C914-4DB1-8815-80B5EC7335C5}" type="datetimeFigureOut">
              <a:rPr lang="en-US" dirty="0"/>
              <a:pPr/>
              <a:t>3/3/2015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5105400"/>
            <a:ext cx="11292840" cy="1752600"/>
          </a:xfrm>
          <a:prstGeom prst="rect">
            <a:avLst/>
          </a:prstGeom>
          <a:solidFill>
            <a:srgbClr val="000000"/>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14400" y="5257800"/>
            <a:ext cx="9982200" cy="914400"/>
          </a:xfrm>
        </p:spPr>
        <p:txBody>
          <a:bodyPr anchor="b">
            <a:normAutofit/>
          </a:bodyPr>
          <a:lstStyle>
            <a:lvl1pPr>
              <a:defRPr sz="2800" b="0">
                <a:solidFill>
                  <a:schemeClr val="bg1"/>
                </a:solidFill>
              </a:defRPr>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0" y="0"/>
            <a:ext cx="11292840" cy="5128923"/>
          </a:xfrm>
          <a:solidFill>
            <a:schemeClr val="accent1"/>
          </a:solidFill>
        </p:spPr>
        <p:txBody>
          <a:bodyPr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914400" y="6108589"/>
            <a:ext cx="9982200" cy="597011"/>
          </a:xfrm>
        </p:spPr>
        <p:txBody>
          <a:bodyPr>
            <a:normAutofit/>
          </a:bodyPr>
          <a:lstStyle>
            <a:lvl1pPr marL="0" indent="0">
              <a:lnSpc>
                <a:spcPct val="100000"/>
              </a:lnSpc>
              <a:spcBef>
                <a:spcPts val="800"/>
              </a:spcBef>
              <a:buNone/>
              <a:defRPr sz="1300">
                <a:solidFill>
                  <a:schemeClr val="bg1">
                    <a:lumMod val="8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E6440AA-91A0-436F-8FDB-C0F939DCAE21}" type="datetimeFigureOut">
              <a:rPr lang="en-US" dirty="0"/>
              <a:pPr/>
              <a:t>3/3/2015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1292840" y="0"/>
            <a:ext cx="914400" cy="6858000"/>
          </a:xfrm>
          <a:prstGeom prst="rect">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261872" y="365760"/>
            <a:ext cx="9692640" cy="1325562"/>
          </a:xfrm>
          <a:prstGeom prst="rect">
            <a:avLst/>
          </a:prstGeom>
        </p:spPr>
        <p:txBody>
          <a:bodyPr vert="horz" lIns="91440" tIns="45720" rIns="91440" bIns="45720" rtlCol="0" anchor="b">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261872" y="1828800"/>
            <a:ext cx="8595360" cy="4351337"/>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rot="16200000">
            <a:off x="10797542" y="998537"/>
            <a:ext cx="1904999" cy="365125"/>
          </a:xfrm>
          <a:prstGeom prst="rect">
            <a:avLst/>
          </a:prstGeom>
        </p:spPr>
        <p:txBody>
          <a:bodyPr vert="horz" lIns="91440" tIns="45720" rIns="91440" bIns="45720" rtlCol="0" anchor="ctr"/>
          <a:lstStyle>
            <a:lvl1pPr algn="r">
              <a:defRPr sz="1050" b="0">
                <a:solidFill>
                  <a:schemeClr val="tx2">
                    <a:lumMod val="20000"/>
                    <a:lumOff val="80000"/>
                  </a:schemeClr>
                </a:solidFill>
              </a:defRPr>
            </a:lvl1pPr>
          </a:lstStyle>
          <a:p>
            <a:fld id="{0E59FD0C-5451-4CA0-86AF-E70AE3279989}" type="datetimeFigureOut">
              <a:rPr lang="en-US" dirty="0"/>
              <a:pPr/>
              <a:t>3/3/2015</a:t>
            </a:fld>
            <a:endParaRPr lang="en-US" dirty="0"/>
          </a:p>
        </p:txBody>
      </p:sp>
      <p:sp>
        <p:nvSpPr>
          <p:cNvPr id="5" name="Footer Placeholder 4"/>
          <p:cNvSpPr>
            <a:spLocks noGrp="1"/>
          </p:cNvSpPr>
          <p:nvPr>
            <p:ph type="ftr" sz="quarter" idx="3"/>
          </p:nvPr>
        </p:nvSpPr>
        <p:spPr>
          <a:xfrm rot="16200000">
            <a:off x="9959341" y="4046537"/>
            <a:ext cx="3581400" cy="365125"/>
          </a:xfrm>
          <a:prstGeom prst="rect">
            <a:avLst/>
          </a:prstGeom>
        </p:spPr>
        <p:txBody>
          <a:bodyPr vert="horz" lIns="91440" tIns="45720" rIns="91440" bIns="45720" rtlCol="0" anchor="ctr"/>
          <a:lstStyle>
            <a:lvl1pPr algn="l">
              <a:defRPr sz="1050">
                <a:solidFill>
                  <a:schemeClr val="tx2">
                    <a:lumMod val="20000"/>
                    <a:lumOff val="80000"/>
                  </a:schemeClr>
                </a:solidFill>
              </a:defRPr>
            </a:lvl1pPr>
          </a:lstStyle>
          <a:p>
            <a:endParaRPr lang="en-US" dirty="0"/>
          </a:p>
        </p:txBody>
      </p:sp>
      <p:sp>
        <p:nvSpPr>
          <p:cNvPr id="6" name="Slide Number Placeholder 5"/>
          <p:cNvSpPr>
            <a:spLocks noGrp="1"/>
          </p:cNvSpPr>
          <p:nvPr>
            <p:ph type="sldNum" sz="quarter" idx="4"/>
          </p:nvPr>
        </p:nvSpPr>
        <p:spPr>
          <a:xfrm>
            <a:off x="11292840" y="6172200"/>
            <a:ext cx="914400" cy="593725"/>
          </a:xfrm>
          <a:prstGeom prst="rect">
            <a:avLst/>
          </a:prstGeom>
        </p:spPr>
        <p:txBody>
          <a:bodyPr vert="horz" lIns="45720" tIns="45720" rIns="45720" bIns="45720" rtlCol="0" anchor="ctr">
            <a:normAutofit/>
          </a:bodyPr>
          <a:lstStyle>
            <a:lvl1pPr algn="ctr">
              <a:defRPr sz="3600">
                <a:solidFill>
                  <a:schemeClr val="tx2">
                    <a:lumMod val="60000"/>
                    <a:lumOff val="40000"/>
                  </a:schemeClr>
                </a:solidFill>
              </a:defRPr>
            </a:lvl1pPr>
          </a:lstStyle>
          <a:p>
            <a:fld id="{4FAB73BC-B049-4115-A692-8D63A059BFB8}"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841" r:id="rId1"/>
    <p:sldLayoutId id="2147483842" r:id="rId2"/>
    <p:sldLayoutId id="2147483843" r:id="rId3"/>
    <p:sldLayoutId id="2147483844" r:id="rId4"/>
    <p:sldLayoutId id="2147483845" r:id="rId5"/>
    <p:sldLayoutId id="2147483846" r:id="rId6"/>
    <p:sldLayoutId id="2147483847" r:id="rId7"/>
    <p:sldLayoutId id="2147483848" r:id="rId8"/>
    <p:sldLayoutId id="2147483849" r:id="rId9"/>
    <p:sldLayoutId id="2147483850" r:id="rId10"/>
    <p:sldLayoutId id="2147483851" r:id="rId11"/>
  </p:sldLayoutIdLst>
  <p:hf sldNum="0" hdr="0" ftr="0" dt="0"/>
  <p:txStyles>
    <p:titleStyle>
      <a:lvl1pPr algn="l" defTabSz="914400" rtl="0" eaLnBrk="1" latinLnBrk="0" hangingPunct="1">
        <a:lnSpc>
          <a:spcPct val="90000"/>
        </a:lnSpc>
        <a:spcBef>
          <a:spcPct val="0"/>
        </a:spcBef>
        <a:buNone/>
        <a:defRPr sz="4400" kern="1200" spc="-50" baseline="0">
          <a:solidFill>
            <a:schemeClr val="tx1"/>
          </a:solidFill>
          <a:latin typeface="+mj-lt"/>
          <a:ea typeface="+mj-ea"/>
          <a:cs typeface="+mj-cs"/>
        </a:defRPr>
      </a:lvl1pPr>
    </p:titleStyle>
    <p:bodyStyle>
      <a:lvl1pPr marL="182880" indent="-182880" algn="l" defTabSz="914400" rtl="0" eaLnBrk="1" latinLnBrk="0" hangingPunct="1">
        <a:lnSpc>
          <a:spcPct val="95000"/>
        </a:lnSpc>
        <a:spcBef>
          <a:spcPts val="1400"/>
        </a:spcBef>
        <a:spcAft>
          <a:spcPts val="200"/>
        </a:spcAft>
        <a:buClr>
          <a:schemeClr val="accent1"/>
        </a:buClr>
        <a:buSzPct val="80000"/>
        <a:buFont typeface="Arial" pitchFamily="34" charset="0"/>
        <a:buChar char="•"/>
        <a:defRPr sz="1800" kern="1200" spc="10" baseline="0">
          <a:solidFill>
            <a:schemeClr val="tx1"/>
          </a:solidFill>
          <a:latin typeface="+mn-lt"/>
          <a:ea typeface="+mn-ea"/>
          <a:cs typeface="+mn-cs"/>
        </a:defRPr>
      </a:lvl1pPr>
      <a:lvl2pPr marL="45720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600" kern="1200">
          <a:solidFill>
            <a:schemeClr val="tx1">
              <a:lumMod val="85000"/>
              <a:lumOff val="15000"/>
            </a:schemeClr>
          </a:solidFill>
          <a:latin typeface="+mn-lt"/>
          <a:ea typeface="+mn-ea"/>
          <a:cs typeface="+mn-cs"/>
        </a:defRPr>
      </a:lvl2pPr>
      <a:lvl3pPr marL="73152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85000"/>
              <a:lumOff val="15000"/>
            </a:schemeClr>
          </a:solidFill>
          <a:latin typeface="+mn-lt"/>
          <a:ea typeface="+mn-ea"/>
          <a:cs typeface="+mn-cs"/>
        </a:defRPr>
      </a:lvl3pPr>
      <a:lvl4pPr marL="100584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85000"/>
              <a:lumOff val="15000"/>
            </a:schemeClr>
          </a:solidFill>
          <a:latin typeface="+mn-lt"/>
          <a:ea typeface="+mn-ea"/>
          <a:cs typeface="+mn-cs"/>
        </a:defRPr>
      </a:lvl4pPr>
      <a:lvl5pPr marL="128016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85000"/>
              <a:lumOff val="15000"/>
            </a:schemeClr>
          </a:solidFill>
          <a:latin typeface="+mn-lt"/>
          <a:ea typeface="+mn-ea"/>
          <a:cs typeface="+mn-cs"/>
        </a:defRPr>
      </a:lvl5pPr>
      <a:lvl6pPr marL="16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85000"/>
              <a:lumOff val="15000"/>
            </a:schemeClr>
          </a:solidFill>
          <a:latin typeface="+mn-lt"/>
          <a:ea typeface="+mn-ea"/>
          <a:cs typeface="+mn-cs"/>
        </a:defRPr>
      </a:lvl6pPr>
      <a:lvl7pPr marL="19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85000"/>
              <a:lumOff val="15000"/>
            </a:schemeClr>
          </a:solidFill>
          <a:latin typeface="+mn-lt"/>
          <a:ea typeface="+mn-ea"/>
          <a:cs typeface="+mn-cs"/>
        </a:defRPr>
      </a:lvl7pPr>
      <a:lvl8pPr marL="22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85000"/>
              <a:lumOff val="15000"/>
            </a:schemeClr>
          </a:solidFill>
          <a:latin typeface="+mn-lt"/>
          <a:ea typeface="+mn-ea"/>
          <a:cs typeface="+mn-cs"/>
        </a:defRPr>
      </a:lvl8pPr>
      <a:lvl9pPr marL="25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85000"/>
              <a:lumOff val="1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MTA 98-367 </a:t>
            </a:r>
            <a:br>
              <a:rPr lang="en-US" dirty="0" smtClean="0"/>
            </a:br>
            <a:r>
              <a:rPr lang="en-US" dirty="0" smtClean="0"/>
              <a:t>Security Fundamentals</a:t>
            </a:r>
            <a:endParaRPr lang="en-US" dirty="0"/>
          </a:p>
        </p:txBody>
      </p:sp>
      <p:sp>
        <p:nvSpPr>
          <p:cNvPr id="3" name="Subtitle 2"/>
          <p:cNvSpPr>
            <a:spLocks noGrp="1"/>
          </p:cNvSpPr>
          <p:nvPr>
            <p:ph type="subTitle" idx="1"/>
          </p:nvPr>
        </p:nvSpPr>
        <p:spPr/>
        <p:txBody>
          <a:bodyPr/>
          <a:lstStyle/>
          <a:p>
            <a:r>
              <a:rPr lang="en-US" dirty="0" smtClean="0"/>
              <a:t>Practice Exam Questions for Section 3</a:t>
            </a:r>
          </a:p>
          <a:p>
            <a:endParaRPr lang="en-US" dirty="0"/>
          </a:p>
          <a:p>
            <a:pPr algn="r"/>
            <a:r>
              <a:rPr lang="en-US" sz="1600" dirty="0" smtClean="0"/>
              <a:t>Questions 66-99 from </a:t>
            </a:r>
            <a:r>
              <a:rPr lang="en-US" sz="1600" dirty="0" err="1" smtClean="0"/>
              <a:t>ExamReal</a:t>
            </a:r>
            <a:endParaRPr lang="en-US" sz="1600" dirty="0"/>
          </a:p>
        </p:txBody>
      </p:sp>
    </p:spTree>
    <p:extLst>
      <p:ext uri="{BB962C8B-B14F-4D97-AF65-F5344CB8AC3E}">
        <p14:creationId xmlns:p14="http://schemas.microsoft.com/office/powerpoint/2010/main" xmlns="" val="265902904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85227" y="635924"/>
            <a:ext cx="9692640" cy="1325562"/>
          </a:xfrm>
        </p:spPr>
        <p:txBody>
          <a:bodyPr>
            <a:normAutofit fontScale="90000"/>
          </a:bodyPr>
          <a:lstStyle/>
          <a:p>
            <a:r>
              <a:rPr lang="en-US" dirty="0"/>
              <a:t>Which of the following protocols is used to secure workstation and computer</a:t>
            </a:r>
            <a:br>
              <a:rPr lang="en-US" dirty="0"/>
            </a:br>
            <a:r>
              <a:rPr lang="en-US" dirty="0"/>
              <a:t>authentication across the network</a:t>
            </a:r>
            <a:r>
              <a:rPr lang="en-US" dirty="0" smtClean="0"/>
              <a:t>?</a:t>
            </a:r>
            <a:endParaRPr lang="en-US" dirty="0"/>
          </a:p>
        </p:txBody>
      </p:sp>
      <p:sp>
        <p:nvSpPr>
          <p:cNvPr id="3" name="Content Placeholder 2"/>
          <p:cNvSpPr>
            <a:spLocks noGrp="1"/>
          </p:cNvSpPr>
          <p:nvPr>
            <p:ph idx="1"/>
          </p:nvPr>
        </p:nvSpPr>
        <p:spPr>
          <a:xfrm>
            <a:off x="1261872" y="2192482"/>
            <a:ext cx="8595360" cy="3987655"/>
          </a:xfrm>
        </p:spPr>
        <p:txBody>
          <a:bodyPr/>
          <a:lstStyle/>
          <a:p>
            <a:r>
              <a:rPr lang="en-US" dirty="0"/>
              <a:t>A. TCP/IP</a:t>
            </a:r>
            <a:br>
              <a:rPr lang="en-US" dirty="0"/>
            </a:br>
            <a:r>
              <a:rPr lang="en-US" dirty="0"/>
              <a:t>B. Network Directory Access Protocol</a:t>
            </a:r>
            <a:br>
              <a:rPr lang="en-US" dirty="0"/>
            </a:br>
            <a:r>
              <a:rPr lang="en-US" dirty="0"/>
              <a:t>C. Kerberos</a:t>
            </a:r>
            <a:br>
              <a:rPr lang="en-US" dirty="0"/>
            </a:br>
            <a:r>
              <a:rPr lang="en-US" dirty="0"/>
              <a:t>D. Lightweight Directory Access Protocol</a:t>
            </a:r>
          </a:p>
        </p:txBody>
      </p:sp>
    </p:spTree>
    <p:extLst>
      <p:ext uri="{BB962C8B-B14F-4D97-AF65-F5344CB8AC3E}">
        <p14:creationId xmlns:p14="http://schemas.microsoft.com/office/powerpoint/2010/main" xmlns="" val="407117731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89136" y="1415242"/>
            <a:ext cx="9692640" cy="1325562"/>
          </a:xfrm>
        </p:spPr>
        <p:txBody>
          <a:bodyPr>
            <a:noAutofit/>
          </a:bodyPr>
          <a:lstStyle/>
          <a:p>
            <a:r>
              <a:rPr lang="en-US" sz="2400" dirty="0" smtClean="0"/>
              <a:t>Mark works as a Systems Administrator for </a:t>
            </a:r>
            <a:r>
              <a:rPr lang="en-US" sz="2400" dirty="0" err="1" smtClean="0"/>
              <a:t>TechMart</a:t>
            </a:r>
            <a:r>
              <a:rPr lang="en-US" sz="2400" dirty="0" smtClean="0"/>
              <a:t> Inc. The company has a Windows-based network. The company had a many outbreaks of viruses on the network that are propagated via email. Mark wants to educate his team about malicious software and email. Which of the following will he suggest his team members to do when a suspicious email that contains an embedded hyperlink is received from a customer?</a:t>
            </a:r>
            <a:endParaRPr lang="en-US" sz="2400" dirty="0"/>
          </a:p>
        </p:txBody>
      </p:sp>
      <p:sp>
        <p:nvSpPr>
          <p:cNvPr id="3" name="Content Placeholder 2"/>
          <p:cNvSpPr>
            <a:spLocks noGrp="1"/>
          </p:cNvSpPr>
          <p:nvPr>
            <p:ph idx="1"/>
          </p:nvPr>
        </p:nvSpPr>
        <p:spPr>
          <a:xfrm>
            <a:off x="1261872" y="2961409"/>
            <a:ext cx="8595360" cy="3218728"/>
          </a:xfrm>
        </p:spPr>
        <p:txBody>
          <a:bodyPr/>
          <a:lstStyle/>
          <a:p>
            <a:r>
              <a:rPr lang="en-US" dirty="0"/>
              <a:t>A. To delete the email and then contact Mark and the customer.</a:t>
            </a:r>
          </a:p>
          <a:p>
            <a:r>
              <a:rPr lang="en-US" dirty="0"/>
              <a:t>B. To forward the email to other team members for warning them that the email is </a:t>
            </a:r>
            <a:r>
              <a:rPr lang="en-US" dirty="0" smtClean="0"/>
              <a:t>not legitimate</a:t>
            </a:r>
            <a:r>
              <a:rPr lang="en-US" dirty="0"/>
              <a:t>. </a:t>
            </a:r>
            <a:endParaRPr lang="en-US" dirty="0" smtClean="0"/>
          </a:p>
          <a:p>
            <a:r>
              <a:rPr lang="en-US" dirty="0" smtClean="0"/>
              <a:t>C</a:t>
            </a:r>
            <a:r>
              <a:rPr lang="en-US" dirty="0"/>
              <a:t>. To click the hyperlink for checking the result.</a:t>
            </a:r>
          </a:p>
          <a:p>
            <a:r>
              <a:rPr lang="en-US" dirty="0"/>
              <a:t>D. To resend the email to the customer from which it seems to be sent.</a:t>
            </a:r>
          </a:p>
        </p:txBody>
      </p:sp>
    </p:spTree>
    <p:extLst>
      <p:ext uri="{BB962C8B-B14F-4D97-AF65-F5344CB8AC3E}">
        <p14:creationId xmlns:p14="http://schemas.microsoft.com/office/powerpoint/2010/main" xmlns="" val="331293652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61872" y="1487978"/>
            <a:ext cx="9692640" cy="1325562"/>
          </a:xfrm>
        </p:spPr>
        <p:txBody>
          <a:bodyPr>
            <a:noAutofit/>
          </a:bodyPr>
          <a:lstStyle/>
          <a:p>
            <a:r>
              <a:rPr lang="en-US" sz="2400" dirty="0"/>
              <a:t>You work as a Network Administrator for </a:t>
            </a:r>
            <a:r>
              <a:rPr lang="en-US" sz="2400" dirty="0" err="1"/>
              <a:t>NetTech</a:t>
            </a:r>
            <a:r>
              <a:rPr lang="en-US" sz="2400" dirty="0"/>
              <a:t> Inc. The company has a </a:t>
            </a:r>
            <a:r>
              <a:rPr lang="en-US" sz="2400" dirty="0" smtClean="0"/>
              <a:t>Windows Server </a:t>
            </a:r>
            <a:r>
              <a:rPr lang="en-US" sz="2400" dirty="0"/>
              <a:t>2008 domain-based network. The network contains 4 Windows Server </a:t>
            </a:r>
            <a:r>
              <a:rPr lang="en-US" sz="2400" dirty="0" smtClean="0"/>
              <a:t>2008 member </a:t>
            </a:r>
            <a:r>
              <a:rPr lang="en-US" sz="2400" dirty="0"/>
              <a:t>server and 120 Windows Vista client computers. Your assistant wants </a:t>
            </a:r>
            <a:r>
              <a:rPr lang="en-US" sz="2400" dirty="0" smtClean="0"/>
              <a:t>to know </a:t>
            </a:r>
            <a:r>
              <a:rPr lang="en-US" sz="2400" dirty="0"/>
              <a:t>about the settings that make up Network Access Protection (NAP) health</a:t>
            </a:r>
            <a:br>
              <a:rPr lang="en-US" sz="2400" dirty="0"/>
            </a:br>
            <a:r>
              <a:rPr lang="en-US" sz="2400" dirty="0"/>
              <a:t>policies. Choose the settings that are the part of Network Access Protection (NAP</a:t>
            </a:r>
            <a:r>
              <a:rPr lang="en-US" sz="2400" dirty="0" smtClean="0"/>
              <a:t>) health </a:t>
            </a:r>
            <a:r>
              <a:rPr lang="en-US" sz="2400" dirty="0"/>
              <a:t>policies.</a:t>
            </a:r>
          </a:p>
        </p:txBody>
      </p:sp>
      <p:pic>
        <p:nvPicPr>
          <p:cNvPr id="4" name="Content Placeholder 3"/>
          <p:cNvPicPr>
            <a:picLocks noGrp="1" noChangeAspect="1"/>
          </p:cNvPicPr>
          <p:nvPr>
            <p:ph idx="1"/>
          </p:nvPr>
        </p:nvPicPr>
        <p:blipFill>
          <a:blip r:embed="rId3"/>
          <a:stretch>
            <a:fillRect/>
          </a:stretch>
        </p:blipFill>
        <p:spPr>
          <a:xfrm>
            <a:off x="939753" y="2939329"/>
            <a:ext cx="9527841" cy="2713326"/>
          </a:xfrm>
          <a:prstGeom prst="rect">
            <a:avLst/>
          </a:prstGeom>
        </p:spPr>
      </p:pic>
    </p:spTree>
    <p:extLst>
      <p:ext uri="{BB962C8B-B14F-4D97-AF65-F5344CB8AC3E}">
        <p14:creationId xmlns:p14="http://schemas.microsoft.com/office/powerpoint/2010/main" xmlns="" val="36552112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61872" y="365760"/>
            <a:ext cx="9692640" cy="2852928"/>
          </a:xfrm>
        </p:spPr>
        <p:txBody>
          <a:bodyPr>
            <a:normAutofit fontScale="90000"/>
          </a:bodyPr>
          <a:lstStyle/>
          <a:p>
            <a:r>
              <a:rPr lang="en-US" dirty="0"/>
              <a:t>Which of the following viruses infects Word 97 documents and the </a:t>
            </a:r>
            <a:r>
              <a:rPr lang="en-US" dirty="0" smtClean="0"/>
              <a:t>NORMAL.DOT file </a:t>
            </a:r>
            <a:r>
              <a:rPr lang="en-US" dirty="0"/>
              <a:t>of Word </a:t>
            </a:r>
            <a:r>
              <a:rPr lang="en-US" dirty="0" smtClean="0"/>
              <a:t>97 and </a:t>
            </a:r>
            <a:r>
              <a:rPr lang="en-US" dirty="0"/>
              <a:t>Word 2000?</a:t>
            </a:r>
            <a:br>
              <a:rPr lang="en-US" dirty="0"/>
            </a:br>
            <a:endParaRPr lang="en-US" dirty="0"/>
          </a:p>
        </p:txBody>
      </p:sp>
      <p:sp>
        <p:nvSpPr>
          <p:cNvPr id="3" name="Content Placeholder 2"/>
          <p:cNvSpPr>
            <a:spLocks noGrp="1"/>
          </p:cNvSpPr>
          <p:nvPr>
            <p:ph idx="1"/>
          </p:nvPr>
        </p:nvSpPr>
        <p:spPr>
          <a:xfrm>
            <a:off x="1261872" y="2962656"/>
            <a:ext cx="8595360" cy="3217481"/>
          </a:xfrm>
        </p:spPr>
        <p:txBody>
          <a:bodyPr/>
          <a:lstStyle/>
          <a:p>
            <a:r>
              <a:rPr lang="en-US" dirty="0"/>
              <a:t>A. Chernobyl</a:t>
            </a:r>
            <a:br>
              <a:rPr lang="en-US" dirty="0"/>
            </a:br>
            <a:r>
              <a:rPr lang="en-US" dirty="0"/>
              <a:t>B. Brain</a:t>
            </a:r>
            <a:br>
              <a:rPr lang="en-US" dirty="0"/>
            </a:br>
            <a:r>
              <a:rPr lang="en-US" dirty="0"/>
              <a:t>C. EICAR</a:t>
            </a:r>
            <a:br>
              <a:rPr lang="en-US" dirty="0"/>
            </a:br>
            <a:r>
              <a:rPr lang="en-US" dirty="0"/>
              <a:t>D. Melissa</a:t>
            </a:r>
          </a:p>
        </p:txBody>
      </p:sp>
    </p:spTree>
    <p:extLst>
      <p:ext uri="{BB962C8B-B14F-4D97-AF65-F5344CB8AC3E}">
        <p14:creationId xmlns:p14="http://schemas.microsoft.com/office/powerpoint/2010/main" xmlns="" val="180917879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61872" y="2889504"/>
            <a:ext cx="9692640" cy="1325562"/>
          </a:xfrm>
        </p:spPr>
        <p:txBody>
          <a:bodyPr>
            <a:noAutofit/>
          </a:bodyPr>
          <a:lstStyle/>
          <a:p>
            <a:r>
              <a:rPr lang="en-US" sz="2400" dirty="0"/>
              <a:t>Mark works as a Security Administrator for </a:t>
            </a:r>
            <a:r>
              <a:rPr lang="en-US" sz="2400" dirty="0" err="1"/>
              <a:t>TechMart</a:t>
            </a:r>
            <a:r>
              <a:rPr lang="en-US" sz="2400" dirty="0"/>
              <a:t> Inc. The company has a </a:t>
            </a:r>
            <a:r>
              <a:rPr lang="en-US" sz="2400" dirty="0" err="1" smtClean="0"/>
              <a:t>a</a:t>
            </a:r>
            <a:r>
              <a:rPr lang="en-US" sz="2400" dirty="0" smtClean="0"/>
              <a:t> Windows-based </a:t>
            </a:r>
            <a:r>
              <a:rPr lang="en-US" sz="2400" dirty="0"/>
              <a:t>network. Mark has gone through a security audit for ensuring that </a:t>
            </a:r>
            <a:r>
              <a:rPr lang="en-US" sz="2400" dirty="0" smtClean="0"/>
              <a:t>the technical </a:t>
            </a:r>
            <a:r>
              <a:rPr lang="en-US" sz="2400" dirty="0"/>
              <a:t>system is secure and protected. While this audit, he identified many </a:t>
            </a:r>
            <a:r>
              <a:rPr lang="en-US" sz="2400" dirty="0" smtClean="0"/>
              <a:t>areas that </a:t>
            </a:r>
            <a:r>
              <a:rPr lang="en-US" sz="2400" dirty="0"/>
              <a:t>need improvement. He wants to minimize the risk for </a:t>
            </a:r>
            <a:r>
              <a:rPr lang="en-US" sz="2400" dirty="0" smtClean="0"/>
              <a:t>potential </a:t>
            </a:r>
            <a:r>
              <a:rPr lang="en-US" sz="2400" dirty="0"/>
              <a:t>security threats </a:t>
            </a:r>
            <a:r>
              <a:rPr lang="en-US" sz="2400" dirty="0" smtClean="0"/>
              <a:t>by educating </a:t>
            </a:r>
            <a:r>
              <a:rPr lang="en-US" sz="2400" dirty="0"/>
              <a:t>team members in the area of social engineering, and providing </a:t>
            </a:r>
            <a:r>
              <a:rPr lang="en-US" sz="2400" dirty="0" smtClean="0"/>
              <a:t>basic security </a:t>
            </a:r>
            <a:r>
              <a:rPr lang="en-US" sz="2400" dirty="0"/>
              <a:t>principle knowledge and he also wants to stress the </a:t>
            </a:r>
            <a:r>
              <a:rPr lang="en-US" sz="2400" dirty="0" smtClean="0"/>
              <a:t>Confidentiality</a:t>
            </a:r>
            <a:r>
              <a:rPr lang="en-US" sz="2400" dirty="0"/>
              <a:t>, </a:t>
            </a:r>
            <a:r>
              <a:rPr lang="en-US" sz="2400" dirty="0" smtClean="0"/>
              <a:t>Integrity, and </a:t>
            </a:r>
            <a:r>
              <a:rPr lang="en-US" sz="2400" dirty="0"/>
              <a:t>Availability triangle in his training. For this purpose, he plans to implement </a:t>
            </a:r>
            <a:r>
              <a:rPr lang="en-US" sz="2400" dirty="0" smtClean="0"/>
              <a:t>the principle </a:t>
            </a:r>
            <a:r>
              <a:rPr lang="en-US" sz="2400" dirty="0"/>
              <a:t>of least privilege. In which of the following way, it will affect his team</a:t>
            </a:r>
            <a:br>
              <a:rPr lang="en-US" sz="2400" dirty="0"/>
            </a:br>
            <a:r>
              <a:rPr lang="en-US" sz="2400" dirty="0"/>
              <a:t>members?</a:t>
            </a:r>
          </a:p>
        </p:txBody>
      </p:sp>
      <p:sp>
        <p:nvSpPr>
          <p:cNvPr id="3" name="Content Placeholder 2"/>
          <p:cNvSpPr>
            <a:spLocks noGrp="1"/>
          </p:cNvSpPr>
          <p:nvPr>
            <p:ph idx="1"/>
          </p:nvPr>
        </p:nvSpPr>
        <p:spPr>
          <a:xfrm>
            <a:off x="1261872" y="4517136"/>
            <a:ext cx="8595360" cy="1663001"/>
          </a:xfrm>
        </p:spPr>
        <p:txBody>
          <a:bodyPr>
            <a:normAutofit fontScale="85000" lnSpcReduction="10000"/>
          </a:bodyPr>
          <a:lstStyle/>
          <a:p>
            <a:r>
              <a:rPr lang="en-US" dirty="0"/>
              <a:t>A. They are required to ask administrator every time when they want to </a:t>
            </a:r>
            <a:r>
              <a:rPr lang="en-US" dirty="0" smtClean="0"/>
              <a:t>access resources</a:t>
            </a:r>
            <a:r>
              <a:rPr lang="en-US" dirty="0"/>
              <a:t>.</a:t>
            </a:r>
          </a:p>
          <a:p>
            <a:r>
              <a:rPr lang="en-US" dirty="0"/>
              <a:t>B. They are granted with a smallest set of privileges to the resources</a:t>
            </a:r>
          </a:p>
          <a:p>
            <a:r>
              <a:rPr lang="en-US" dirty="0"/>
              <a:t>C. They are required to log on as administrator to have access to their resources</a:t>
            </a:r>
          </a:p>
          <a:p>
            <a:r>
              <a:rPr lang="en-US" dirty="0"/>
              <a:t>D. The current resource access of team members will not change.</a:t>
            </a:r>
          </a:p>
        </p:txBody>
      </p:sp>
    </p:spTree>
    <p:extLst>
      <p:ext uri="{BB962C8B-B14F-4D97-AF65-F5344CB8AC3E}">
        <p14:creationId xmlns:p14="http://schemas.microsoft.com/office/powerpoint/2010/main" xmlns="" val="40362627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61872" y="841248"/>
            <a:ext cx="9692640" cy="1325562"/>
          </a:xfrm>
        </p:spPr>
        <p:txBody>
          <a:bodyPr>
            <a:normAutofit fontScale="90000"/>
          </a:bodyPr>
          <a:lstStyle/>
          <a:p>
            <a:r>
              <a:rPr lang="en-US" dirty="0"/>
              <a:t>Which of the following is a use of Microsoft Windows Malicious Software </a:t>
            </a:r>
            <a:r>
              <a:rPr lang="en-US" dirty="0" smtClean="0"/>
              <a:t>Removal Tool?</a:t>
            </a:r>
            <a:endParaRPr lang="en-US" dirty="0"/>
          </a:p>
        </p:txBody>
      </p:sp>
      <p:sp>
        <p:nvSpPr>
          <p:cNvPr id="3" name="Content Placeholder 2"/>
          <p:cNvSpPr>
            <a:spLocks noGrp="1"/>
          </p:cNvSpPr>
          <p:nvPr>
            <p:ph idx="1"/>
          </p:nvPr>
        </p:nvSpPr>
        <p:spPr>
          <a:xfrm>
            <a:off x="1261872" y="2505456"/>
            <a:ext cx="8595360" cy="3674681"/>
          </a:xfrm>
        </p:spPr>
        <p:txBody>
          <a:bodyPr/>
          <a:lstStyle/>
          <a:p>
            <a:r>
              <a:rPr lang="en-US" dirty="0"/>
              <a:t>A. To gain unauthorized remote access to a computer and launch additional </a:t>
            </a:r>
            <a:r>
              <a:rPr lang="en-US" dirty="0" smtClean="0"/>
              <a:t>attacks.</a:t>
            </a:r>
          </a:p>
          <a:p>
            <a:r>
              <a:rPr lang="en-US" dirty="0" smtClean="0"/>
              <a:t>B</a:t>
            </a:r>
            <a:r>
              <a:rPr lang="en-US" dirty="0"/>
              <a:t>. To distribute itself automatically from one computer to another via </a:t>
            </a:r>
            <a:r>
              <a:rPr lang="en-US" dirty="0" smtClean="0"/>
              <a:t>network connections.</a:t>
            </a:r>
          </a:p>
          <a:p>
            <a:r>
              <a:rPr lang="en-US" dirty="0" smtClean="0"/>
              <a:t>C</a:t>
            </a:r>
            <a:r>
              <a:rPr lang="en-US" dirty="0"/>
              <a:t>. To remove the </a:t>
            </a:r>
            <a:r>
              <a:rPr lang="en-US" dirty="0" smtClean="0"/>
              <a:t>malware.</a:t>
            </a:r>
          </a:p>
          <a:p>
            <a:r>
              <a:rPr lang="en-US" dirty="0" smtClean="0"/>
              <a:t>D</a:t>
            </a:r>
            <a:r>
              <a:rPr lang="en-US" dirty="0"/>
              <a:t>. To perform repetitive or time-consuming task on a network.</a:t>
            </a:r>
          </a:p>
        </p:txBody>
      </p:sp>
    </p:spTree>
    <p:extLst>
      <p:ext uri="{BB962C8B-B14F-4D97-AF65-F5344CB8AC3E}">
        <p14:creationId xmlns:p14="http://schemas.microsoft.com/office/powerpoint/2010/main" xmlns="" val="116826095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Which of the following helps prevent security failures</a:t>
            </a:r>
            <a:r>
              <a:rPr lang="en-US" dirty="0" smtClean="0"/>
              <a:t>?</a:t>
            </a:r>
            <a:endParaRPr lang="en-US" dirty="0"/>
          </a:p>
        </p:txBody>
      </p:sp>
      <p:sp>
        <p:nvSpPr>
          <p:cNvPr id="3" name="Content Placeholder 2"/>
          <p:cNvSpPr>
            <a:spLocks noGrp="1"/>
          </p:cNvSpPr>
          <p:nvPr>
            <p:ph idx="1"/>
          </p:nvPr>
        </p:nvSpPr>
        <p:spPr/>
        <p:txBody>
          <a:bodyPr/>
          <a:lstStyle/>
          <a:p>
            <a:r>
              <a:rPr lang="en-US" dirty="0"/>
              <a:t>A. Social engineering</a:t>
            </a:r>
            <a:br>
              <a:rPr lang="en-US" dirty="0"/>
            </a:br>
            <a:r>
              <a:rPr lang="en-US" dirty="0"/>
              <a:t>B. Denial-of-Service attack</a:t>
            </a:r>
            <a:br>
              <a:rPr lang="en-US" dirty="0"/>
            </a:br>
            <a:r>
              <a:rPr lang="en-US" dirty="0"/>
              <a:t>C. Attack surface reduction</a:t>
            </a:r>
            <a:br>
              <a:rPr lang="en-US" dirty="0"/>
            </a:br>
            <a:r>
              <a:rPr lang="en-US" dirty="0"/>
              <a:t>D. Snooping</a:t>
            </a:r>
          </a:p>
        </p:txBody>
      </p:sp>
    </p:spTree>
    <p:extLst>
      <p:ext uri="{BB962C8B-B14F-4D97-AF65-F5344CB8AC3E}">
        <p14:creationId xmlns:p14="http://schemas.microsoft.com/office/powerpoint/2010/main" xmlns="" val="351930670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61872" y="2048256"/>
            <a:ext cx="9692640" cy="1325562"/>
          </a:xfrm>
        </p:spPr>
        <p:txBody>
          <a:bodyPr>
            <a:normAutofit fontScale="90000"/>
          </a:bodyPr>
          <a:lstStyle/>
          <a:p>
            <a:r>
              <a:rPr lang="en-US" dirty="0"/>
              <a:t>Which of the following steps can be taken by an administrator as countermeasures</a:t>
            </a:r>
            <a:br>
              <a:rPr lang="en-US" dirty="0"/>
            </a:br>
            <a:r>
              <a:rPr lang="en-US" dirty="0"/>
              <a:t>against software </a:t>
            </a:r>
            <a:r>
              <a:rPr lang="en-US" dirty="0" err="1"/>
              <a:t>keyloggers</a:t>
            </a:r>
            <a:r>
              <a:rPr lang="en-US" dirty="0"/>
              <a:t>? Each correct answer represents a part of the solution</a:t>
            </a:r>
            <a:r>
              <a:rPr lang="en-US" dirty="0" smtClean="0"/>
              <a:t>. Choose </a:t>
            </a:r>
            <a:r>
              <a:rPr lang="en-US" dirty="0"/>
              <a:t>all that apply</a:t>
            </a:r>
            <a:r>
              <a:rPr lang="en-US" dirty="0" smtClean="0"/>
              <a:t>.</a:t>
            </a:r>
            <a:endParaRPr lang="en-US" dirty="0"/>
          </a:p>
        </p:txBody>
      </p:sp>
      <p:sp>
        <p:nvSpPr>
          <p:cNvPr id="3" name="Content Placeholder 2"/>
          <p:cNvSpPr>
            <a:spLocks noGrp="1"/>
          </p:cNvSpPr>
          <p:nvPr>
            <p:ph idx="1"/>
          </p:nvPr>
        </p:nvSpPr>
        <p:spPr>
          <a:xfrm>
            <a:off x="1261872" y="3931920"/>
            <a:ext cx="8595360" cy="2248217"/>
          </a:xfrm>
        </p:spPr>
        <p:txBody>
          <a:bodyPr/>
          <a:lstStyle/>
          <a:p>
            <a:r>
              <a:rPr lang="en-US" dirty="0"/>
              <a:t>A. Use commercially available anti-</a:t>
            </a:r>
            <a:r>
              <a:rPr lang="en-US" dirty="0" err="1"/>
              <a:t>keyloggers</a:t>
            </a:r>
            <a:r>
              <a:rPr lang="en-US" dirty="0"/>
              <a:t>.</a:t>
            </a:r>
            <a:br>
              <a:rPr lang="en-US" dirty="0"/>
            </a:br>
            <a:r>
              <a:rPr lang="en-US" dirty="0"/>
              <a:t>B. Actively monitor the programs running on the server.</a:t>
            </a:r>
            <a:br>
              <a:rPr lang="en-US" dirty="0"/>
            </a:br>
            <a:r>
              <a:rPr lang="en-US" dirty="0"/>
              <a:t>C. Update antivirus regularly.</a:t>
            </a:r>
            <a:br>
              <a:rPr lang="en-US" dirty="0"/>
            </a:br>
            <a:r>
              <a:rPr lang="en-US" dirty="0"/>
              <a:t>D. Always check hard disk space on the server.</a:t>
            </a:r>
          </a:p>
        </p:txBody>
      </p:sp>
    </p:spTree>
    <p:extLst>
      <p:ext uri="{BB962C8B-B14F-4D97-AF65-F5344CB8AC3E}">
        <p14:creationId xmlns:p14="http://schemas.microsoft.com/office/powerpoint/2010/main" xmlns="" val="261397136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61872" y="2505456"/>
            <a:ext cx="9692640" cy="1325562"/>
          </a:xfrm>
        </p:spPr>
        <p:txBody>
          <a:bodyPr>
            <a:normAutofit fontScale="90000"/>
          </a:bodyPr>
          <a:lstStyle/>
          <a:p>
            <a:r>
              <a:rPr lang="en-US" dirty="0"/>
              <a:t>Which of the following applications captures network packets as they traverse </a:t>
            </a:r>
            <a:r>
              <a:rPr lang="en-US" dirty="0" smtClean="0"/>
              <a:t>a network </a:t>
            </a:r>
            <a:r>
              <a:rPr lang="en-US" dirty="0"/>
              <a:t>and displays them to the attacker</a:t>
            </a:r>
            <a:r>
              <a:rPr lang="en-US" dirty="0" smtClean="0"/>
              <a:t>?</a:t>
            </a:r>
            <a:endParaRPr lang="en-US" dirty="0"/>
          </a:p>
        </p:txBody>
      </p:sp>
      <p:sp>
        <p:nvSpPr>
          <p:cNvPr id="3" name="Content Placeholder 2"/>
          <p:cNvSpPr>
            <a:spLocks noGrp="1"/>
          </p:cNvSpPr>
          <p:nvPr>
            <p:ph idx="1"/>
          </p:nvPr>
        </p:nvSpPr>
        <p:spPr>
          <a:xfrm>
            <a:off x="1261872" y="4206240"/>
            <a:ext cx="8595360" cy="1973897"/>
          </a:xfrm>
        </p:spPr>
        <p:txBody>
          <a:bodyPr/>
          <a:lstStyle/>
          <a:p>
            <a:r>
              <a:rPr lang="en-US" dirty="0"/>
              <a:t>A. </a:t>
            </a:r>
            <a:r>
              <a:rPr lang="en-US" dirty="0" err="1"/>
              <a:t>Keylogger</a:t>
            </a:r>
            <a:r>
              <a:rPr lang="en-US" dirty="0"/>
              <a:t/>
            </a:r>
            <a:br>
              <a:rPr lang="en-US" dirty="0"/>
            </a:br>
            <a:r>
              <a:rPr lang="en-US" dirty="0"/>
              <a:t>B. Sniffer</a:t>
            </a:r>
            <a:br>
              <a:rPr lang="en-US" dirty="0"/>
            </a:br>
            <a:r>
              <a:rPr lang="en-US" dirty="0"/>
              <a:t>C. Key fob</a:t>
            </a:r>
            <a:br>
              <a:rPr lang="en-US" dirty="0"/>
            </a:br>
            <a:r>
              <a:rPr lang="en-US" dirty="0"/>
              <a:t>D. Protocol analyzer</a:t>
            </a:r>
          </a:p>
        </p:txBody>
      </p:sp>
    </p:spTree>
    <p:extLst>
      <p:ext uri="{BB962C8B-B14F-4D97-AF65-F5344CB8AC3E}">
        <p14:creationId xmlns:p14="http://schemas.microsoft.com/office/powerpoint/2010/main" xmlns="" val="324014034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2800" dirty="0"/>
              <a:t>You are responsible for virus protection for a large college campus. You are </a:t>
            </a:r>
            <a:r>
              <a:rPr lang="en-US" sz="2800" dirty="0" smtClean="0"/>
              <a:t>very concerned </a:t>
            </a:r>
            <a:r>
              <a:rPr lang="en-US" sz="2800" dirty="0"/>
              <a:t>that your antivirus solution must be able to capture the latest virus threats</a:t>
            </a:r>
            <a:r>
              <a:rPr lang="en-US" sz="2800" dirty="0" smtClean="0"/>
              <a:t>. What </a:t>
            </a:r>
            <a:r>
              <a:rPr lang="en-US" sz="2800" dirty="0"/>
              <a:t>sort of virus protection should you implement?</a:t>
            </a:r>
          </a:p>
        </p:txBody>
      </p:sp>
      <p:sp>
        <p:nvSpPr>
          <p:cNvPr id="3" name="Content Placeholder 2"/>
          <p:cNvSpPr>
            <a:spLocks noGrp="1"/>
          </p:cNvSpPr>
          <p:nvPr>
            <p:ph idx="1"/>
          </p:nvPr>
        </p:nvSpPr>
        <p:spPr/>
        <p:txBody>
          <a:bodyPr/>
          <a:lstStyle/>
          <a:p>
            <a:r>
              <a:rPr lang="en-US" dirty="0"/>
              <a:t>A. Network Based</a:t>
            </a:r>
          </a:p>
          <a:p>
            <a:r>
              <a:rPr lang="en-US" dirty="0"/>
              <a:t>B. Host based</a:t>
            </a:r>
          </a:p>
          <a:p>
            <a:r>
              <a:rPr lang="en-US" dirty="0"/>
              <a:t>C. Dictionary</a:t>
            </a:r>
          </a:p>
          <a:p>
            <a:r>
              <a:rPr lang="en-US" dirty="0"/>
              <a:t>D. Heuristic</a:t>
            </a:r>
          </a:p>
        </p:txBody>
      </p:sp>
    </p:spTree>
    <p:extLst>
      <p:ext uri="{BB962C8B-B14F-4D97-AF65-F5344CB8AC3E}">
        <p14:creationId xmlns:p14="http://schemas.microsoft.com/office/powerpoint/2010/main" xmlns="" val="183780259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61872" y="365760"/>
            <a:ext cx="9692640" cy="2741508"/>
          </a:xfrm>
        </p:spPr>
        <p:txBody>
          <a:bodyPr>
            <a:noAutofit/>
          </a:bodyPr>
          <a:lstStyle/>
          <a:p>
            <a:r>
              <a:rPr lang="en-US" sz="2400" dirty="0"/>
              <a:t>Mark works as a Network Administrator for </a:t>
            </a:r>
            <a:r>
              <a:rPr lang="en-US" sz="2400" dirty="0" err="1"/>
              <a:t>NetTech</a:t>
            </a:r>
            <a:r>
              <a:rPr lang="en-US" sz="2400" dirty="0"/>
              <a:t> Inc. The company has </a:t>
            </a:r>
            <a:r>
              <a:rPr lang="en-US" sz="2400" dirty="0" smtClean="0"/>
              <a:t>a Windows </a:t>
            </a:r>
            <a:r>
              <a:rPr lang="en-US" sz="2400" dirty="0"/>
              <a:t>Server 2008 domain-based network. Mark configures Network </a:t>
            </a:r>
            <a:r>
              <a:rPr lang="en-US" sz="2400" dirty="0" smtClean="0"/>
              <a:t>Access Protection </a:t>
            </a:r>
            <a:r>
              <a:rPr lang="en-US" sz="2400" dirty="0"/>
              <a:t>(NAP) on the network. He then configures secure wireless access to </a:t>
            </a:r>
            <a:r>
              <a:rPr lang="en-US" sz="2400" dirty="0" smtClean="0"/>
              <a:t>the network </a:t>
            </a:r>
            <a:r>
              <a:rPr lang="en-US" sz="2400" dirty="0"/>
              <a:t>from all access points on the network. He also configures </a:t>
            </a:r>
            <a:r>
              <a:rPr lang="en-US" sz="2400" dirty="0" smtClean="0"/>
              <a:t>802.1x authentication </a:t>
            </a:r>
            <a:r>
              <a:rPr lang="en-US" sz="2400" dirty="0"/>
              <a:t>for accessing the network. Mark wants to ensure that </a:t>
            </a:r>
            <a:r>
              <a:rPr lang="en-US" sz="2400" dirty="0" smtClean="0"/>
              <a:t>all computers </a:t>
            </a:r>
            <a:r>
              <a:rPr lang="en-US" sz="2400" dirty="0"/>
              <a:t>connecting to the network are checked by NAP for the </a:t>
            </a:r>
            <a:r>
              <a:rPr lang="en-US" sz="2400" dirty="0" smtClean="0"/>
              <a:t>required configuration </a:t>
            </a:r>
            <a:r>
              <a:rPr lang="en-US" sz="2400" dirty="0"/>
              <a:t>and update status. What will Mark do to accomplish the task?</a:t>
            </a:r>
          </a:p>
        </p:txBody>
      </p:sp>
      <p:sp>
        <p:nvSpPr>
          <p:cNvPr id="3" name="Content Placeholder 2"/>
          <p:cNvSpPr>
            <a:spLocks noGrp="1"/>
          </p:cNvSpPr>
          <p:nvPr>
            <p:ph idx="1"/>
          </p:nvPr>
        </p:nvSpPr>
        <p:spPr>
          <a:xfrm>
            <a:off x="1261872" y="3259667"/>
            <a:ext cx="8595360" cy="2920470"/>
          </a:xfrm>
        </p:spPr>
        <p:txBody>
          <a:bodyPr/>
          <a:lstStyle/>
          <a:p>
            <a:r>
              <a:rPr lang="en-US" dirty="0"/>
              <a:t>A. Configure all computers connecting to the network with </a:t>
            </a:r>
            <a:r>
              <a:rPr lang="en-US" dirty="0" err="1"/>
              <a:t>IPSec</a:t>
            </a:r>
            <a:r>
              <a:rPr lang="en-US" dirty="0"/>
              <a:t>.</a:t>
            </a:r>
          </a:p>
          <a:p>
            <a:r>
              <a:rPr lang="en-US" dirty="0"/>
              <a:t>B. Configure all access points as RADIUS clients to Distributed File System.</a:t>
            </a:r>
          </a:p>
          <a:p>
            <a:r>
              <a:rPr lang="en-US" dirty="0"/>
              <a:t>C. Configure Link-local Multicast Name Resolution (LLMNR) on the network.</a:t>
            </a:r>
          </a:p>
          <a:p>
            <a:r>
              <a:rPr lang="en-US" dirty="0"/>
              <a:t>D. Configure all access points as RADIUS clients to Network Policy Server (NPS).</a:t>
            </a:r>
          </a:p>
        </p:txBody>
      </p:sp>
    </p:spTree>
    <p:extLst>
      <p:ext uri="{BB962C8B-B14F-4D97-AF65-F5344CB8AC3E}">
        <p14:creationId xmlns:p14="http://schemas.microsoft.com/office/powerpoint/2010/main" xmlns="" val="246093151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61872" y="2304288"/>
            <a:ext cx="9692640" cy="1325562"/>
          </a:xfrm>
        </p:spPr>
        <p:txBody>
          <a:bodyPr>
            <a:normAutofit fontScale="90000"/>
          </a:bodyPr>
          <a:lstStyle/>
          <a:p>
            <a:r>
              <a:rPr lang="en-US" dirty="0"/>
              <a:t>Which of the following can be implemented to decrease the number of times a user </a:t>
            </a:r>
            <a:r>
              <a:rPr lang="en-US" dirty="0" smtClean="0"/>
              <a:t>is required </a:t>
            </a:r>
            <a:r>
              <a:rPr lang="en-US" dirty="0"/>
              <a:t>to be authenticated for access a particular resource</a:t>
            </a:r>
            <a:r>
              <a:rPr lang="en-US" dirty="0" smtClean="0"/>
              <a:t>?</a:t>
            </a:r>
            <a:endParaRPr lang="en-US" dirty="0"/>
          </a:p>
        </p:txBody>
      </p:sp>
      <p:sp>
        <p:nvSpPr>
          <p:cNvPr id="3" name="Content Placeholder 2"/>
          <p:cNvSpPr>
            <a:spLocks noGrp="1"/>
          </p:cNvSpPr>
          <p:nvPr>
            <p:ph idx="1"/>
          </p:nvPr>
        </p:nvSpPr>
        <p:spPr>
          <a:xfrm>
            <a:off x="1261872" y="4443984"/>
            <a:ext cx="8595360" cy="1736153"/>
          </a:xfrm>
        </p:spPr>
        <p:txBody>
          <a:bodyPr/>
          <a:lstStyle/>
          <a:p>
            <a:r>
              <a:rPr lang="en-US" dirty="0"/>
              <a:t>A. TCP/IP protocol</a:t>
            </a:r>
            <a:br>
              <a:rPr lang="en-US" dirty="0"/>
            </a:br>
            <a:r>
              <a:rPr lang="en-US" dirty="0"/>
              <a:t>B. Network Directory Access Protocol</a:t>
            </a:r>
            <a:br>
              <a:rPr lang="en-US" dirty="0"/>
            </a:br>
            <a:r>
              <a:rPr lang="en-US" dirty="0"/>
              <a:t>C. Kerberos</a:t>
            </a:r>
            <a:br>
              <a:rPr lang="en-US" dirty="0"/>
            </a:br>
            <a:r>
              <a:rPr lang="en-US" dirty="0"/>
              <a:t>D. Single Sign-on (SSO)</a:t>
            </a:r>
          </a:p>
        </p:txBody>
      </p:sp>
    </p:spTree>
    <p:extLst>
      <p:ext uri="{BB962C8B-B14F-4D97-AF65-F5344CB8AC3E}">
        <p14:creationId xmlns:p14="http://schemas.microsoft.com/office/powerpoint/2010/main" xmlns="" val="391495458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61872" y="713232"/>
            <a:ext cx="9692640" cy="1325562"/>
          </a:xfrm>
        </p:spPr>
        <p:txBody>
          <a:bodyPr>
            <a:normAutofit fontScale="90000"/>
          </a:bodyPr>
          <a:lstStyle/>
          <a:p>
            <a:r>
              <a:rPr lang="en-US" dirty="0"/>
              <a:t>Which of the following viruses cannot be detected by the signature-based antivirus</a:t>
            </a:r>
            <a:r>
              <a:rPr lang="en-US" dirty="0" smtClean="0"/>
              <a:t>?</a:t>
            </a:r>
            <a:endParaRPr lang="en-US" dirty="0"/>
          </a:p>
        </p:txBody>
      </p:sp>
      <p:sp>
        <p:nvSpPr>
          <p:cNvPr id="3" name="Content Placeholder 2"/>
          <p:cNvSpPr>
            <a:spLocks noGrp="1"/>
          </p:cNvSpPr>
          <p:nvPr>
            <p:ph idx="1"/>
          </p:nvPr>
        </p:nvSpPr>
        <p:spPr>
          <a:xfrm>
            <a:off x="1261872" y="2450592"/>
            <a:ext cx="8595360" cy="3729545"/>
          </a:xfrm>
        </p:spPr>
        <p:txBody>
          <a:bodyPr/>
          <a:lstStyle/>
          <a:p>
            <a:r>
              <a:rPr lang="en-US" dirty="0"/>
              <a:t>A. Polymorphic</a:t>
            </a:r>
            <a:br>
              <a:rPr lang="en-US" dirty="0"/>
            </a:br>
            <a:r>
              <a:rPr lang="en-US" dirty="0"/>
              <a:t>B. MBR virus</a:t>
            </a:r>
            <a:br>
              <a:rPr lang="en-US" dirty="0"/>
            </a:br>
            <a:r>
              <a:rPr lang="en-US" dirty="0"/>
              <a:t>C. Boot sector</a:t>
            </a:r>
            <a:br>
              <a:rPr lang="en-US" dirty="0"/>
            </a:br>
            <a:r>
              <a:rPr lang="en-US" dirty="0"/>
              <a:t>D. Macro</a:t>
            </a:r>
          </a:p>
        </p:txBody>
      </p:sp>
    </p:spTree>
    <p:extLst>
      <p:ext uri="{BB962C8B-B14F-4D97-AF65-F5344CB8AC3E}">
        <p14:creationId xmlns:p14="http://schemas.microsoft.com/office/powerpoint/2010/main" xmlns="" val="291910965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61872" y="1481328"/>
            <a:ext cx="9692640" cy="1325562"/>
          </a:xfrm>
        </p:spPr>
        <p:txBody>
          <a:bodyPr>
            <a:normAutofit fontScale="90000"/>
          </a:bodyPr>
          <a:lstStyle/>
          <a:p>
            <a:r>
              <a:rPr lang="en-US" dirty="0"/>
              <a:t>Which of the following types of Network Address Translation (NAT) uses a pool of</a:t>
            </a:r>
            <a:br>
              <a:rPr lang="en-US" dirty="0"/>
            </a:br>
            <a:r>
              <a:rPr lang="en-US" dirty="0"/>
              <a:t>public IP addresses</a:t>
            </a:r>
            <a:r>
              <a:rPr lang="en-US" dirty="0" smtClean="0"/>
              <a:t>?</a:t>
            </a:r>
            <a:endParaRPr lang="en-US" dirty="0"/>
          </a:p>
        </p:txBody>
      </p:sp>
      <p:sp>
        <p:nvSpPr>
          <p:cNvPr id="3" name="Content Placeholder 2"/>
          <p:cNvSpPr>
            <a:spLocks noGrp="1"/>
          </p:cNvSpPr>
          <p:nvPr>
            <p:ph idx="1"/>
          </p:nvPr>
        </p:nvSpPr>
        <p:spPr>
          <a:xfrm>
            <a:off x="1261872" y="3566160"/>
            <a:ext cx="8595360" cy="2613977"/>
          </a:xfrm>
        </p:spPr>
        <p:txBody>
          <a:bodyPr/>
          <a:lstStyle/>
          <a:p>
            <a:r>
              <a:rPr lang="en-US" dirty="0"/>
              <a:t>A. Static NAT</a:t>
            </a:r>
            <a:br>
              <a:rPr lang="en-US" dirty="0"/>
            </a:br>
            <a:r>
              <a:rPr lang="en-US" dirty="0"/>
              <a:t>B. Port Address Translation (PAT)</a:t>
            </a:r>
            <a:br>
              <a:rPr lang="en-US" dirty="0"/>
            </a:br>
            <a:r>
              <a:rPr lang="en-US" dirty="0"/>
              <a:t>C. Dynamic NAT</a:t>
            </a:r>
            <a:br>
              <a:rPr lang="en-US" dirty="0"/>
            </a:br>
            <a:r>
              <a:rPr lang="en-US" dirty="0"/>
              <a:t>D. Cache NAT</a:t>
            </a:r>
          </a:p>
        </p:txBody>
      </p:sp>
    </p:spTree>
    <p:extLst>
      <p:ext uri="{BB962C8B-B14F-4D97-AF65-F5344CB8AC3E}">
        <p14:creationId xmlns:p14="http://schemas.microsoft.com/office/powerpoint/2010/main" xmlns="" val="3514602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61872" y="1956816"/>
            <a:ext cx="9692640" cy="1325562"/>
          </a:xfrm>
        </p:spPr>
        <p:txBody>
          <a:bodyPr>
            <a:normAutofit fontScale="90000"/>
          </a:bodyPr>
          <a:lstStyle/>
          <a:p>
            <a:r>
              <a:rPr lang="en-US" dirty="0"/>
              <a:t>Which of the following is a attack type that is used to poison a network or </a:t>
            </a:r>
            <a:r>
              <a:rPr lang="en-US" dirty="0" smtClean="0"/>
              <a:t>computer to </a:t>
            </a:r>
            <a:r>
              <a:rPr lang="en-US" dirty="0"/>
              <a:t>the point where the system is turned into unusable state</a:t>
            </a:r>
            <a:r>
              <a:rPr lang="en-US" dirty="0" smtClean="0"/>
              <a:t>?</a:t>
            </a:r>
            <a:endParaRPr lang="en-US" dirty="0"/>
          </a:p>
        </p:txBody>
      </p:sp>
      <p:sp>
        <p:nvSpPr>
          <p:cNvPr id="3" name="Content Placeholder 2"/>
          <p:cNvSpPr>
            <a:spLocks noGrp="1"/>
          </p:cNvSpPr>
          <p:nvPr>
            <p:ph idx="1"/>
          </p:nvPr>
        </p:nvSpPr>
        <p:spPr>
          <a:xfrm>
            <a:off x="1261872" y="4059936"/>
            <a:ext cx="8595360" cy="2120201"/>
          </a:xfrm>
        </p:spPr>
        <p:txBody>
          <a:bodyPr/>
          <a:lstStyle/>
          <a:p>
            <a:r>
              <a:rPr lang="en-US" dirty="0"/>
              <a:t>A. Mail bombing</a:t>
            </a:r>
            <a:br>
              <a:rPr lang="en-US" dirty="0"/>
            </a:br>
            <a:r>
              <a:rPr lang="en-US" dirty="0"/>
              <a:t>B. Pharming</a:t>
            </a:r>
            <a:br>
              <a:rPr lang="en-US" dirty="0"/>
            </a:br>
            <a:r>
              <a:rPr lang="en-US" dirty="0"/>
              <a:t>C. Protocol spoofing</a:t>
            </a:r>
            <a:br>
              <a:rPr lang="en-US" dirty="0"/>
            </a:br>
            <a:r>
              <a:rPr lang="en-US" dirty="0"/>
              <a:t>D. Denial of service (DOS)</a:t>
            </a:r>
          </a:p>
        </p:txBody>
      </p:sp>
    </p:spTree>
    <p:extLst>
      <p:ext uri="{BB962C8B-B14F-4D97-AF65-F5344CB8AC3E}">
        <p14:creationId xmlns:p14="http://schemas.microsoft.com/office/powerpoint/2010/main" xmlns="" val="306960920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Which of the following is a broadcast domain created by a switch</a:t>
            </a:r>
            <a:r>
              <a:rPr lang="en-US" dirty="0" smtClean="0"/>
              <a:t>?</a:t>
            </a:r>
            <a:endParaRPr lang="en-US" dirty="0"/>
          </a:p>
        </p:txBody>
      </p:sp>
      <p:sp>
        <p:nvSpPr>
          <p:cNvPr id="3" name="Content Placeholder 2"/>
          <p:cNvSpPr>
            <a:spLocks noGrp="1"/>
          </p:cNvSpPr>
          <p:nvPr>
            <p:ph idx="1"/>
          </p:nvPr>
        </p:nvSpPr>
        <p:spPr/>
        <p:txBody>
          <a:bodyPr/>
          <a:lstStyle/>
          <a:p>
            <a:r>
              <a:rPr lang="en-US" dirty="0"/>
              <a:t>A. VLAN</a:t>
            </a:r>
            <a:br>
              <a:rPr lang="en-US" dirty="0"/>
            </a:br>
            <a:r>
              <a:rPr lang="en-US" dirty="0"/>
              <a:t>B. MAN</a:t>
            </a:r>
            <a:br>
              <a:rPr lang="en-US" dirty="0"/>
            </a:br>
            <a:r>
              <a:rPr lang="en-US" dirty="0"/>
              <a:t>C. DMZ</a:t>
            </a:r>
            <a:br>
              <a:rPr lang="en-US" dirty="0"/>
            </a:br>
            <a:r>
              <a:rPr lang="en-US" dirty="0"/>
              <a:t>D. VPN</a:t>
            </a:r>
          </a:p>
        </p:txBody>
      </p:sp>
    </p:spTree>
    <p:extLst>
      <p:ext uri="{BB962C8B-B14F-4D97-AF65-F5344CB8AC3E}">
        <p14:creationId xmlns:p14="http://schemas.microsoft.com/office/powerpoint/2010/main" xmlns="" val="199129528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Which of the following is an authentication protocol</a:t>
            </a:r>
            <a:r>
              <a:rPr lang="en-US" dirty="0" smtClean="0"/>
              <a:t>?</a:t>
            </a:r>
            <a:endParaRPr lang="en-US" dirty="0"/>
          </a:p>
        </p:txBody>
      </p:sp>
      <p:sp>
        <p:nvSpPr>
          <p:cNvPr id="3" name="Content Placeholder 2"/>
          <p:cNvSpPr>
            <a:spLocks noGrp="1"/>
          </p:cNvSpPr>
          <p:nvPr>
            <p:ph idx="1"/>
          </p:nvPr>
        </p:nvSpPr>
        <p:spPr/>
        <p:txBody>
          <a:bodyPr/>
          <a:lstStyle/>
          <a:p>
            <a:r>
              <a:rPr lang="en-US" dirty="0"/>
              <a:t>A. Kerberos</a:t>
            </a:r>
            <a:br>
              <a:rPr lang="en-US" dirty="0"/>
            </a:br>
            <a:r>
              <a:rPr lang="en-US" dirty="0"/>
              <a:t>B. LDAP</a:t>
            </a:r>
            <a:br>
              <a:rPr lang="en-US" dirty="0"/>
            </a:br>
            <a:r>
              <a:rPr lang="en-US" dirty="0"/>
              <a:t>C. TLS</a:t>
            </a:r>
            <a:br>
              <a:rPr lang="en-US" dirty="0"/>
            </a:br>
            <a:r>
              <a:rPr lang="en-US" dirty="0"/>
              <a:t>D. PPTP</a:t>
            </a:r>
          </a:p>
        </p:txBody>
      </p:sp>
    </p:spTree>
    <p:extLst>
      <p:ext uri="{BB962C8B-B14F-4D97-AF65-F5344CB8AC3E}">
        <p14:creationId xmlns:p14="http://schemas.microsoft.com/office/powerpoint/2010/main" xmlns="" val="318767822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61872" y="1810512"/>
            <a:ext cx="9692640" cy="1325562"/>
          </a:xfrm>
        </p:spPr>
        <p:txBody>
          <a:bodyPr>
            <a:normAutofit fontScale="90000"/>
          </a:bodyPr>
          <a:lstStyle/>
          <a:p>
            <a:r>
              <a:rPr lang="en-US" dirty="0"/>
              <a:t>Which of the following are the main features of a key logger? Each correct </a:t>
            </a:r>
            <a:r>
              <a:rPr lang="en-US" dirty="0" smtClean="0"/>
              <a:t>answer represents </a:t>
            </a:r>
            <a:r>
              <a:rPr lang="en-US" dirty="0"/>
              <a:t>a complete solution. Choose all that apply</a:t>
            </a:r>
            <a:r>
              <a:rPr lang="en-US" dirty="0" smtClean="0"/>
              <a:t>. </a:t>
            </a:r>
            <a:endParaRPr lang="en-US" dirty="0"/>
          </a:p>
        </p:txBody>
      </p:sp>
      <p:sp>
        <p:nvSpPr>
          <p:cNvPr id="3" name="Content Placeholder 2"/>
          <p:cNvSpPr>
            <a:spLocks noGrp="1"/>
          </p:cNvSpPr>
          <p:nvPr>
            <p:ph idx="1"/>
          </p:nvPr>
        </p:nvSpPr>
        <p:spPr>
          <a:xfrm>
            <a:off x="1261872" y="3675888"/>
            <a:ext cx="8595360" cy="2504249"/>
          </a:xfrm>
        </p:spPr>
        <p:txBody>
          <a:bodyPr/>
          <a:lstStyle/>
          <a:p>
            <a:r>
              <a:rPr lang="en-US" dirty="0"/>
              <a:t>A. It can be delivered via FTP or e-mail.</a:t>
            </a:r>
            <a:br>
              <a:rPr lang="en-US" dirty="0"/>
            </a:br>
            <a:r>
              <a:rPr lang="en-US" dirty="0"/>
              <a:t>B. It can record all keystrokes.</a:t>
            </a:r>
            <a:br>
              <a:rPr lang="en-US" dirty="0"/>
            </a:br>
            <a:r>
              <a:rPr lang="en-US" dirty="0"/>
              <a:t>C. It can capture all screenshots.</a:t>
            </a:r>
            <a:br>
              <a:rPr lang="en-US" dirty="0"/>
            </a:br>
            <a:r>
              <a:rPr lang="en-US" dirty="0"/>
              <a:t>D. It can detect viruses on the computer.</a:t>
            </a:r>
          </a:p>
        </p:txBody>
      </p:sp>
    </p:spTree>
    <p:extLst>
      <p:ext uri="{BB962C8B-B14F-4D97-AF65-F5344CB8AC3E}">
        <p14:creationId xmlns:p14="http://schemas.microsoft.com/office/powerpoint/2010/main" xmlns="" val="250959503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61872" y="2642934"/>
            <a:ext cx="9692640" cy="1325562"/>
          </a:xfrm>
        </p:spPr>
        <p:txBody>
          <a:bodyPr>
            <a:noAutofit/>
          </a:bodyPr>
          <a:lstStyle/>
          <a:p>
            <a:r>
              <a:rPr lang="en-US" sz="2800" dirty="0"/>
              <a:t>Mark works as a Network Administrator for </a:t>
            </a:r>
            <a:r>
              <a:rPr lang="en-US" sz="2800" dirty="0" err="1"/>
              <a:t>NetTech</a:t>
            </a:r>
            <a:r>
              <a:rPr lang="en-US" sz="2800" dirty="0"/>
              <a:t> Inc. The company has </a:t>
            </a:r>
            <a:r>
              <a:rPr lang="en-US" sz="2800" dirty="0" smtClean="0"/>
              <a:t>a Windows </a:t>
            </a:r>
            <a:r>
              <a:rPr lang="en-US" sz="2800" dirty="0"/>
              <a:t>Server 2008 domain-based network. The network uses Network </a:t>
            </a:r>
            <a:r>
              <a:rPr lang="en-US" sz="2800" dirty="0" smtClean="0"/>
              <a:t>Access Protection </a:t>
            </a:r>
            <a:r>
              <a:rPr lang="en-US" sz="2800" dirty="0"/>
              <a:t>(NAP). The company's employees at the remote locations are </a:t>
            </a:r>
            <a:r>
              <a:rPr lang="en-US" sz="2800" dirty="0" smtClean="0"/>
              <a:t>connecting to </a:t>
            </a:r>
            <a:r>
              <a:rPr lang="en-US" sz="2800" dirty="0"/>
              <a:t>the company's network from their Windows Vista clients. Mark wants to </a:t>
            </a:r>
            <a:r>
              <a:rPr lang="en-US" sz="2800" dirty="0" smtClean="0"/>
              <a:t>ensure that </a:t>
            </a:r>
            <a:r>
              <a:rPr lang="en-US" sz="2800" dirty="0"/>
              <a:t>the data transmission between a client computer and the company's network is </a:t>
            </a:r>
            <a:r>
              <a:rPr lang="en-US" sz="2800" dirty="0" smtClean="0"/>
              <a:t>as secure </a:t>
            </a:r>
            <a:r>
              <a:rPr lang="en-US" sz="2800" dirty="0"/>
              <a:t>as possible. What will Mark do to accomplish the task</a:t>
            </a:r>
            <a:r>
              <a:rPr lang="en-US" sz="2800" dirty="0" smtClean="0"/>
              <a:t>?</a:t>
            </a:r>
            <a:endParaRPr lang="en-US" sz="2800" dirty="0"/>
          </a:p>
        </p:txBody>
      </p:sp>
      <p:sp>
        <p:nvSpPr>
          <p:cNvPr id="3" name="Content Placeholder 2"/>
          <p:cNvSpPr>
            <a:spLocks noGrp="1"/>
          </p:cNvSpPr>
          <p:nvPr>
            <p:ph idx="1"/>
          </p:nvPr>
        </p:nvSpPr>
        <p:spPr>
          <a:xfrm>
            <a:off x="1261872" y="4224528"/>
            <a:ext cx="8595360" cy="1955609"/>
          </a:xfrm>
        </p:spPr>
        <p:txBody>
          <a:bodyPr>
            <a:normAutofit fontScale="92500" lnSpcReduction="20000"/>
          </a:bodyPr>
          <a:lstStyle/>
          <a:p>
            <a:r>
              <a:rPr lang="en-US" dirty="0"/>
              <a:t>A. Use Encrypting File System (</a:t>
            </a:r>
            <a:r>
              <a:rPr lang="en-US" dirty="0" err="1"/>
              <a:t>Efs</a:t>
            </a:r>
            <a:r>
              <a:rPr lang="en-US" dirty="0"/>
              <a:t>) between the client computer and the </a:t>
            </a:r>
            <a:r>
              <a:rPr lang="en-US" dirty="0" smtClean="0"/>
              <a:t>company's network.</a:t>
            </a:r>
          </a:p>
          <a:p>
            <a:r>
              <a:rPr lang="en-US" dirty="0" smtClean="0"/>
              <a:t>B</a:t>
            </a:r>
            <a:r>
              <a:rPr lang="en-US" dirty="0"/>
              <a:t>. Use </a:t>
            </a:r>
            <a:r>
              <a:rPr lang="en-US" dirty="0" err="1"/>
              <a:t>IPSec</a:t>
            </a:r>
            <a:r>
              <a:rPr lang="en-US" dirty="0"/>
              <a:t> NAP policy between client computer and the company's </a:t>
            </a:r>
            <a:r>
              <a:rPr lang="en-US" dirty="0" smtClean="0"/>
              <a:t>network.</a:t>
            </a:r>
          </a:p>
          <a:p>
            <a:r>
              <a:rPr lang="en-US" dirty="0" smtClean="0"/>
              <a:t>C</a:t>
            </a:r>
            <a:r>
              <a:rPr lang="en-US" dirty="0"/>
              <a:t>. Use VPN connection with MS-CHAP v2 between the client computer and the</a:t>
            </a:r>
            <a:br>
              <a:rPr lang="en-US" dirty="0"/>
            </a:br>
            <a:r>
              <a:rPr lang="en-US" dirty="0"/>
              <a:t>company's </a:t>
            </a:r>
            <a:r>
              <a:rPr lang="en-US" dirty="0" smtClean="0"/>
              <a:t>network.</a:t>
            </a:r>
          </a:p>
          <a:p>
            <a:r>
              <a:rPr lang="en-US" dirty="0" smtClean="0"/>
              <a:t>D</a:t>
            </a:r>
            <a:r>
              <a:rPr lang="en-US" dirty="0"/>
              <a:t>. Use NAP enforcement for DHCP.</a:t>
            </a:r>
          </a:p>
        </p:txBody>
      </p:sp>
    </p:spTree>
    <p:extLst>
      <p:ext uri="{BB962C8B-B14F-4D97-AF65-F5344CB8AC3E}">
        <p14:creationId xmlns:p14="http://schemas.microsoft.com/office/powerpoint/2010/main" xmlns="" val="37734353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61872" y="2176272"/>
            <a:ext cx="9692640" cy="1325562"/>
          </a:xfrm>
        </p:spPr>
        <p:txBody>
          <a:bodyPr>
            <a:noAutofit/>
          </a:bodyPr>
          <a:lstStyle/>
          <a:p>
            <a:r>
              <a:rPr lang="en-US" sz="2000" dirty="0"/>
              <a:t>Mark work as a System Administrator for </a:t>
            </a:r>
            <a:r>
              <a:rPr lang="en-US" sz="2000" dirty="0" err="1"/>
              <a:t>TechMart</a:t>
            </a:r>
            <a:r>
              <a:rPr lang="en-US" sz="2000" dirty="0"/>
              <a:t> Inc. The company has a</a:t>
            </a:r>
            <a:br>
              <a:rPr lang="en-US" sz="2000" dirty="0"/>
            </a:br>
            <a:r>
              <a:rPr lang="en-US" sz="2000" dirty="0"/>
              <a:t>Windows-based network. Mark wants to allow the remote travel agents to be able to</a:t>
            </a:r>
            <a:br>
              <a:rPr lang="en-US" sz="2000" dirty="0"/>
            </a:br>
            <a:r>
              <a:rPr lang="en-US" sz="2000" dirty="0"/>
              <a:t>access the corporate network so that they are free to check email and post</a:t>
            </a:r>
            <a:br>
              <a:rPr lang="en-US" sz="2000" dirty="0"/>
            </a:br>
            <a:r>
              <a:rPr lang="en-US" sz="2000" dirty="0"/>
              <a:t>appointments that are booked for the particular day. Mark has decided to permit the</a:t>
            </a:r>
            <a:br>
              <a:rPr lang="en-US" sz="2000" dirty="0"/>
            </a:br>
            <a:r>
              <a:rPr lang="en-US" sz="2000" dirty="0"/>
              <a:t>travel agents to use their home computers but he is required to be assured that the</a:t>
            </a:r>
            <a:br>
              <a:rPr lang="en-US" sz="2000" dirty="0"/>
            </a:br>
            <a:r>
              <a:rPr lang="en-US" sz="2000" dirty="0"/>
              <a:t>information is not compromised by anyone because the security of client</a:t>
            </a:r>
            <a:br>
              <a:rPr lang="en-US" sz="2000" dirty="0"/>
            </a:br>
            <a:r>
              <a:rPr lang="en-US" sz="2000" dirty="0"/>
              <a:t>information is on the top priority for him. Which of the following is a potential risk if</a:t>
            </a:r>
            <a:br>
              <a:rPr lang="en-US" sz="2000" dirty="0"/>
            </a:br>
            <a:r>
              <a:rPr lang="en-US" sz="2000" dirty="0"/>
              <a:t>the travel agents will use their home computers for VPN access?</a:t>
            </a:r>
            <a:br>
              <a:rPr lang="en-US" sz="2000" dirty="0"/>
            </a:br>
            <a:endParaRPr lang="en-US" sz="2000" dirty="0"/>
          </a:p>
        </p:txBody>
      </p:sp>
      <p:sp>
        <p:nvSpPr>
          <p:cNvPr id="3" name="Content Placeholder 2"/>
          <p:cNvSpPr>
            <a:spLocks noGrp="1"/>
          </p:cNvSpPr>
          <p:nvPr>
            <p:ph idx="1"/>
          </p:nvPr>
        </p:nvSpPr>
        <p:spPr>
          <a:xfrm>
            <a:off x="1261872" y="3913632"/>
            <a:ext cx="8595360" cy="2266505"/>
          </a:xfrm>
        </p:spPr>
        <p:txBody>
          <a:bodyPr/>
          <a:lstStyle/>
          <a:p>
            <a:r>
              <a:rPr lang="en-US" dirty="0"/>
              <a:t>A. VPN handles everything and encrypts the data.</a:t>
            </a:r>
            <a:br>
              <a:rPr lang="en-US" dirty="0"/>
            </a:br>
            <a:r>
              <a:rPr lang="en-US" dirty="0"/>
              <a:t>B. VPN does not allow the travel agents to use their home computers.</a:t>
            </a:r>
            <a:br>
              <a:rPr lang="en-US" dirty="0"/>
            </a:br>
            <a:r>
              <a:rPr lang="en-US" dirty="0"/>
              <a:t>C. VPN cannot prevent buffer overflow on the home computer from infecting the</a:t>
            </a:r>
            <a:br>
              <a:rPr lang="en-US" dirty="0"/>
            </a:br>
            <a:r>
              <a:rPr lang="en-US" dirty="0"/>
              <a:t>network.</a:t>
            </a:r>
            <a:br>
              <a:rPr lang="en-US" dirty="0"/>
            </a:br>
            <a:r>
              <a:rPr lang="en-US" dirty="0"/>
              <a:t>D. VPN cannot prevent potential viruses and malware on the home computer from</a:t>
            </a:r>
            <a:br>
              <a:rPr lang="en-US" dirty="0"/>
            </a:br>
            <a:r>
              <a:rPr lang="en-US" dirty="0"/>
              <a:t>infecting the network.</a:t>
            </a:r>
          </a:p>
        </p:txBody>
      </p:sp>
    </p:spTree>
    <p:extLst>
      <p:ext uri="{BB962C8B-B14F-4D97-AF65-F5344CB8AC3E}">
        <p14:creationId xmlns:p14="http://schemas.microsoft.com/office/powerpoint/2010/main" xmlns="" val="300274924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61872" y="1700784"/>
            <a:ext cx="9692640" cy="1325562"/>
          </a:xfrm>
        </p:spPr>
        <p:txBody>
          <a:bodyPr>
            <a:noAutofit/>
          </a:bodyPr>
          <a:lstStyle/>
          <a:p>
            <a:r>
              <a:rPr lang="en-US" sz="2000" dirty="0"/>
              <a:t>Mark works as a Security Officer for </a:t>
            </a:r>
            <a:r>
              <a:rPr lang="en-US" sz="2000" dirty="0" err="1"/>
              <a:t>TechMart</a:t>
            </a:r>
            <a:r>
              <a:rPr lang="en-US" sz="2000" dirty="0"/>
              <a:t> Inc. The company has a </a:t>
            </a:r>
            <a:r>
              <a:rPr lang="en-US" sz="2000" dirty="0" smtClean="0"/>
              <a:t>Windows based network</a:t>
            </a:r>
            <a:r>
              <a:rPr lang="en-US" sz="2000" dirty="0"/>
              <a:t>. He has bees assigned a project for ensuring the safety of the</a:t>
            </a:r>
            <a:br>
              <a:rPr lang="en-US" sz="2000" dirty="0"/>
            </a:br>
            <a:r>
              <a:rPr lang="en-US" sz="2000" dirty="0"/>
              <a:t>customer's money and information, not to mention the company's reputation. The</a:t>
            </a:r>
            <a:br>
              <a:rPr lang="en-US" sz="2000" dirty="0"/>
            </a:br>
            <a:r>
              <a:rPr lang="en-US" sz="2000" dirty="0"/>
              <a:t>company has gone through a security audit to ensure that it is in compliance with</a:t>
            </a:r>
            <a:br>
              <a:rPr lang="en-US" sz="2000" dirty="0"/>
            </a:br>
            <a:r>
              <a:rPr lang="en-US" sz="2000" dirty="0"/>
              <a:t>industry regulations and standards. Mark understands the request and has to do his</a:t>
            </a:r>
            <a:br>
              <a:rPr lang="en-US" sz="2000" dirty="0"/>
            </a:br>
            <a:r>
              <a:rPr lang="en-US" sz="2000" dirty="0"/>
              <a:t>due diligence for providing any information the regulators require as they are</a:t>
            </a:r>
            <a:br>
              <a:rPr lang="en-US" sz="2000" dirty="0"/>
            </a:br>
            <a:r>
              <a:rPr lang="en-US" sz="2000" dirty="0"/>
              <a:t>targeting potential security holes. In this situation, his major concern is the physical</a:t>
            </a:r>
            <a:br>
              <a:rPr lang="en-US" sz="2000" dirty="0"/>
            </a:br>
            <a:r>
              <a:rPr lang="en-US" sz="2000" dirty="0"/>
              <a:t>security of his company's system. Which of the following actions will Mark take to</a:t>
            </a:r>
            <a:br>
              <a:rPr lang="en-US" sz="2000" dirty="0"/>
            </a:br>
            <a:r>
              <a:rPr lang="en-US" sz="2000" dirty="0"/>
              <a:t>prevent the use of key loggers in the company?</a:t>
            </a:r>
          </a:p>
        </p:txBody>
      </p:sp>
      <p:sp>
        <p:nvSpPr>
          <p:cNvPr id="3" name="Content Placeholder 2"/>
          <p:cNvSpPr>
            <a:spLocks noGrp="1"/>
          </p:cNvSpPr>
          <p:nvPr>
            <p:ph idx="1"/>
          </p:nvPr>
        </p:nvSpPr>
        <p:spPr>
          <a:xfrm>
            <a:off x="1261872" y="3566160"/>
            <a:ext cx="8595360" cy="2613977"/>
          </a:xfrm>
        </p:spPr>
        <p:txBody>
          <a:bodyPr/>
          <a:lstStyle/>
          <a:p>
            <a:r>
              <a:rPr lang="en-US" dirty="0"/>
              <a:t>A. Provide protection against a Distributed Denial of Services attack.</a:t>
            </a:r>
          </a:p>
          <a:p>
            <a:r>
              <a:rPr lang="en-US" dirty="0"/>
              <a:t>B. Call a team member while behaving to be someone else for gaining </a:t>
            </a:r>
            <a:r>
              <a:rPr lang="en-US" dirty="0" smtClean="0"/>
              <a:t>access to </a:t>
            </a:r>
            <a:r>
              <a:rPr lang="en-US" dirty="0"/>
              <a:t>sensitive information.</a:t>
            </a:r>
          </a:p>
          <a:p>
            <a:r>
              <a:rPr lang="en-US" dirty="0"/>
              <a:t>C. Ensure that the terminals are locked and perform a regular inspection of the </a:t>
            </a:r>
            <a:r>
              <a:rPr lang="en-US" dirty="0" smtClean="0"/>
              <a:t>ports on </a:t>
            </a:r>
            <a:r>
              <a:rPr lang="en-US" dirty="0"/>
              <a:t>the systems.</a:t>
            </a:r>
          </a:p>
          <a:p>
            <a:r>
              <a:rPr lang="en-US" dirty="0"/>
              <a:t>D. Develop a social awareness of security threats within an organization.</a:t>
            </a:r>
          </a:p>
        </p:txBody>
      </p:sp>
    </p:spTree>
    <p:extLst>
      <p:ext uri="{BB962C8B-B14F-4D97-AF65-F5344CB8AC3E}">
        <p14:creationId xmlns:p14="http://schemas.microsoft.com/office/powerpoint/2010/main" xmlns="" val="127156962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37181" y="1789315"/>
            <a:ext cx="9692640" cy="1325562"/>
          </a:xfrm>
        </p:spPr>
        <p:txBody>
          <a:bodyPr>
            <a:noAutofit/>
          </a:bodyPr>
          <a:lstStyle/>
          <a:p>
            <a:r>
              <a:rPr lang="en-US" sz="2800" dirty="0"/>
              <a:t>You work as a security manager for Company Inc. An individual is connecting </a:t>
            </a:r>
            <a:r>
              <a:rPr lang="en-US" sz="2800" dirty="0" smtClean="0"/>
              <a:t>to your </a:t>
            </a:r>
            <a:r>
              <a:rPr lang="en-US" sz="2800" dirty="0"/>
              <a:t>corporate internal network over the Internet. You have to ensure that he is not </a:t>
            </a:r>
            <a:r>
              <a:rPr lang="en-US" sz="2800" dirty="0" smtClean="0"/>
              <a:t>an intruder </a:t>
            </a:r>
            <a:r>
              <a:rPr lang="en-US" sz="2800" dirty="0"/>
              <a:t>masquerading as an authorized user. Which of the following </a:t>
            </a:r>
            <a:r>
              <a:rPr lang="en-US" sz="2800" dirty="0" smtClean="0"/>
              <a:t>technologies will </a:t>
            </a:r>
            <a:r>
              <a:rPr lang="en-US" sz="2800" dirty="0"/>
              <a:t>you use to accomplish the task</a:t>
            </a:r>
            <a:r>
              <a:rPr lang="en-US" sz="2800" dirty="0" smtClean="0"/>
              <a:t>?</a:t>
            </a:r>
            <a:endParaRPr lang="en-US" sz="2800" dirty="0"/>
          </a:p>
        </p:txBody>
      </p:sp>
      <p:sp>
        <p:nvSpPr>
          <p:cNvPr id="3" name="Content Placeholder 2"/>
          <p:cNvSpPr>
            <a:spLocks noGrp="1"/>
          </p:cNvSpPr>
          <p:nvPr>
            <p:ph idx="1"/>
          </p:nvPr>
        </p:nvSpPr>
        <p:spPr>
          <a:xfrm>
            <a:off x="1261872" y="3512128"/>
            <a:ext cx="8595360" cy="2668010"/>
          </a:xfrm>
        </p:spPr>
        <p:txBody>
          <a:bodyPr>
            <a:normAutofit/>
          </a:bodyPr>
          <a:lstStyle/>
          <a:p>
            <a:r>
              <a:rPr lang="en-US" dirty="0" smtClean="0"/>
              <a:t>A</a:t>
            </a:r>
            <a:r>
              <a:rPr lang="en-US" dirty="0"/>
              <a:t>. Two-factor authentication</a:t>
            </a:r>
          </a:p>
          <a:p>
            <a:r>
              <a:rPr lang="en-US" dirty="0"/>
              <a:t>B. IP address packet filtering</a:t>
            </a:r>
          </a:p>
          <a:p>
            <a:r>
              <a:rPr lang="en-US" dirty="0"/>
              <a:t>C. Intrusion detection system (IDS)</a:t>
            </a:r>
          </a:p>
          <a:p>
            <a:r>
              <a:rPr lang="en-US" dirty="0"/>
              <a:t>D. Embedded digital </a:t>
            </a:r>
            <a:r>
              <a:rPr lang="en-US" dirty="0" smtClean="0"/>
              <a:t>signature</a:t>
            </a:r>
            <a:endParaRPr lang="en-US" dirty="0"/>
          </a:p>
        </p:txBody>
      </p:sp>
    </p:spTree>
    <p:extLst>
      <p:ext uri="{BB962C8B-B14F-4D97-AF65-F5344CB8AC3E}">
        <p14:creationId xmlns:p14="http://schemas.microsoft.com/office/powerpoint/2010/main" xmlns="" val="187839522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61872" y="2267712"/>
            <a:ext cx="9692640" cy="1325562"/>
          </a:xfrm>
        </p:spPr>
        <p:txBody>
          <a:bodyPr>
            <a:normAutofit fontScale="90000"/>
          </a:bodyPr>
          <a:lstStyle/>
          <a:p>
            <a:r>
              <a:rPr lang="en-US" dirty="0"/>
              <a:t>Which of the following is a tool that can be used to evaluate the servers having</a:t>
            </a:r>
            <a:br>
              <a:rPr lang="en-US" dirty="0"/>
            </a:br>
            <a:r>
              <a:rPr lang="en-US" dirty="0"/>
              <a:t>vulnerabilities that are related to the operating system and installed software</a:t>
            </a:r>
            <a:r>
              <a:rPr lang="en-US" dirty="0" smtClean="0"/>
              <a:t>?</a:t>
            </a:r>
            <a:endParaRPr lang="en-US" dirty="0"/>
          </a:p>
        </p:txBody>
      </p:sp>
      <p:sp>
        <p:nvSpPr>
          <p:cNvPr id="3" name="Content Placeholder 2"/>
          <p:cNvSpPr>
            <a:spLocks noGrp="1"/>
          </p:cNvSpPr>
          <p:nvPr>
            <p:ph idx="1"/>
          </p:nvPr>
        </p:nvSpPr>
        <p:spPr>
          <a:xfrm>
            <a:off x="1261872" y="3877056"/>
            <a:ext cx="8595360" cy="2303081"/>
          </a:xfrm>
        </p:spPr>
        <p:txBody>
          <a:bodyPr/>
          <a:lstStyle/>
          <a:p>
            <a:r>
              <a:rPr lang="en-US" dirty="0"/>
              <a:t>A. DNS dynamic update</a:t>
            </a:r>
            <a:br>
              <a:rPr lang="en-US" dirty="0"/>
            </a:br>
            <a:r>
              <a:rPr lang="en-US" dirty="0"/>
              <a:t>B. Windows Software Update Services</a:t>
            </a:r>
            <a:br>
              <a:rPr lang="en-US" dirty="0"/>
            </a:br>
            <a:r>
              <a:rPr lang="en-US" dirty="0"/>
              <a:t>C. Read-Only domain controller (RODC)</a:t>
            </a:r>
            <a:br>
              <a:rPr lang="en-US" dirty="0"/>
            </a:br>
            <a:r>
              <a:rPr lang="en-US" dirty="0"/>
              <a:t>D. Microsoft Baseline Security Analyzer</a:t>
            </a:r>
          </a:p>
        </p:txBody>
      </p:sp>
    </p:spTree>
    <p:extLst>
      <p:ext uri="{BB962C8B-B14F-4D97-AF65-F5344CB8AC3E}">
        <p14:creationId xmlns:p14="http://schemas.microsoft.com/office/powerpoint/2010/main" xmlns="" val="160389434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Which of the following ports is used by the Remote Desktop Protocol?</a:t>
            </a:r>
          </a:p>
        </p:txBody>
      </p:sp>
      <p:sp>
        <p:nvSpPr>
          <p:cNvPr id="3" name="Content Placeholder 2"/>
          <p:cNvSpPr>
            <a:spLocks noGrp="1"/>
          </p:cNvSpPr>
          <p:nvPr>
            <p:ph idx="1"/>
          </p:nvPr>
        </p:nvSpPr>
        <p:spPr/>
        <p:txBody>
          <a:bodyPr/>
          <a:lstStyle/>
          <a:p>
            <a:r>
              <a:rPr lang="en-US" dirty="0"/>
              <a:t>A. 80</a:t>
            </a:r>
          </a:p>
          <a:p>
            <a:r>
              <a:rPr lang="en-US" dirty="0"/>
              <a:t>B. 23</a:t>
            </a:r>
          </a:p>
          <a:p>
            <a:r>
              <a:rPr lang="en-US" dirty="0"/>
              <a:t>C. 3389</a:t>
            </a:r>
          </a:p>
          <a:p>
            <a:r>
              <a:rPr lang="en-US" dirty="0"/>
              <a:t>D. 110</a:t>
            </a:r>
          </a:p>
        </p:txBody>
      </p:sp>
    </p:spTree>
    <p:extLst>
      <p:ext uri="{BB962C8B-B14F-4D97-AF65-F5344CB8AC3E}">
        <p14:creationId xmlns:p14="http://schemas.microsoft.com/office/powerpoint/2010/main" xmlns="" val="198639358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61872" y="1371600"/>
            <a:ext cx="9692640" cy="1325562"/>
          </a:xfrm>
        </p:spPr>
        <p:txBody>
          <a:bodyPr>
            <a:noAutofit/>
          </a:bodyPr>
          <a:lstStyle/>
          <a:p>
            <a:r>
              <a:rPr lang="en-US" sz="3200" dirty="0" smtClean="0"/>
              <a:t>Which of the following MMC snap-in consoles is used to administer the replication</a:t>
            </a:r>
            <a:br>
              <a:rPr lang="en-US" sz="3200" dirty="0" smtClean="0"/>
            </a:br>
            <a:r>
              <a:rPr lang="en-US" sz="3200" dirty="0" smtClean="0"/>
              <a:t>of directory data among all sites in an Active Directory Domain Services (AD DS) forest?</a:t>
            </a:r>
            <a:endParaRPr lang="en-US" sz="3200" dirty="0"/>
          </a:p>
        </p:txBody>
      </p:sp>
      <p:sp>
        <p:nvSpPr>
          <p:cNvPr id="3" name="Content Placeholder 2"/>
          <p:cNvSpPr>
            <a:spLocks noGrp="1"/>
          </p:cNvSpPr>
          <p:nvPr>
            <p:ph idx="1"/>
          </p:nvPr>
        </p:nvSpPr>
        <p:spPr>
          <a:xfrm>
            <a:off x="1261872" y="3127248"/>
            <a:ext cx="8595360" cy="3052889"/>
          </a:xfrm>
        </p:spPr>
        <p:txBody>
          <a:bodyPr/>
          <a:lstStyle/>
          <a:p>
            <a:r>
              <a:rPr lang="en-US" dirty="0"/>
              <a:t>A. Active Directory Domains and Trusts</a:t>
            </a:r>
          </a:p>
          <a:p>
            <a:r>
              <a:rPr lang="en-US" dirty="0"/>
              <a:t>B. Active Directory Administrative Center</a:t>
            </a:r>
          </a:p>
          <a:p>
            <a:r>
              <a:rPr lang="en-US" dirty="0"/>
              <a:t>C. Group Policy Management Console</a:t>
            </a:r>
          </a:p>
          <a:p>
            <a:r>
              <a:rPr lang="en-US" dirty="0"/>
              <a:t>D. Active Directory Sites and Services</a:t>
            </a:r>
          </a:p>
        </p:txBody>
      </p:sp>
    </p:spTree>
    <p:extLst>
      <p:ext uri="{BB962C8B-B14F-4D97-AF65-F5344CB8AC3E}">
        <p14:creationId xmlns:p14="http://schemas.microsoft.com/office/powerpoint/2010/main" xmlns="" val="216598043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61872" y="932688"/>
            <a:ext cx="9692640" cy="1325562"/>
          </a:xfrm>
        </p:spPr>
        <p:txBody>
          <a:bodyPr>
            <a:normAutofit fontScale="90000"/>
          </a:bodyPr>
          <a:lstStyle/>
          <a:p>
            <a:r>
              <a:rPr lang="en-US" dirty="0"/>
              <a:t>Which of the following is used to create a secured connection over an unsecured</a:t>
            </a:r>
            <a:br>
              <a:rPr lang="en-US" dirty="0"/>
            </a:br>
            <a:r>
              <a:rPr lang="en-US" dirty="0"/>
              <a:t>network?</a:t>
            </a:r>
          </a:p>
        </p:txBody>
      </p:sp>
      <p:sp>
        <p:nvSpPr>
          <p:cNvPr id="3" name="Content Placeholder 2"/>
          <p:cNvSpPr>
            <a:spLocks noGrp="1"/>
          </p:cNvSpPr>
          <p:nvPr>
            <p:ph idx="1"/>
          </p:nvPr>
        </p:nvSpPr>
        <p:spPr>
          <a:xfrm>
            <a:off x="1261872" y="2468880"/>
            <a:ext cx="8595360" cy="3711257"/>
          </a:xfrm>
        </p:spPr>
        <p:txBody>
          <a:bodyPr/>
          <a:lstStyle/>
          <a:p>
            <a:r>
              <a:rPr lang="en-US" dirty="0"/>
              <a:t>A. TCP/IP protocol</a:t>
            </a:r>
          </a:p>
          <a:p>
            <a:r>
              <a:rPr lang="en-US" dirty="0"/>
              <a:t>B. Virtual Private Network (VPN) </a:t>
            </a:r>
            <a:endParaRPr lang="en-US" dirty="0" smtClean="0"/>
          </a:p>
          <a:p>
            <a:r>
              <a:rPr lang="en-US" dirty="0" smtClean="0"/>
              <a:t>C</a:t>
            </a:r>
            <a:r>
              <a:rPr lang="en-US" dirty="0"/>
              <a:t>. Single Sign-on (SSO)</a:t>
            </a:r>
          </a:p>
          <a:p>
            <a:r>
              <a:rPr lang="en-US" dirty="0"/>
              <a:t>D. Kerberos</a:t>
            </a:r>
          </a:p>
        </p:txBody>
      </p:sp>
    </p:spTree>
    <p:extLst>
      <p:ext uri="{BB962C8B-B14F-4D97-AF65-F5344CB8AC3E}">
        <p14:creationId xmlns:p14="http://schemas.microsoft.com/office/powerpoint/2010/main" xmlns="" val="2157459401"/>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200" dirty="0"/>
              <a:t>Which of the following are the Internet Explorer security zones? Each correct </a:t>
            </a:r>
            <a:r>
              <a:rPr lang="en-US" sz="3200" dirty="0" smtClean="0"/>
              <a:t>answer represents </a:t>
            </a:r>
            <a:r>
              <a:rPr lang="en-US" sz="3200" dirty="0"/>
              <a:t>a complete solution. Choose three.</a:t>
            </a:r>
          </a:p>
        </p:txBody>
      </p:sp>
      <p:sp>
        <p:nvSpPr>
          <p:cNvPr id="3" name="Content Placeholder 2"/>
          <p:cNvSpPr>
            <a:spLocks noGrp="1"/>
          </p:cNvSpPr>
          <p:nvPr>
            <p:ph idx="1"/>
          </p:nvPr>
        </p:nvSpPr>
        <p:spPr/>
        <p:txBody>
          <a:bodyPr/>
          <a:lstStyle/>
          <a:p>
            <a:r>
              <a:rPr lang="en-US" dirty="0"/>
              <a:t>A. Trusted sites</a:t>
            </a:r>
          </a:p>
          <a:p>
            <a:r>
              <a:rPr lang="en-US" dirty="0"/>
              <a:t>B. Internet</a:t>
            </a:r>
          </a:p>
          <a:p>
            <a:r>
              <a:rPr lang="en-US" dirty="0"/>
              <a:t>C. Local intranet</a:t>
            </a:r>
          </a:p>
          <a:p>
            <a:r>
              <a:rPr lang="en-US" dirty="0"/>
              <a:t>D. Extranet</a:t>
            </a:r>
          </a:p>
        </p:txBody>
      </p:sp>
    </p:spTree>
    <p:extLst>
      <p:ext uri="{BB962C8B-B14F-4D97-AF65-F5344CB8AC3E}">
        <p14:creationId xmlns:p14="http://schemas.microsoft.com/office/powerpoint/2010/main" xmlns="" val="167239848"/>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61872" y="2542032"/>
            <a:ext cx="9692640" cy="1325562"/>
          </a:xfrm>
        </p:spPr>
        <p:txBody>
          <a:bodyPr>
            <a:normAutofit fontScale="90000"/>
          </a:bodyPr>
          <a:lstStyle/>
          <a:p>
            <a:r>
              <a:rPr lang="en-US" dirty="0"/>
              <a:t>Which of the following is a central, secure database in which Windows stores</a:t>
            </a:r>
            <a:br>
              <a:rPr lang="en-US" dirty="0"/>
            </a:br>
            <a:r>
              <a:rPr lang="en-US" dirty="0"/>
              <a:t>all hardware configuration information, software configuration information, and</a:t>
            </a:r>
            <a:br>
              <a:rPr lang="en-US" dirty="0"/>
            </a:br>
            <a:r>
              <a:rPr lang="en-US" dirty="0"/>
              <a:t>system security policies</a:t>
            </a:r>
            <a:r>
              <a:rPr lang="en-US" dirty="0" smtClean="0"/>
              <a:t>?</a:t>
            </a:r>
            <a:endParaRPr lang="en-US" dirty="0"/>
          </a:p>
        </p:txBody>
      </p:sp>
      <p:sp>
        <p:nvSpPr>
          <p:cNvPr id="3" name="Content Placeholder 2"/>
          <p:cNvSpPr>
            <a:spLocks noGrp="1"/>
          </p:cNvSpPr>
          <p:nvPr>
            <p:ph idx="1"/>
          </p:nvPr>
        </p:nvSpPr>
        <p:spPr>
          <a:xfrm>
            <a:off x="1261872" y="4663440"/>
            <a:ext cx="8595360" cy="1516697"/>
          </a:xfrm>
        </p:spPr>
        <p:txBody>
          <a:bodyPr/>
          <a:lstStyle/>
          <a:p>
            <a:r>
              <a:rPr lang="en-US" dirty="0"/>
              <a:t>A. Registry</a:t>
            </a:r>
            <a:br>
              <a:rPr lang="en-US" dirty="0"/>
            </a:br>
            <a:r>
              <a:rPr lang="en-US" dirty="0"/>
              <a:t>B. Program files folder</a:t>
            </a:r>
            <a:br>
              <a:rPr lang="en-US" dirty="0"/>
            </a:br>
            <a:r>
              <a:rPr lang="en-US" dirty="0"/>
              <a:t>C. DLL file</a:t>
            </a:r>
            <a:br>
              <a:rPr lang="en-US" dirty="0"/>
            </a:br>
            <a:r>
              <a:rPr lang="en-US" dirty="0"/>
              <a:t>D. Configuration file</a:t>
            </a:r>
          </a:p>
        </p:txBody>
      </p:sp>
    </p:spTree>
    <p:extLst>
      <p:ext uri="{BB962C8B-B14F-4D97-AF65-F5344CB8AC3E}">
        <p14:creationId xmlns:p14="http://schemas.microsoft.com/office/powerpoint/2010/main" xmlns="" val="351910490"/>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xmlns="" val="221085659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61872" y="1020388"/>
            <a:ext cx="9692640" cy="1325562"/>
          </a:xfrm>
        </p:spPr>
        <p:txBody>
          <a:bodyPr>
            <a:normAutofit fontScale="90000"/>
          </a:bodyPr>
          <a:lstStyle/>
          <a:p>
            <a:r>
              <a:rPr lang="en-US" dirty="0"/>
              <a:t>Which of the following areas of a network contains DNS servers and Web servers </a:t>
            </a:r>
            <a:r>
              <a:rPr lang="en-US" dirty="0" smtClean="0"/>
              <a:t>for Internet </a:t>
            </a:r>
            <a:r>
              <a:rPr lang="en-US" dirty="0"/>
              <a:t>users</a:t>
            </a:r>
            <a:r>
              <a:rPr lang="en-US" dirty="0" smtClean="0"/>
              <a:t>?</a:t>
            </a:r>
            <a:endParaRPr lang="en-US" dirty="0"/>
          </a:p>
        </p:txBody>
      </p:sp>
      <p:sp>
        <p:nvSpPr>
          <p:cNvPr id="3" name="Content Placeholder 2"/>
          <p:cNvSpPr>
            <a:spLocks noGrp="1"/>
          </p:cNvSpPr>
          <p:nvPr>
            <p:ph idx="1"/>
          </p:nvPr>
        </p:nvSpPr>
        <p:spPr>
          <a:xfrm>
            <a:off x="1261872" y="3314700"/>
            <a:ext cx="8595360" cy="2865437"/>
          </a:xfrm>
        </p:spPr>
        <p:txBody>
          <a:bodyPr/>
          <a:lstStyle/>
          <a:p>
            <a:r>
              <a:rPr lang="en-US" dirty="0"/>
              <a:t>A. VPN </a:t>
            </a:r>
            <a:endParaRPr lang="en-US" dirty="0" smtClean="0"/>
          </a:p>
          <a:p>
            <a:r>
              <a:rPr lang="en-US" dirty="0" smtClean="0"/>
              <a:t>B. MMZ </a:t>
            </a:r>
          </a:p>
          <a:p>
            <a:r>
              <a:rPr lang="en-US" dirty="0" smtClean="0"/>
              <a:t>C. DMZ </a:t>
            </a:r>
          </a:p>
          <a:p>
            <a:r>
              <a:rPr lang="en-US" dirty="0" smtClean="0"/>
              <a:t>D. VLAN</a:t>
            </a:r>
            <a:endParaRPr lang="en-US" dirty="0"/>
          </a:p>
        </p:txBody>
      </p:sp>
    </p:spTree>
    <p:extLst>
      <p:ext uri="{BB962C8B-B14F-4D97-AF65-F5344CB8AC3E}">
        <p14:creationId xmlns:p14="http://schemas.microsoft.com/office/powerpoint/2010/main" xmlns="" val="332219402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89136" y="2602202"/>
            <a:ext cx="9692640" cy="1325562"/>
          </a:xfrm>
        </p:spPr>
        <p:txBody>
          <a:bodyPr>
            <a:noAutofit/>
          </a:bodyPr>
          <a:lstStyle/>
          <a:p>
            <a:r>
              <a:rPr lang="en-US" sz="2800" dirty="0"/>
              <a:t>All your domain controllers are configured for DHCP. Each time the system </a:t>
            </a:r>
            <a:r>
              <a:rPr lang="en-US" sz="2800" dirty="0" smtClean="0"/>
              <a:t>is booted</a:t>
            </a:r>
            <a:r>
              <a:rPr lang="en-US" sz="2800" dirty="0"/>
              <a:t>, it gets a new IP address from the DHCP server. You had also </a:t>
            </a:r>
            <a:r>
              <a:rPr lang="en-US" sz="2800" dirty="0" smtClean="0"/>
              <a:t>configured the </a:t>
            </a:r>
            <a:r>
              <a:rPr lang="en-US" sz="2800" dirty="0"/>
              <a:t>Active Directory on the domain controllers. You want to configure your DNS</a:t>
            </a:r>
            <a:br>
              <a:rPr lang="en-US" sz="2800" dirty="0"/>
            </a:br>
            <a:r>
              <a:rPr lang="en-US" sz="2800" dirty="0"/>
              <a:t>settings so that it will dynamically update DNS data whenever the IP address of </a:t>
            </a:r>
            <a:r>
              <a:rPr lang="en-US" sz="2800" dirty="0" smtClean="0"/>
              <a:t>a domain </a:t>
            </a:r>
            <a:r>
              <a:rPr lang="en-US" sz="2800" dirty="0"/>
              <a:t>controller changes. How will you configure for dynamic updates</a:t>
            </a:r>
            <a:r>
              <a:rPr lang="en-US" sz="2800" dirty="0" smtClean="0"/>
              <a:t>?</a:t>
            </a:r>
            <a:endParaRPr lang="en-US" sz="2800" dirty="0"/>
          </a:p>
        </p:txBody>
      </p:sp>
      <p:sp>
        <p:nvSpPr>
          <p:cNvPr id="3" name="Content Placeholder 2"/>
          <p:cNvSpPr>
            <a:spLocks noGrp="1"/>
          </p:cNvSpPr>
          <p:nvPr>
            <p:ph idx="1"/>
          </p:nvPr>
        </p:nvSpPr>
        <p:spPr>
          <a:xfrm>
            <a:off x="1261872" y="4197927"/>
            <a:ext cx="8595360" cy="1982210"/>
          </a:xfrm>
        </p:spPr>
        <p:txBody>
          <a:bodyPr/>
          <a:lstStyle/>
          <a:p>
            <a:r>
              <a:rPr lang="en-US" dirty="0" smtClean="0"/>
              <a:t>A. Configure the DNS server for dynamic updates.</a:t>
            </a:r>
            <a:br>
              <a:rPr lang="en-US" dirty="0" smtClean="0"/>
            </a:br>
            <a:r>
              <a:rPr lang="en-US" dirty="0" smtClean="0"/>
              <a:t>B. Configure the DHCP server for DNS dynamic updates.</a:t>
            </a:r>
            <a:br>
              <a:rPr lang="en-US" dirty="0" smtClean="0"/>
            </a:br>
            <a:r>
              <a:rPr lang="en-US" dirty="0" smtClean="0"/>
              <a:t>C. Configure each domain controller for Dynamic update.</a:t>
            </a:r>
            <a:br>
              <a:rPr lang="en-US" dirty="0" smtClean="0"/>
            </a:br>
            <a:r>
              <a:rPr lang="en-US" dirty="0" smtClean="0"/>
              <a:t>D. Configure the Active directory for dynamic updates.</a:t>
            </a:r>
            <a:endParaRPr lang="en-US" dirty="0"/>
          </a:p>
        </p:txBody>
      </p:sp>
    </p:spTree>
    <p:extLst>
      <p:ext uri="{BB962C8B-B14F-4D97-AF65-F5344CB8AC3E}">
        <p14:creationId xmlns:p14="http://schemas.microsoft.com/office/powerpoint/2010/main" xmlns="" val="159048447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57963" y="771006"/>
            <a:ext cx="9692640" cy="1325562"/>
          </a:xfrm>
        </p:spPr>
        <p:txBody>
          <a:bodyPr>
            <a:normAutofit fontScale="90000"/>
          </a:bodyPr>
          <a:lstStyle/>
          <a:p>
            <a:r>
              <a:rPr lang="en-US" dirty="0"/>
              <a:t>Which of the following are the features of security level in the Restricted Sites </a:t>
            </a:r>
            <a:r>
              <a:rPr lang="en-US" dirty="0" smtClean="0"/>
              <a:t>zone</a:t>
            </a:r>
            <a:endParaRPr lang="en-US" dirty="0"/>
          </a:p>
        </p:txBody>
      </p:sp>
      <p:sp>
        <p:nvSpPr>
          <p:cNvPr id="3" name="Content Placeholder 2"/>
          <p:cNvSpPr>
            <a:spLocks noGrp="1"/>
          </p:cNvSpPr>
          <p:nvPr>
            <p:ph idx="1"/>
          </p:nvPr>
        </p:nvSpPr>
        <p:spPr>
          <a:xfrm>
            <a:off x="1261872" y="2514600"/>
            <a:ext cx="8595360" cy="3665537"/>
          </a:xfrm>
        </p:spPr>
        <p:txBody>
          <a:bodyPr/>
          <a:lstStyle/>
          <a:p>
            <a:r>
              <a:rPr lang="en-US" dirty="0"/>
              <a:t>A. The protection against harmful content is provided.</a:t>
            </a:r>
            <a:br>
              <a:rPr lang="en-US" dirty="0"/>
            </a:br>
            <a:r>
              <a:rPr lang="en-US" dirty="0"/>
              <a:t>B. The maximum safeguards are used.</a:t>
            </a:r>
            <a:br>
              <a:rPr lang="en-US" dirty="0"/>
            </a:br>
            <a:r>
              <a:rPr lang="en-US" dirty="0"/>
              <a:t>C. Most of the features are disabled.</a:t>
            </a:r>
            <a:br>
              <a:rPr lang="en-US" dirty="0"/>
            </a:br>
            <a:r>
              <a:rPr lang="en-US" dirty="0"/>
              <a:t>D. The default security level is low.</a:t>
            </a:r>
          </a:p>
        </p:txBody>
      </p:sp>
    </p:spTree>
    <p:extLst>
      <p:ext uri="{BB962C8B-B14F-4D97-AF65-F5344CB8AC3E}">
        <p14:creationId xmlns:p14="http://schemas.microsoft.com/office/powerpoint/2010/main" xmlns="" val="191817337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61872" y="1623060"/>
            <a:ext cx="9692640" cy="1325562"/>
          </a:xfrm>
        </p:spPr>
        <p:txBody>
          <a:bodyPr>
            <a:noAutofit/>
          </a:bodyPr>
          <a:lstStyle/>
          <a:p>
            <a:r>
              <a:rPr lang="en-US" sz="3600" dirty="0"/>
              <a:t>Which of the following is a secret numeric password shared between a user and </a:t>
            </a:r>
            <a:r>
              <a:rPr lang="en-US" sz="3600" dirty="0" smtClean="0"/>
              <a:t>a system </a:t>
            </a:r>
            <a:r>
              <a:rPr lang="en-US" sz="3600" dirty="0"/>
              <a:t>for authenticating the user to the system?</a:t>
            </a:r>
            <a:br>
              <a:rPr lang="en-US" sz="3600" dirty="0"/>
            </a:br>
            <a:endParaRPr lang="en-US" sz="3600" dirty="0"/>
          </a:p>
        </p:txBody>
      </p:sp>
      <p:sp>
        <p:nvSpPr>
          <p:cNvPr id="3" name="Content Placeholder 2"/>
          <p:cNvSpPr>
            <a:spLocks noGrp="1"/>
          </p:cNvSpPr>
          <p:nvPr>
            <p:ph idx="1"/>
          </p:nvPr>
        </p:nvSpPr>
        <p:spPr>
          <a:xfrm>
            <a:off x="1261872" y="2545773"/>
            <a:ext cx="8595360" cy="3634364"/>
          </a:xfrm>
        </p:spPr>
        <p:txBody>
          <a:bodyPr/>
          <a:lstStyle/>
          <a:p>
            <a:r>
              <a:rPr lang="en-US" dirty="0"/>
              <a:t>A. PIN</a:t>
            </a:r>
            <a:br>
              <a:rPr lang="en-US" dirty="0"/>
            </a:br>
            <a:r>
              <a:rPr lang="en-US" dirty="0"/>
              <a:t>B. Private key</a:t>
            </a:r>
            <a:br>
              <a:rPr lang="en-US" dirty="0"/>
            </a:br>
            <a:r>
              <a:rPr lang="en-US" dirty="0"/>
              <a:t>C. Key escrow</a:t>
            </a:r>
            <a:br>
              <a:rPr lang="en-US" dirty="0"/>
            </a:br>
            <a:r>
              <a:rPr lang="en-US" dirty="0"/>
              <a:t>D. Public key</a:t>
            </a:r>
          </a:p>
        </p:txBody>
      </p:sp>
    </p:spTree>
    <p:extLst>
      <p:ext uri="{BB962C8B-B14F-4D97-AF65-F5344CB8AC3E}">
        <p14:creationId xmlns:p14="http://schemas.microsoft.com/office/powerpoint/2010/main" xmlns="" val="76367498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61872" y="2225733"/>
            <a:ext cx="9692640" cy="1325562"/>
          </a:xfrm>
        </p:spPr>
        <p:txBody>
          <a:bodyPr>
            <a:noAutofit/>
          </a:bodyPr>
          <a:lstStyle/>
          <a:p>
            <a:r>
              <a:rPr lang="en-US" sz="2400" dirty="0"/>
              <a:t>Mark works as a Network Administrator for </a:t>
            </a:r>
            <a:r>
              <a:rPr lang="en-US" sz="2400" dirty="0" err="1"/>
              <a:t>BlueWell</a:t>
            </a:r>
            <a:r>
              <a:rPr lang="en-US" sz="2400" dirty="0"/>
              <a:t> Inc. The company has </a:t>
            </a:r>
            <a:r>
              <a:rPr lang="en-US" sz="2400" dirty="0" smtClean="0"/>
              <a:t>a Windows-based </a:t>
            </a:r>
            <a:r>
              <a:rPr lang="en-US" sz="2400" dirty="0"/>
              <a:t>network. Mark has retained his services to perform a </a:t>
            </a:r>
            <a:r>
              <a:rPr lang="en-US" sz="2400" dirty="0" smtClean="0"/>
              <a:t>security assessment </a:t>
            </a:r>
            <a:r>
              <a:rPr lang="en-US" sz="2400" dirty="0"/>
              <a:t>of the company's network that has various servers exposed to the </a:t>
            </a:r>
            <a:r>
              <a:rPr lang="en-US" sz="2400" dirty="0" smtClean="0"/>
              <a:t>Internet. So</a:t>
            </a:r>
            <a:r>
              <a:rPr lang="en-US" sz="2400" dirty="0"/>
              <a:t>, it may be vulnerable to an attack. Mark is using a single perimeter </a:t>
            </a:r>
            <a:r>
              <a:rPr lang="en-US" sz="2400" dirty="0" smtClean="0"/>
              <a:t>firewall</a:t>
            </a:r>
            <a:r>
              <a:rPr lang="en-US" sz="2400" dirty="0"/>
              <a:t>, but </a:t>
            </a:r>
            <a:r>
              <a:rPr lang="en-US" sz="2400" dirty="0" smtClean="0"/>
              <a:t>he does </a:t>
            </a:r>
            <a:r>
              <a:rPr lang="en-US" sz="2400" dirty="0"/>
              <a:t>not know if that is enough. He wants to review the situation and make </a:t>
            </a:r>
            <a:r>
              <a:rPr lang="en-US" sz="2400" dirty="0" smtClean="0"/>
              <a:t>some reliable </a:t>
            </a:r>
            <a:r>
              <a:rPr lang="en-US" sz="2400" dirty="0"/>
              <a:t>recommendations so that he can protect the data over company's </a:t>
            </a:r>
            <a:r>
              <a:rPr lang="en-US" sz="2400" dirty="0" smtClean="0"/>
              <a:t>network. Which </a:t>
            </a:r>
            <a:r>
              <a:rPr lang="en-US" sz="2400" dirty="0"/>
              <a:t>of the following will Mark do to accomplish the task?</a:t>
            </a:r>
            <a:br>
              <a:rPr lang="en-US" sz="2400" dirty="0"/>
            </a:br>
            <a:endParaRPr lang="en-US" sz="2400" dirty="0"/>
          </a:p>
        </p:txBody>
      </p:sp>
      <p:sp>
        <p:nvSpPr>
          <p:cNvPr id="3" name="Content Placeholder 2"/>
          <p:cNvSpPr>
            <a:spLocks noGrp="1"/>
          </p:cNvSpPr>
          <p:nvPr>
            <p:ph idx="1"/>
          </p:nvPr>
        </p:nvSpPr>
        <p:spPr>
          <a:xfrm>
            <a:off x="1261872" y="3345873"/>
            <a:ext cx="8595360" cy="2834264"/>
          </a:xfrm>
        </p:spPr>
        <p:txBody>
          <a:bodyPr/>
          <a:lstStyle/>
          <a:p>
            <a:r>
              <a:rPr lang="en-US" dirty="0"/>
              <a:t>A. Outsource the related services.</a:t>
            </a:r>
            <a:br>
              <a:rPr lang="en-US" dirty="0"/>
            </a:br>
            <a:r>
              <a:rPr lang="en-US" dirty="0"/>
              <a:t>B. Encrypt the data and than start transmission.</a:t>
            </a:r>
            <a:br>
              <a:rPr lang="en-US" dirty="0"/>
            </a:br>
            <a:r>
              <a:rPr lang="en-US" dirty="0"/>
              <a:t>C. Locate the Internet-exposed servers and devices in an internal network.</a:t>
            </a:r>
            <a:br>
              <a:rPr lang="en-US" dirty="0"/>
            </a:br>
            <a:r>
              <a:rPr lang="en-US" dirty="0"/>
              <a:t>D. Create a perimeter network to isolate the servers from the internal network.</a:t>
            </a:r>
          </a:p>
        </p:txBody>
      </p:sp>
    </p:spTree>
    <p:extLst>
      <p:ext uri="{BB962C8B-B14F-4D97-AF65-F5344CB8AC3E}">
        <p14:creationId xmlns:p14="http://schemas.microsoft.com/office/powerpoint/2010/main" xmlns="" val="12479509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89135" y="1407247"/>
            <a:ext cx="9692640" cy="1325562"/>
          </a:xfrm>
        </p:spPr>
        <p:txBody>
          <a:bodyPr>
            <a:normAutofit fontScale="90000"/>
          </a:bodyPr>
          <a:lstStyle/>
          <a:p>
            <a:r>
              <a:rPr lang="en-US" dirty="0"/>
              <a:t>Which of the following is a security protocol that is used to protect data from </a:t>
            </a:r>
            <a:r>
              <a:rPr lang="en-US" dirty="0" smtClean="0"/>
              <a:t>being modified</a:t>
            </a:r>
            <a:r>
              <a:rPr lang="en-US" dirty="0"/>
              <a:t>, corrupted, or accessed without authorization</a:t>
            </a:r>
            <a:r>
              <a:rPr lang="en-US" dirty="0" smtClean="0"/>
              <a:t>?</a:t>
            </a:r>
            <a:endParaRPr lang="en-US" dirty="0"/>
          </a:p>
        </p:txBody>
      </p:sp>
      <p:sp>
        <p:nvSpPr>
          <p:cNvPr id="3" name="Content Placeholder 2"/>
          <p:cNvSpPr>
            <a:spLocks noGrp="1"/>
          </p:cNvSpPr>
          <p:nvPr>
            <p:ph idx="1"/>
          </p:nvPr>
        </p:nvSpPr>
        <p:spPr>
          <a:xfrm>
            <a:off x="1261872" y="2732809"/>
            <a:ext cx="8595360" cy="3447328"/>
          </a:xfrm>
        </p:spPr>
        <p:txBody>
          <a:bodyPr/>
          <a:lstStyle/>
          <a:p>
            <a:r>
              <a:rPr lang="en-US" dirty="0"/>
              <a:t>A. Honeypot</a:t>
            </a:r>
            <a:br>
              <a:rPr lang="en-US" dirty="0"/>
            </a:br>
            <a:r>
              <a:rPr lang="en-US" dirty="0"/>
              <a:t>B. IP Security (IPsec)</a:t>
            </a:r>
            <a:br>
              <a:rPr lang="en-US" dirty="0"/>
            </a:br>
            <a:r>
              <a:rPr lang="en-US" dirty="0"/>
              <a:t>C. DNSSEC</a:t>
            </a:r>
            <a:br>
              <a:rPr lang="en-US" dirty="0"/>
            </a:br>
            <a:r>
              <a:rPr lang="en-US" dirty="0"/>
              <a:t>D. Protocol spoofing</a:t>
            </a:r>
          </a:p>
        </p:txBody>
      </p:sp>
    </p:spTree>
    <p:extLst>
      <p:ext uri="{BB962C8B-B14F-4D97-AF65-F5344CB8AC3E}">
        <p14:creationId xmlns:p14="http://schemas.microsoft.com/office/powerpoint/2010/main" xmlns="" val="2757993437"/>
      </p:ext>
    </p:extLst>
  </p:cSld>
  <p:clrMapOvr>
    <a:masterClrMapping/>
  </p:clrMapOvr>
</p:sld>
</file>

<file path=ppt/theme/theme1.xml><?xml version="1.0" encoding="utf-8"?>
<a:theme xmlns:a="http://schemas.openxmlformats.org/drawingml/2006/main" name="View">
  <a:themeElements>
    <a:clrScheme name="View">
      <a:dk1>
        <a:srgbClr val="000000"/>
      </a:dk1>
      <a:lt1>
        <a:srgbClr val="FFFFFF"/>
      </a:lt1>
      <a:dk2>
        <a:srgbClr val="46464A"/>
      </a:dk2>
      <a:lt2>
        <a:srgbClr val="D6D3CC"/>
      </a:lt2>
      <a:accent1>
        <a:srgbClr val="6F6F74"/>
      </a:accent1>
      <a:accent2>
        <a:srgbClr val="92A9B9"/>
      </a:accent2>
      <a:accent3>
        <a:srgbClr val="A7B789"/>
      </a:accent3>
      <a:accent4>
        <a:srgbClr val="B9A489"/>
      </a:accent4>
      <a:accent5>
        <a:srgbClr val="8D6374"/>
      </a:accent5>
      <a:accent6>
        <a:srgbClr val="9B7362"/>
      </a:accent6>
      <a:hlink>
        <a:srgbClr val="67AABF"/>
      </a:hlink>
      <a:folHlink>
        <a:srgbClr val="ABAFA5"/>
      </a:folHlink>
    </a:clrScheme>
    <a:fontScheme name="View">
      <a:majorFont>
        <a:latin typeface="Century Schoolbook"/>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Schoolbook"/>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View">
      <a:fillStyleLst>
        <a:solidFill>
          <a:schemeClr val="phClr"/>
        </a:solidFill>
        <a:solidFill>
          <a:schemeClr val="phClr">
            <a:tint val="60000"/>
            <a:satMod val="120000"/>
          </a:schemeClr>
        </a:solidFill>
        <a:solidFill>
          <a:schemeClr val="phClr">
            <a:shade val="75000"/>
            <a:satMod val="160000"/>
          </a:schemeClr>
        </a:solidFill>
      </a:fillStyleLst>
      <a:lnStyleLst>
        <a:ln w="9525" cap="flat" cmpd="sng" algn="ctr">
          <a:solidFill>
            <a:schemeClr val="phClr"/>
          </a:solidFill>
          <a:prstDash val="solid"/>
        </a:ln>
        <a:ln w="13970" cap="flat" cmpd="sng" algn="ctr">
          <a:solidFill>
            <a:schemeClr val="phClr"/>
          </a:solidFill>
          <a:prstDash val="solid"/>
        </a:ln>
        <a:ln w="17145" cap="flat" cmpd="sng" algn="ctr">
          <a:solidFill>
            <a:schemeClr val="phClr">
              <a:shade val="95000"/>
              <a:alpha val="95000"/>
              <a:satMod val="150000"/>
            </a:schemeClr>
          </a:solidFill>
          <a:prstDash val="solid"/>
        </a:ln>
      </a:lnStyleLst>
      <a:effectStyleLst>
        <a:effectStyle>
          <a:effectLst/>
        </a:effectStyle>
        <a:effectStyle>
          <a:effectLst>
            <a:outerShdw blurRad="50800" dist="15240" dir="5400000" algn="tl" rotWithShape="0">
              <a:srgbClr val="000000">
                <a:alpha val="75000"/>
              </a:srgbClr>
            </a:outerShdw>
          </a:effectLst>
          <a:scene3d>
            <a:camera prst="orthographicFront">
              <a:rot lat="0" lon="0" rev="0"/>
            </a:camera>
            <a:lightRig rig="brightRoom" dir="tl"/>
          </a:scene3d>
          <a:sp3d contourW="9525" prstMaterial="flat">
            <a:bevelT w="0" h="0" prst="coolSlant"/>
            <a:contourClr>
              <a:schemeClr val="phClr">
                <a:shade val="35000"/>
                <a:satMod val="130000"/>
              </a:schemeClr>
            </a:contourClr>
          </a:sp3d>
        </a:effectStyle>
        <a:effectStyle>
          <a:effectLst>
            <a:outerShdw blurRad="76200" dist="25400" dir="5400000" algn="tl" rotWithShape="0">
              <a:srgbClr val="000000">
                <a:alpha val="55000"/>
              </a:srgbClr>
            </a:outerShdw>
          </a:effectLst>
          <a:scene3d>
            <a:camera prst="orthographicFront">
              <a:rot lat="0" lon="0" rev="0"/>
            </a:camera>
            <a:lightRig rig="brightRoom" dir="tl"/>
          </a:scene3d>
          <a:sp3d contourW="19050" prstMaterial="flat">
            <a:bevelT w="0" h="0" prst="coolSlant"/>
            <a:contourClr>
              <a:schemeClr val="phClr">
                <a:shade val="25000"/>
                <a:satMod val="140000"/>
              </a:schemeClr>
            </a:contourClr>
          </a:sp3d>
        </a:effectStyle>
      </a:effectStyleLst>
      <a:bgFillStyleLst>
        <a:solidFill>
          <a:schemeClr val="phClr"/>
        </a:solidFill>
        <a:solidFill>
          <a:schemeClr val="phClr">
            <a:tint val="95000"/>
            <a:satMod val="170000"/>
          </a:schemeClr>
        </a:solidFill>
        <a:gradFill rotWithShape="1">
          <a:gsLst>
            <a:gs pos="0">
              <a:schemeClr val="phClr">
                <a:tint val="94000"/>
                <a:shade val="98000"/>
                <a:satMod val="130000"/>
                <a:lumMod val="102000"/>
              </a:schemeClr>
            </a:gs>
            <a:gs pos="100000">
              <a:schemeClr val="phClr">
                <a:tint val="98000"/>
                <a:shade val="78000"/>
                <a:satMod val="140000"/>
              </a:schemeClr>
            </a:gs>
          </a:gsLst>
          <a:path path="circle">
            <a:fillToRect l="100000" t="100000" r="100000" b="100000"/>
          </a:path>
        </a:gradFill>
      </a:bgFillStyleLst>
    </a:fmtScheme>
  </a:themeElements>
  <a:objectDefaults/>
  <a:extraClrSchemeLst/>
  <a:extLst>
    <a:ext uri="{05A4C25C-085E-4340-85A3-A5531E510DB2}">
      <thm15:themeFamily xmlns:thm15="http://schemas.microsoft.com/office/thememl/2012/main" xmlns="" name="View" id="{BA0EB5A6-F2D4-4F82-977B-64ADEE4A2A69}" vid="{3969A8A2-35DB-4E3B-8885-16FD2056867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View</Template>
  <TotalTime>32</TotalTime>
  <Words>8084</Words>
  <Application>Microsoft Office PowerPoint</Application>
  <PresentationFormat>Custom</PresentationFormat>
  <Paragraphs>700</Paragraphs>
  <Slides>36</Slides>
  <Notes>34</Notes>
  <HiddenSlides>0</HiddenSlides>
  <MMClips>0</MMClips>
  <ScaleCrop>false</ScaleCrop>
  <HeadingPairs>
    <vt:vector size="4" baseType="variant">
      <vt:variant>
        <vt:lpstr>Theme</vt:lpstr>
      </vt:variant>
      <vt:variant>
        <vt:i4>1</vt:i4>
      </vt:variant>
      <vt:variant>
        <vt:lpstr>Slide Titles</vt:lpstr>
      </vt:variant>
      <vt:variant>
        <vt:i4>36</vt:i4>
      </vt:variant>
    </vt:vector>
  </HeadingPairs>
  <TitlesOfParts>
    <vt:vector size="37" baseType="lpstr">
      <vt:lpstr>View</vt:lpstr>
      <vt:lpstr>MTA 98-367  Security Fundamentals</vt:lpstr>
      <vt:lpstr>Mark works as a Network Administrator for NetTech Inc. The company has a Windows Server 2008 domain-based network. Mark configures Network Access Protection (NAP) on the network. He then configures secure wireless access to the network from all access points on the network. He also configures 802.1x authentication for accessing the network. Mark wants to ensure that all computers connecting to the network are checked by NAP for the required configuration and update status. What will Mark do to accomplish the task?</vt:lpstr>
      <vt:lpstr>You work as a security manager for Company Inc. An individual is connecting to your corporate internal network over the Internet. You have to ensure that he is not an intruder masquerading as an authorized user. Which of the following technologies will you use to accomplish the task?</vt:lpstr>
      <vt:lpstr>Which of the following areas of a network contains DNS servers and Web servers for Internet users?</vt:lpstr>
      <vt:lpstr>All your domain controllers are configured for DHCP. Each time the system is booted, it gets a new IP address from the DHCP server. You had also configured the Active Directory on the domain controllers. You want to configure your DNS settings so that it will dynamically update DNS data whenever the IP address of a domain controller changes. How will you configure for dynamic updates?</vt:lpstr>
      <vt:lpstr>Which of the following are the features of security level in the Restricted Sites zone</vt:lpstr>
      <vt:lpstr>Which of the following is a secret numeric password shared between a user and a system for authenticating the user to the system? </vt:lpstr>
      <vt:lpstr>Mark works as a Network Administrator for BlueWell Inc. The company has a Windows-based network. Mark has retained his services to perform a security assessment of the company's network that has various servers exposed to the Internet. So, it may be vulnerable to an attack. Mark is using a single perimeter firewall, but he does not know if that is enough. He wants to review the situation and make some reliable recommendations so that he can protect the data over company's network. Which of the following will Mark do to accomplish the task? </vt:lpstr>
      <vt:lpstr>Which of the following is a security protocol that is used to protect data from being modified, corrupted, or accessed without authorization?</vt:lpstr>
      <vt:lpstr>Which of the following protocols is used to secure workstation and computer authentication across the network?</vt:lpstr>
      <vt:lpstr>Mark works as a Systems Administrator for TechMart Inc. The company has a Windows-based network. The company had a many outbreaks of viruses on the network that are propagated via email. Mark wants to educate his team about malicious software and email. Which of the following will he suggest his team members to do when a suspicious email that contains an embedded hyperlink is received from a customer?</vt:lpstr>
      <vt:lpstr>You work as a Network Administrator for NetTech Inc. The company has a Windows Server 2008 domain-based network. The network contains 4 Windows Server 2008 member server and 120 Windows Vista client computers. Your assistant wants to know about the settings that make up Network Access Protection (NAP) health policies. Choose the settings that are the part of Network Access Protection (NAP) health policies.</vt:lpstr>
      <vt:lpstr>Which of the following viruses infects Word 97 documents and the NORMAL.DOT file of Word 97 and Word 2000? </vt:lpstr>
      <vt:lpstr>Mark works as a Security Administrator for TechMart Inc. The company has a a Windows-based network. Mark has gone through a security audit for ensuring that the technical system is secure and protected. While this audit, he identified many areas that need improvement. He wants to minimize the risk for potential security threats by educating team members in the area of social engineering, and providing basic security principle knowledge and he also wants to stress the Confidentiality, Integrity, and Availability triangle in his training. For this purpose, he plans to implement the principle of least privilege. In which of the following way, it will affect his team members?</vt:lpstr>
      <vt:lpstr>Which of the following is a use of Microsoft Windows Malicious Software Removal Tool?</vt:lpstr>
      <vt:lpstr>Which of the following helps prevent security failures?</vt:lpstr>
      <vt:lpstr>Which of the following steps can be taken by an administrator as countermeasures against software keyloggers? Each correct answer represents a part of the solution. Choose all that apply.</vt:lpstr>
      <vt:lpstr>Which of the following applications captures network packets as they traverse a network and displays them to the attacker?</vt:lpstr>
      <vt:lpstr>You are responsible for virus protection for a large college campus. You are very concerned that your antivirus solution must be able to capture the latest virus threats. What sort of virus protection should you implement?</vt:lpstr>
      <vt:lpstr>Which of the following can be implemented to decrease the number of times a user is required to be authenticated for access a particular resource?</vt:lpstr>
      <vt:lpstr>Which of the following viruses cannot be detected by the signature-based antivirus?</vt:lpstr>
      <vt:lpstr>Which of the following types of Network Address Translation (NAT) uses a pool of public IP addresses?</vt:lpstr>
      <vt:lpstr>Which of the following is a attack type that is used to poison a network or computer to the point where the system is turned into unusable state?</vt:lpstr>
      <vt:lpstr>Which of the following is a broadcast domain created by a switch?</vt:lpstr>
      <vt:lpstr>Which of the following is an authentication protocol?</vt:lpstr>
      <vt:lpstr>Which of the following are the main features of a key logger? Each correct answer represents a complete solution. Choose all that apply. </vt:lpstr>
      <vt:lpstr>Mark works as a Network Administrator for NetTech Inc. The company has a Windows Server 2008 domain-based network. The network uses Network Access Protection (NAP). The company's employees at the remote locations are connecting to the company's network from their Windows Vista clients. Mark wants to ensure that the data transmission between a client computer and the company's network is as secure as possible. What will Mark do to accomplish the task?</vt:lpstr>
      <vt:lpstr>Mark work as a System Administrator for TechMart Inc. The company has a Windows-based network. Mark wants to allow the remote travel agents to be able to access the corporate network so that they are free to check email and post appointments that are booked for the particular day. Mark has decided to permit the travel agents to use their home computers but he is required to be assured that the information is not compromised by anyone because the security of client information is on the top priority for him. Which of the following is a potential risk if the travel agents will use their home computers for VPN access? </vt:lpstr>
      <vt:lpstr>Mark works as a Security Officer for TechMart Inc. The company has a Windows based network. He has bees assigned a project for ensuring the safety of the customer's money and information, not to mention the company's reputation. The company has gone through a security audit to ensure that it is in compliance with industry regulations and standards. Mark understands the request and has to do his due diligence for providing any information the regulators require as they are targeting potential security holes. In this situation, his major concern is the physical security of his company's system. Which of the following actions will Mark take to prevent the use of key loggers in the company?</vt:lpstr>
      <vt:lpstr>Which of the following is a tool that can be used to evaluate the servers having vulnerabilities that are related to the operating system and installed software?</vt:lpstr>
      <vt:lpstr>Which of the following ports is used by the Remote Desktop Protocol?</vt:lpstr>
      <vt:lpstr>Which of the following MMC snap-in consoles is used to administer the replication of directory data among all sites in an Active Directory Domain Services (AD DS) forest?</vt:lpstr>
      <vt:lpstr>Which of the following is used to create a secured connection over an unsecured network?</vt:lpstr>
      <vt:lpstr>Which of the following are the Internet Explorer security zones? Each correct answer represents a complete solution. Choose three.</vt:lpstr>
      <vt:lpstr>Which of the following is a central, secure database in which Windows stores all hardware configuration information, software configuration information, and system security policies?</vt:lpstr>
      <vt:lpstr>Slide 36</vt:lpstr>
    </vt:vector>
  </TitlesOfParts>
  <Company>Hewlett-Packard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MTA 98-367  Security Fundamentals</dc:title>
  <dc:creator>Leigh Harrell</dc:creator>
  <cp:lastModifiedBy>Rita Larrimore</cp:lastModifiedBy>
  <cp:revision>4</cp:revision>
  <dcterms:created xsi:type="dcterms:W3CDTF">2015-02-24T15:58:14Z</dcterms:created>
  <dcterms:modified xsi:type="dcterms:W3CDTF">2015-03-03T17:00:22Z</dcterms:modified>
</cp:coreProperties>
</file>