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C8090A4-F3B5-453B-A1F6-01F25D988EB7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37E8695-A9A1-4F70-82F1-38291FE4B94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17526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Expectations</a:t>
            </a:r>
          </a:p>
          <a:p>
            <a:pPr algn="ctr"/>
            <a:r>
              <a:rPr lang="en-US" sz="6600" b="1" dirty="0" smtClean="0"/>
              <a:t>For:</a:t>
            </a:r>
            <a:endParaRPr lang="en-US" sz="66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3810000"/>
            <a:ext cx="6777318" cy="1731982"/>
          </a:xfrm>
        </p:spPr>
        <p:txBody>
          <a:bodyPr/>
          <a:lstStyle/>
          <a:p>
            <a:pPr algn="ctr"/>
            <a:r>
              <a:rPr lang="en-US" b="1" dirty="0" smtClean="0"/>
              <a:t>Differentiated Instruction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629400" y="5486400"/>
            <a:ext cx="175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IL 572</a:t>
            </a:r>
            <a:endParaRPr lang="en-US" sz="800" dirty="0" smtClean="0"/>
          </a:p>
          <a:p>
            <a:pPr algn="r"/>
            <a:endParaRPr lang="en-US" sz="800" dirty="0"/>
          </a:p>
          <a:p>
            <a:pPr algn="r"/>
            <a:r>
              <a:rPr lang="en-US" dirty="0" smtClean="0"/>
              <a:t>Rita Larrimore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294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According to </a:t>
            </a:r>
            <a:r>
              <a:rPr lang="en-US" sz="3200" dirty="0"/>
              <a:t>Watts-</a:t>
            </a:r>
            <a:r>
              <a:rPr lang="en-US" sz="3200" dirty="0" err="1"/>
              <a:t>Taffe</a:t>
            </a:r>
            <a:r>
              <a:rPr lang="en-US" sz="3200" dirty="0"/>
              <a:t>, </a:t>
            </a:r>
            <a:r>
              <a:rPr lang="en-US" sz="3200" dirty="0" err="1" smtClean="0"/>
              <a:t>Laster</a:t>
            </a:r>
            <a:r>
              <a:rPr lang="en-US" sz="3200" dirty="0"/>
              <a:t>, </a:t>
            </a:r>
            <a:r>
              <a:rPr lang="en-US" sz="3200" dirty="0" smtClean="0"/>
              <a:t>Broach</a:t>
            </a:r>
            <a:r>
              <a:rPr lang="en-US" sz="3200" dirty="0"/>
              <a:t>, </a:t>
            </a:r>
            <a:r>
              <a:rPr lang="en-US" sz="3200" dirty="0" err="1" smtClean="0"/>
              <a:t>Marinak</a:t>
            </a:r>
            <a:r>
              <a:rPr lang="en-US" sz="3200" dirty="0"/>
              <a:t>, </a:t>
            </a:r>
            <a:r>
              <a:rPr lang="en-US" sz="3200" dirty="0" smtClean="0"/>
              <a:t>McDonald, &amp; </a:t>
            </a:r>
            <a:r>
              <a:rPr lang="en-US" sz="3200" dirty="0"/>
              <a:t>Walker-</a:t>
            </a:r>
            <a:r>
              <a:rPr lang="en-US" sz="3200" dirty="0" err="1"/>
              <a:t>Dalhouse</a:t>
            </a:r>
            <a:r>
              <a:rPr lang="en-US" sz="3200" dirty="0"/>
              <a:t>, </a:t>
            </a:r>
            <a:r>
              <a:rPr lang="en-US" sz="3200" dirty="0" smtClean="0"/>
              <a:t>(</a:t>
            </a:r>
            <a:r>
              <a:rPr lang="en-US" sz="3200" dirty="0"/>
              <a:t>2012</a:t>
            </a:r>
            <a:r>
              <a:rPr lang="en-US" sz="3200" dirty="0" smtClean="0"/>
              <a:t>), </a:t>
            </a:r>
            <a:r>
              <a:rPr lang="en-US" sz="3200" dirty="0"/>
              <a:t>“Differentiated instruction allows all students to access the same classroom curriculum by providing entry points, learning tasks, and outcomes tailored to students’ learning </a:t>
            </a:r>
            <a:r>
              <a:rPr lang="en-US" sz="3200" dirty="0" smtClean="0"/>
              <a:t>needs”. 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Differentiated Instruction?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776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/>
          <a:lstStyle/>
          <a:p>
            <a:pPr fontAlgn="base"/>
            <a:r>
              <a:rPr lang="en-US" dirty="0"/>
              <a:t>Design lessons based on students’ learning styles.</a:t>
            </a:r>
          </a:p>
          <a:p>
            <a:pPr fontAlgn="base"/>
            <a:r>
              <a:rPr lang="en-US" dirty="0"/>
              <a:t>Group students by shared interest, topic, or ability for assignments.</a:t>
            </a:r>
          </a:p>
          <a:p>
            <a:pPr fontAlgn="base"/>
            <a:r>
              <a:rPr lang="en-US" dirty="0"/>
              <a:t>Assess students’ learning using formative assessment.</a:t>
            </a:r>
          </a:p>
          <a:p>
            <a:pPr fontAlgn="base"/>
            <a:r>
              <a:rPr lang="en-US" dirty="0"/>
              <a:t>Manage the classroom to create a safe and supportive environment.</a:t>
            </a:r>
          </a:p>
          <a:p>
            <a:pPr fontAlgn="base"/>
            <a:r>
              <a:rPr lang="en-US" dirty="0"/>
              <a:t>Continually assess and adjust lesson content to meet students’ needs</a:t>
            </a:r>
            <a:r>
              <a:rPr lang="en-US" dirty="0" smtClean="0"/>
              <a:t>.</a:t>
            </a:r>
          </a:p>
          <a:p>
            <a:pPr marL="0" indent="0" algn="r" fontAlgn="base">
              <a:buNone/>
            </a:pPr>
            <a:r>
              <a:rPr lang="en-US" dirty="0" smtClean="0"/>
              <a:t>(Weselby, 2014)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Teachers Should: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4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40000" lnSpcReduction="20000"/>
          </a:bodyPr>
          <a:lstStyle/>
          <a:p>
            <a:r>
              <a:rPr lang="en-US" sz="5100" dirty="0" smtClean="0"/>
              <a:t>Content</a:t>
            </a:r>
          </a:p>
          <a:p>
            <a:pPr lvl="1"/>
            <a:r>
              <a:rPr lang="en-US" sz="5100" dirty="0" smtClean="0"/>
              <a:t>Should be delivered at the level of each student’s needs</a:t>
            </a:r>
            <a:endParaRPr lang="en-US" sz="5100" dirty="0" smtClean="0"/>
          </a:p>
          <a:p>
            <a:r>
              <a:rPr lang="en-US" sz="5100" dirty="0" smtClean="0"/>
              <a:t>Process</a:t>
            </a:r>
          </a:p>
          <a:p>
            <a:pPr lvl="1"/>
            <a:r>
              <a:rPr lang="en-US" sz="5100" dirty="0"/>
              <a:t>Each student has a preferred learning style, and successful differentiation includes delivering the material to each style: visual, auditory and kinesthetic, and through </a:t>
            </a:r>
            <a:r>
              <a:rPr lang="en-US" sz="5100" dirty="0" smtClean="0"/>
              <a:t>words</a:t>
            </a:r>
            <a:endParaRPr lang="en-US" sz="5100" dirty="0" smtClean="0"/>
          </a:p>
          <a:p>
            <a:r>
              <a:rPr lang="en-US" sz="5100" dirty="0" smtClean="0"/>
              <a:t>Product</a:t>
            </a:r>
          </a:p>
          <a:p>
            <a:pPr lvl="1"/>
            <a:r>
              <a:rPr lang="en-US" sz="5100" dirty="0" smtClean="0"/>
              <a:t>This is what the students create at the end to show mastery of the content: tests, projects, reports, etc.</a:t>
            </a:r>
            <a:endParaRPr lang="en-US" sz="5100" dirty="0" smtClean="0"/>
          </a:p>
          <a:p>
            <a:r>
              <a:rPr lang="en-US" sz="5100" dirty="0" smtClean="0"/>
              <a:t>Learning </a:t>
            </a:r>
            <a:r>
              <a:rPr lang="en-US" sz="5100" dirty="0" smtClean="0"/>
              <a:t>environment</a:t>
            </a:r>
          </a:p>
          <a:p>
            <a:pPr lvl="1"/>
            <a:r>
              <a:rPr lang="en-US" sz="5100" dirty="0" smtClean="0"/>
              <a:t>Teachers </a:t>
            </a:r>
            <a:r>
              <a:rPr lang="en-US" sz="5100" dirty="0"/>
              <a:t>should use classroom management techniques that support a safe and supportive learning </a:t>
            </a:r>
            <a:r>
              <a:rPr lang="en-US" sz="5100" dirty="0" smtClean="0"/>
              <a:t>environment</a:t>
            </a:r>
            <a:endParaRPr lang="en-US" sz="5100" dirty="0" smtClean="0"/>
          </a:p>
          <a:p>
            <a:pPr marL="0" indent="0" algn="r" fontAlgn="base">
              <a:buNone/>
            </a:pPr>
            <a:endParaRPr lang="en-US" sz="2800" dirty="0" smtClean="0"/>
          </a:p>
          <a:p>
            <a:pPr marL="0" indent="0" algn="r" fontAlgn="base">
              <a:buNone/>
            </a:pPr>
            <a:endParaRPr lang="en-US" sz="2800" dirty="0" smtClean="0"/>
          </a:p>
          <a:p>
            <a:pPr marL="0" indent="0" algn="r" fontAlgn="base">
              <a:buNone/>
            </a:pPr>
            <a:r>
              <a:rPr lang="en-US" sz="6000" dirty="0" smtClean="0"/>
              <a:t>(</a:t>
            </a:r>
            <a:r>
              <a:rPr lang="en-US" sz="6000" dirty="0"/>
              <a:t>Weselby, 2014)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Four Ways to Differentiate Instruction: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3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Examples of differentiating activities:</a:t>
            </a:r>
          </a:p>
          <a:p>
            <a:pPr lvl="1" fontAlgn="base"/>
            <a:r>
              <a:rPr lang="en-US" dirty="0"/>
              <a:t>Match vocabulary words to </a:t>
            </a:r>
            <a:r>
              <a:rPr lang="en-US" dirty="0" smtClean="0"/>
              <a:t>definitions</a:t>
            </a:r>
            <a:endParaRPr lang="en-US" dirty="0"/>
          </a:p>
          <a:p>
            <a:pPr lvl="1" fontAlgn="base"/>
            <a:r>
              <a:rPr lang="en-US" dirty="0"/>
              <a:t>Read a passage of text and answer related </a:t>
            </a:r>
            <a:r>
              <a:rPr lang="en-US" dirty="0" smtClean="0"/>
              <a:t>questions</a:t>
            </a:r>
            <a:endParaRPr lang="en-US" dirty="0"/>
          </a:p>
          <a:p>
            <a:pPr lvl="1" fontAlgn="base"/>
            <a:r>
              <a:rPr lang="en-US" dirty="0"/>
              <a:t>Think of a situation that happened to a character in the story and a different </a:t>
            </a:r>
            <a:r>
              <a:rPr lang="en-US" dirty="0" smtClean="0"/>
              <a:t>outcome</a:t>
            </a:r>
            <a:endParaRPr lang="en-US" dirty="0"/>
          </a:p>
          <a:p>
            <a:pPr lvl="1" fontAlgn="base"/>
            <a:r>
              <a:rPr lang="en-US" dirty="0"/>
              <a:t>Differentiate fact from opinion in the </a:t>
            </a:r>
            <a:r>
              <a:rPr lang="en-US" dirty="0" smtClean="0"/>
              <a:t>story</a:t>
            </a:r>
            <a:endParaRPr lang="en-US" dirty="0"/>
          </a:p>
          <a:p>
            <a:pPr lvl="1" fontAlgn="base"/>
            <a:r>
              <a:rPr lang="en-US" dirty="0"/>
              <a:t>Identify an author’s position and provide evidence to support this </a:t>
            </a:r>
            <a:r>
              <a:rPr lang="en-US" dirty="0" smtClean="0"/>
              <a:t>viewpoint</a:t>
            </a:r>
            <a:endParaRPr lang="en-US" dirty="0"/>
          </a:p>
          <a:p>
            <a:pPr lvl="1" fontAlgn="base"/>
            <a:r>
              <a:rPr lang="en-US" dirty="0"/>
              <a:t>Create a PowerPoint presentation summarizing the </a:t>
            </a:r>
            <a:r>
              <a:rPr lang="en-US" dirty="0" smtClean="0"/>
              <a:t>lesson</a:t>
            </a:r>
            <a:endParaRPr lang="en-US" dirty="0"/>
          </a:p>
          <a:p>
            <a:pPr marL="0" indent="0" algn="r">
              <a:buNone/>
            </a:pPr>
            <a:r>
              <a:rPr lang="en-US" sz="2800" dirty="0"/>
              <a:t>(Weselby, 2014)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46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Examples of differentiating the process:</a:t>
            </a:r>
          </a:p>
          <a:p>
            <a:pPr lvl="1" fontAlgn="base"/>
            <a:r>
              <a:rPr lang="en-US" dirty="0"/>
              <a:t>Provide textbooks for visual and word </a:t>
            </a:r>
            <a:r>
              <a:rPr lang="en-US" dirty="0" smtClean="0"/>
              <a:t>learners</a:t>
            </a:r>
            <a:endParaRPr lang="en-US" dirty="0"/>
          </a:p>
          <a:p>
            <a:pPr lvl="1" fontAlgn="base"/>
            <a:r>
              <a:rPr lang="en-US" dirty="0"/>
              <a:t>Allow auditory learners to listen to audio </a:t>
            </a:r>
            <a:r>
              <a:rPr lang="en-US" dirty="0" smtClean="0"/>
              <a:t>books</a:t>
            </a:r>
            <a:endParaRPr lang="en-US" dirty="0"/>
          </a:p>
          <a:p>
            <a:pPr lvl="1" fontAlgn="base"/>
            <a:r>
              <a:rPr lang="en-US" dirty="0"/>
              <a:t>Give kinesthetic learners the opportunity to complete an interactive assignment </a:t>
            </a:r>
            <a:r>
              <a:rPr lang="en-US" dirty="0" smtClean="0"/>
              <a:t>online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962400"/>
            <a:ext cx="2552700" cy="1790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36936" y="5900410"/>
            <a:ext cx="2895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/>
            <a:r>
              <a:rPr lang="en-US" sz="2800" dirty="0"/>
              <a:t>(Weselby, 2014)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76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sz="2800" dirty="0"/>
              <a:t>Examples of differentiating the end product:</a:t>
            </a:r>
          </a:p>
          <a:p>
            <a:pPr lvl="1" fontAlgn="base"/>
            <a:r>
              <a:rPr lang="en-US" sz="2800" dirty="0"/>
              <a:t>Read and write learners write a book </a:t>
            </a:r>
            <a:r>
              <a:rPr lang="en-US" sz="2800" dirty="0" smtClean="0"/>
              <a:t>report</a:t>
            </a:r>
            <a:endParaRPr lang="en-US" sz="2800" dirty="0"/>
          </a:p>
          <a:p>
            <a:pPr lvl="1" fontAlgn="base"/>
            <a:r>
              <a:rPr lang="en-US" sz="2800" dirty="0"/>
              <a:t>Visual learners create a graphic organizer of the </a:t>
            </a:r>
            <a:r>
              <a:rPr lang="en-US" sz="2800" dirty="0" smtClean="0"/>
              <a:t>story</a:t>
            </a:r>
            <a:endParaRPr lang="en-US" sz="2800" dirty="0"/>
          </a:p>
          <a:p>
            <a:pPr lvl="1" fontAlgn="base"/>
            <a:r>
              <a:rPr lang="en-US" sz="2800" dirty="0"/>
              <a:t>Auditory learners give an oral </a:t>
            </a:r>
            <a:r>
              <a:rPr lang="en-US" sz="2800" dirty="0" smtClean="0"/>
              <a:t>report</a:t>
            </a:r>
            <a:endParaRPr lang="en-US" sz="2800" dirty="0"/>
          </a:p>
          <a:p>
            <a:pPr lvl="1" fontAlgn="base"/>
            <a:r>
              <a:rPr lang="en-US" sz="2800" dirty="0"/>
              <a:t>Kinesthetic learners build a diorama illustrating the </a:t>
            </a:r>
            <a:r>
              <a:rPr lang="en-US" sz="2800" dirty="0" smtClean="0"/>
              <a:t>story</a:t>
            </a:r>
            <a:endParaRPr lang="en-US" sz="2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67400" y="5548063"/>
            <a:ext cx="257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base"/>
            <a:r>
              <a:rPr lang="en-US" sz="2800" dirty="0"/>
              <a:t>(Weselby, 2014)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16232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pPr fontAlgn="base"/>
            <a:r>
              <a:rPr lang="en-US" sz="2800" dirty="0"/>
              <a:t>Examples of differentiating the environment:</a:t>
            </a:r>
          </a:p>
          <a:p>
            <a:pPr lvl="1" fontAlgn="base"/>
            <a:r>
              <a:rPr lang="en-US" sz="2800" dirty="0"/>
              <a:t>Break some students into reading groups to discuss the assignment.</a:t>
            </a:r>
          </a:p>
          <a:p>
            <a:pPr lvl="1" fontAlgn="base"/>
            <a:r>
              <a:rPr lang="en-US" sz="2800" dirty="0"/>
              <a:t>Allow students to read individually if preferred.</a:t>
            </a:r>
          </a:p>
          <a:p>
            <a:pPr lvl="1" fontAlgn="base"/>
            <a:r>
              <a:rPr lang="en-US" sz="2800" dirty="0"/>
              <a:t>Create quiet spaces where there are no distractions.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/>
          <a:lstStyle/>
          <a:p>
            <a:r>
              <a:rPr lang="en-US" dirty="0" smtClean="0"/>
              <a:t>Learning Environment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97966" y="5562600"/>
            <a:ext cx="2571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base"/>
            <a:r>
              <a:rPr lang="en-US" sz="2800" dirty="0"/>
              <a:t>(Weselby, 2014)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3915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8229600" cy="1455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1752600"/>
            <a:ext cx="8288708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3279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86</TotalTime>
  <Words>405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Paper</vt:lpstr>
      <vt:lpstr>Differentiated Instruction</vt:lpstr>
      <vt:lpstr>What is Differentiated Instruction?</vt:lpstr>
      <vt:lpstr>Teachers Should:</vt:lpstr>
      <vt:lpstr>Four Ways to Differentiate Instruction:</vt:lpstr>
      <vt:lpstr>Content</vt:lpstr>
      <vt:lpstr>Process</vt:lpstr>
      <vt:lpstr>Product</vt:lpstr>
      <vt:lpstr>Learning Environment</vt:lpstr>
      <vt:lpstr>References: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Differentiated Instruction</dc:title>
  <dc:creator>Rita Larrimore</dc:creator>
  <cp:lastModifiedBy>Rita Larrimore</cp:lastModifiedBy>
  <cp:revision>9</cp:revision>
  <dcterms:created xsi:type="dcterms:W3CDTF">2018-09-14T00:05:03Z</dcterms:created>
  <dcterms:modified xsi:type="dcterms:W3CDTF">2018-09-14T19:13:55Z</dcterms:modified>
</cp:coreProperties>
</file>