
<file path=[Content_Types].xml><?xml version="1.0" encoding="utf-8"?>
<Types xmlns="http://schemas.openxmlformats.org/package/2006/content-types">
  <Override PartName="/customXml/itemProps3.xml" ContentType="application/vnd.openxmlformats-officedocument.customXmlProperties+xml"/>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0" r:id="rId5"/>
    <p:sldMasterId id="2147483676" r:id="rId6"/>
  </p:sldMasterIdLst>
  <p:notesMasterIdLst>
    <p:notesMasterId r:id="rId38"/>
  </p:notesMasterIdLst>
  <p:sldIdLst>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9" r:id="rId36"/>
    <p:sldId id="287"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78" y="-66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DDA2D2-5955-4EA7-85BE-9144302EEDDA}" type="datetimeFigureOut">
              <a:rPr lang="en-US" smtClean="0"/>
              <a:pPr/>
              <a:t>3/13/2015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874C2A-0C75-4062-BC23-7137BB971D3F}" type="slidenum">
              <a:rPr lang="en-US" smtClean="0"/>
              <a:pPr/>
              <a:t>‹#›</a:t>
            </a:fld>
            <a:endParaRPr lang="en-US"/>
          </a:p>
        </p:txBody>
      </p:sp>
    </p:spTree>
    <p:extLst>
      <p:ext uri="{BB962C8B-B14F-4D97-AF65-F5344CB8AC3E}">
        <p14:creationId xmlns:p14="http://schemas.microsoft.com/office/powerpoint/2010/main" xmlns="" val="7659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solidFill>
                  <a:prstClr val="black"/>
                </a:solidFill>
              </a:rPr>
              <a:pPr/>
              <a:t>1</a:t>
            </a:fld>
            <a:endParaRPr lang="en-US" dirty="0">
              <a:solidFill>
                <a:prstClr val="black"/>
              </a:solidFill>
            </a:endParaRPr>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33475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xmlns="" val="2404252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 Use a Windows Server 2012 computer, preferably a DNS server. From Server Manager, run the baseline analyzer for DNS and discuss the results.</a:t>
            </a:r>
            <a:endParaRPr lang="en-US" dirty="0"/>
          </a:p>
        </p:txBody>
      </p:sp>
      <p:sp>
        <p:nvSpPr>
          <p:cNvPr id="4" name="Slide Number Placeholder 3"/>
          <p:cNvSpPr>
            <a:spLocks noGrp="1"/>
          </p:cNvSpPr>
          <p:nvPr>
            <p:ph type="sldNum" sz="quarter" idx="10"/>
          </p:nvPr>
        </p:nvSpPr>
        <p:spPr/>
        <p:txBody>
          <a:bodyPr/>
          <a:lstStyle/>
          <a:p>
            <a:fld id="{4CFD207A-07DF-40AD-A916-9872E089CE7A}"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xmlns="" val="3577370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 Open IE, go to Tools &gt; Internet Options</a:t>
            </a:r>
          </a:p>
          <a:p>
            <a:r>
              <a:rPr lang="en-US" baseline="0" dirty="0" smtClean="0"/>
              <a:t>2 – Click the Security tab and discuss the different zones</a:t>
            </a:r>
          </a:p>
          <a:p>
            <a:r>
              <a:rPr lang="en-US" baseline="0" dirty="0" smtClean="0"/>
              <a:t>3 – Click on the privacy tab and discuss the cookie settings</a:t>
            </a:r>
          </a:p>
          <a:p>
            <a:r>
              <a:rPr lang="en-US" baseline="0" dirty="0" smtClean="0"/>
              <a:t>4 – Click on the general tab, Settings, View files and show </a:t>
            </a:r>
            <a:r>
              <a:rPr lang="en-US" baseline="0" smtClean="0"/>
              <a:t>the cookies</a:t>
            </a:r>
            <a:endParaRPr lang="en-US" baseline="0" dirty="0" smtClean="0"/>
          </a:p>
        </p:txBody>
      </p:sp>
      <p:sp>
        <p:nvSpPr>
          <p:cNvPr id="4" name="Slide Number Placeholder 3"/>
          <p:cNvSpPr>
            <a:spLocks noGrp="1"/>
          </p:cNvSpPr>
          <p:nvPr>
            <p:ph type="sldNum" sz="quarter" idx="10"/>
          </p:nvPr>
        </p:nvSpPr>
        <p:spPr/>
        <p:txBody>
          <a:bodyPr/>
          <a:lstStyle/>
          <a:p>
            <a:fld id="{4CFD207A-07DF-40AD-A916-9872E089CE7A}"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xmlns="" val="367729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Rectangle 4"/>
          <p:cNvSpPr/>
          <p:nvPr/>
        </p:nvSpPr>
        <p:spPr>
          <a:xfrm>
            <a:off x="18903" y="2514600"/>
            <a:ext cx="12192000" cy="2514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Segoe UI Light" panose="020B0502040204020203" pitchFamily="34" charset="0"/>
              <a:cs typeface="Segoe UI Light" panose="020B0502040204020203" pitchFamily="34" charset="0"/>
            </a:endParaRPr>
          </a:p>
        </p:txBody>
      </p:sp>
      <p:sp>
        <p:nvSpPr>
          <p:cNvPr id="6" name="TextBox 5"/>
          <p:cNvSpPr txBox="1"/>
          <p:nvPr/>
        </p:nvSpPr>
        <p:spPr>
          <a:xfrm>
            <a:off x="20072" y="1647906"/>
            <a:ext cx="9969500" cy="861774"/>
          </a:xfrm>
          <a:prstGeom prst="rect">
            <a:avLst/>
          </a:prstGeom>
          <a:noFill/>
        </p:spPr>
        <p:txBody>
          <a:bodyPr wrap="square" rtlCol="0">
            <a:spAutoFit/>
          </a:bodyPr>
          <a:lstStyle/>
          <a:p>
            <a:r>
              <a:rPr lang="en-US" sz="4800" dirty="0">
                <a:solidFill>
                  <a:srgbClr val="000000">
                    <a:lumMod val="65000"/>
                    <a:lumOff val="35000"/>
                  </a:srgbClr>
                </a:solidFill>
                <a:latin typeface="Segoe UI Light" pitchFamily="34" charset="0"/>
                <a:ea typeface="Segoe UI" pitchFamily="34" charset="0"/>
                <a:cs typeface="Segoe UI Light" panose="020B0502040204020203" pitchFamily="34" charset="0"/>
              </a:rPr>
              <a:t>Microsoft</a:t>
            </a:r>
            <a:r>
              <a:rPr lang="en-US" baseline="100000" dirty="0">
                <a:solidFill>
                  <a:srgbClr val="000000">
                    <a:lumMod val="65000"/>
                    <a:lumOff val="35000"/>
                  </a:srgbClr>
                </a:solidFill>
                <a:latin typeface="Segoe UI Light" pitchFamily="34" charset="0"/>
                <a:ea typeface="Segoe UI" pitchFamily="34" charset="0"/>
                <a:cs typeface="Segoe UI Light" panose="020B0502040204020203" pitchFamily="34" charset="0"/>
              </a:rPr>
              <a:t>®</a:t>
            </a:r>
            <a:r>
              <a:rPr lang="en-US" sz="4400" dirty="0">
                <a:solidFill>
                  <a:srgbClr val="000000">
                    <a:lumMod val="65000"/>
                    <a:lumOff val="35000"/>
                  </a:srgbClr>
                </a:solidFill>
                <a:latin typeface="Segoe UI Light" pitchFamily="34" charset="0"/>
                <a:ea typeface="Segoe UI" pitchFamily="34" charset="0"/>
                <a:cs typeface="Segoe UI Light" panose="020B0502040204020203" pitchFamily="34" charset="0"/>
              </a:rPr>
              <a:t> </a:t>
            </a:r>
            <a:r>
              <a:rPr lang="en-US" sz="4800" dirty="0">
                <a:solidFill>
                  <a:srgbClr val="000000">
                    <a:lumMod val="65000"/>
                    <a:lumOff val="35000"/>
                  </a:srgbClr>
                </a:solidFill>
                <a:latin typeface="Segoe UI Light" pitchFamily="34" charset="0"/>
                <a:ea typeface="Segoe UI" pitchFamily="34" charset="0"/>
                <a:cs typeface="Segoe UI Light" panose="020B0502040204020203" pitchFamily="34" charset="0"/>
              </a:rPr>
              <a:t>Virtual Academy</a:t>
            </a:r>
          </a:p>
        </p:txBody>
      </p:sp>
      <p:pic>
        <p:nvPicPr>
          <p:cNvPr id="10" name="Picture 9"/>
          <p:cNvPicPr>
            <a:picLocks/>
          </p:cNvPicPr>
          <p:nvPr/>
        </p:nvPicPr>
        <p:blipFill>
          <a:blip r:embed="rId2" cstate="print">
            <a:extLst>
              <a:ext uri="{28A0092B-C50C-407E-A947-70E740481C1C}">
                <a14:useLocalDpi xmlns:a14="http://schemas.microsoft.com/office/drawing/2010/main" xmlns="" val="0"/>
              </a:ext>
            </a:extLst>
          </a:blip>
          <a:stretch>
            <a:fillRect/>
          </a:stretch>
        </p:blipFill>
        <p:spPr>
          <a:xfrm>
            <a:off x="1" y="2514600"/>
            <a:ext cx="4084320" cy="2514600"/>
          </a:xfrm>
          <a:prstGeom prst="rect">
            <a:avLst/>
          </a:prstGeom>
        </p:spPr>
      </p:pic>
      <p:sp>
        <p:nvSpPr>
          <p:cNvPr id="726019" name="Rectangle 3"/>
          <p:cNvSpPr>
            <a:spLocks noGrp="1" noChangeArrowheads="1"/>
          </p:cNvSpPr>
          <p:nvPr>
            <p:ph type="ctrTitle" sz="quarter" hasCustomPrompt="1"/>
          </p:nvPr>
        </p:nvSpPr>
        <p:spPr>
          <a:xfrm>
            <a:off x="4142377" y="2774736"/>
            <a:ext cx="7643223" cy="1129607"/>
          </a:xfrm>
          <a:ln algn="ctr"/>
        </p:spPr>
        <p:txBody>
          <a:bodyPr wrap="square" tIns="0" rIns="0" bIns="0">
            <a:spAutoFit/>
          </a:bodyPr>
          <a:lstStyle>
            <a:lvl1pPr algn="l">
              <a:spcBef>
                <a:spcPct val="60000"/>
              </a:spcBef>
              <a:buClr>
                <a:schemeClr val="hlink"/>
              </a:buClr>
              <a:buSzPct val="90000"/>
              <a:buFontTx/>
              <a:buNone/>
              <a:defRPr sz="8400" baseline="0">
                <a:solidFill>
                  <a:schemeClr val="bg1"/>
                </a:solidFill>
                <a:latin typeface="Segoe UI Light" panose="020B0502040204020203" pitchFamily="34" charset="0"/>
                <a:cs typeface="Segoe UI Light" panose="020B0502040204020203" pitchFamily="34" charset="0"/>
              </a:defRPr>
            </a:lvl1pPr>
          </a:lstStyle>
          <a:p>
            <a:r>
              <a:rPr lang="en-US" dirty="0" smtClean="0"/>
              <a:t>Course #</a:t>
            </a:r>
            <a:endParaRPr lang="en-US" dirty="0"/>
          </a:p>
        </p:txBody>
      </p:sp>
      <p:sp>
        <p:nvSpPr>
          <p:cNvPr id="726020" name="Rectangle 4"/>
          <p:cNvSpPr>
            <a:spLocks noGrp="1" noChangeArrowheads="1"/>
          </p:cNvSpPr>
          <p:nvPr>
            <p:ph type="subTitle" sz="quarter" idx="1" hasCustomPrompt="1"/>
          </p:nvPr>
        </p:nvSpPr>
        <p:spPr>
          <a:xfrm>
            <a:off x="4161729" y="3925328"/>
            <a:ext cx="7701280" cy="1103872"/>
          </a:xfrm>
        </p:spPr>
        <p:txBody>
          <a:bodyPr lIns="91440" tIns="45720" rIns="91440" bIns="45720"/>
          <a:lstStyle>
            <a:lvl1pPr marL="0" indent="0" algn="l">
              <a:lnSpc>
                <a:spcPct val="95000"/>
              </a:lnSpc>
              <a:spcBef>
                <a:spcPct val="60000"/>
              </a:spcBef>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dirty="0" smtClean="0"/>
              <a:t>Click to edit Course title</a:t>
            </a:r>
            <a:endParaRPr lang="en-US" dirty="0"/>
          </a:p>
        </p:txBody>
      </p:sp>
    </p:spTree>
    <p:extLst>
      <p:ext uri="{BB962C8B-B14F-4D97-AF65-F5344CB8AC3E}">
        <p14:creationId xmlns:p14="http://schemas.microsoft.com/office/powerpoint/2010/main" xmlns="" val="734372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p:nvPr>
        </p:nvSpPr>
        <p:spPr>
          <a:xfrm>
            <a:off x="193271" y="2415641"/>
            <a:ext cx="8579886" cy="2603307"/>
          </a:xfrm>
          <a:prstGeom prst="rect">
            <a:avLst/>
          </a:prstGeom>
          <a:solidFill>
            <a:srgbClr val="7FBA00"/>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Click to edit Master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20" t="16544" r="7275" b="16691"/>
          <a:stretch/>
        </p:blipFill>
        <p:spPr>
          <a:xfrm>
            <a:off x="10731799" y="4630992"/>
            <a:ext cx="1131688" cy="334740"/>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193271" y="205570"/>
            <a:ext cx="1847574" cy="739030"/>
          </a:xfrm>
          <a:prstGeom prst="rect">
            <a:avLst/>
          </a:prstGeom>
        </p:spPr>
      </p:pic>
    </p:spTree>
    <p:extLst>
      <p:ext uri="{BB962C8B-B14F-4D97-AF65-F5344CB8AC3E}">
        <p14:creationId xmlns:p14="http://schemas.microsoft.com/office/powerpoint/2010/main" xmlns="" val="762608155"/>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4294967295" orient="horz" pos="3792">
          <p15:clr>
            <a:srgbClr val="FBAE40"/>
          </p15:clr>
        </p15:guide>
        <p15:guide id="4294967295" pos="3839">
          <p15:clr>
            <a:srgbClr val="FBAE40"/>
          </p15:clr>
        </p15:guide>
        <p15:guide id="4294967295"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417638"/>
            <a:ext cx="11525250" cy="5260975"/>
          </a:xfrm>
          <a:prstGeom prst="rect">
            <a:avLst/>
          </a:prstGeom>
        </p:spPr>
        <p:txBody>
          <a:bodyPr/>
          <a:lstStyle>
            <a:lvl1pPr>
              <a:spcBef>
                <a:spcPts val="1400"/>
              </a:spcBef>
              <a:defRPr b="0"/>
            </a:lvl1pPr>
            <a:lvl2pPr>
              <a:defRPr>
                <a:solidFill>
                  <a:schemeClr val="tx1">
                    <a:lumMod val="75000"/>
                    <a:lumOff val="25000"/>
                  </a:schemeClr>
                </a:solidFil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xmlns="" val="380648775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©2013 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xmlns="" val="108861237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op right small rectangle"/>
          <p:cNvSpPr/>
          <p:nvPr userDrawn="1"/>
        </p:nvSpPr>
        <p:spPr bwMode="auto">
          <a:xfrm>
            <a:off x="1" y="6472743"/>
            <a:ext cx="12192000" cy="392067"/>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solidFill>
                <a:schemeClr val="tx1"/>
              </a:solidFill>
            </a:endParaRPr>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20" t="16544" r="7275" b="16691"/>
          <a:stretch/>
        </p:blipFill>
        <p:spPr>
          <a:xfrm>
            <a:off x="11378956" y="6562331"/>
            <a:ext cx="740346" cy="218986"/>
          </a:xfrm>
          <a:prstGeom prst="rect">
            <a:avLst/>
          </a:prstGeom>
        </p:spPr>
      </p:pic>
      <p:sp>
        <p:nvSpPr>
          <p:cNvPr id="11" name="Text Placeholder 10"/>
          <p:cNvSpPr>
            <a:spLocks noGrp="1"/>
          </p:cNvSpPr>
          <p:nvPr>
            <p:ph type="body" sz="quarter" idx="10"/>
          </p:nvPr>
        </p:nvSpPr>
        <p:spPr>
          <a:xfrm>
            <a:off x="437461" y="2319403"/>
            <a:ext cx="10941495" cy="1666254"/>
          </a:xfrm>
          <a:prstGeom prst="rect">
            <a:avLst/>
          </a:prstGeom>
        </p:spPr>
        <p:txBody>
          <a:bodyPr anchor="b" anchorCtr="0">
            <a:normAutofit/>
          </a:bodyPr>
          <a:lstStyle>
            <a:lvl1pPr marL="0" indent="0">
              <a:buNone/>
              <a:defRPr sz="4400">
                <a:solidFill>
                  <a:schemeClr val="tx1"/>
                </a:solidFill>
                <a:latin typeface="Segoe UI Light" panose="020B0502040204020203" pitchFamily="34" charset="0"/>
                <a:cs typeface="Segoe UI Light" panose="020B0502040204020203" pitchFamily="34" charset="0"/>
              </a:defRPr>
            </a:lvl1pPr>
          </a:lstStyle>
          <a:p>
            <a:pPr lvl="0"/>
            <a:endParaRPr lang="en-US" dirty="0" smtClean="0"/>
          </a:p>
        </p:txBody>
      </p:sp>
      <p:sp>
        <p:nvSpPr>
          <p:cNvPr id="4" name="Subtitle 2"/>
          <p:cNvSpPr>
            <a:spLocks noGrp="1"/>
          </p:cNvSpPr>
          <p:nvPr>
            <p:ph type="subTitle" idx="1"/>
          </p:nvPr>
        </p:nvSpPr>
        <p:spPr>
          <a:xfrm>
            <a:off x="437461" y="4225774"/>
            <a:ext cx="8161876" cy="1915719"/>
          </a:xfrm>
          <a:prstGeom prst="rect">
            <a:avLst/>
          </a:prstGeom>
        </p:spPr>
        <p:txBody>
          <a:bodyPr anchor="b" anchorCtr="0"/>
          <a:lstStyle>
            <a:lvl1pPr marL="0" indent="0" algn="l">
              <a:spcBef>
                <a:spcPts val="0"/>
              </a:spcBef>
              <a:buNone/>
              <a:defRPr sz="2400" b="0" baseline="0">
                <a:solidFill>
                  <a:schemeClr val="tx1"/>
                </a:solidFill>
                <a:latin typeface="Segoe UI Light" panose="020B0502040204020203" pitchFamily="34" charset="0"/>
                <a:cs typeface="Segoe UI Ligh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204449" y="179800"/>
            <a:ext cx="1847574" cy="739030"/>
          </a:xfrm>
          <a:prstGeom prst="rect">
            <a:avLst/>
          </a:prstGeom>
        </p:spPr>
      </p:pic>
    </p:spTree>
    <p:extLst>
      <p:ext uri="{BB962C8B-B14F-4D97-AF65-F5344CB8AC3E}">
        <p14:creationId xmlns:p14="http://schemas.microsoft.com/office/powerpoint/2010/main" xmlns="" val="4244384170"/>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4294967295" orient="horz" pos="2160">
          <p15:clr>
            <a:srgbClr val="FBAE40"/>
          </p15:clr>
        </p15:guide>
        <p15:guide id="4294967295" pos="3840">
          <p15:clr>
            <a:srgbClr val="FBAE40"/>
          </p15:clr>
        </p15:guide>
        <p15:guide id="4294967295" pos="228">
          <p15:clr>
            <a:srgbClr val="FBAE40"/>
          </p15:clr>
        </p15:guide>
        <p15:guide id="4294967295" pos="751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34216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357809" y="3423726"/>
            <a:ext cx="8245329" cy="2381841"/>
          </a:xfrm>
          <a:prstGeom prst="rect">
            <a:avLst/>
          </a:prstGeom>
          <a:solidFill>
            <a:srgbClr val="82BF36"/>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421649"/>
            <a:ext cx="3257419" cy="238424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20" t="16544" r="7275" b="16691"/>
          <a:stretch/>
        </p:blipFill>
        <p:spPr>
          <a:xfrm>
            <a:off x="11181757" y="5558001"/>
            <a:ext cx="740346" cy="218986"/>
          </a:xfrm>
          <a:prstGeom prst="rect">
            <a:avLst/>
          </a:prstGeom>
        </p:spPr>
      </p:pic>
      <p:sp>
        <p:nvSpPr>
          <p:cNvPr id="16" name="Text Placeholder 10"/>
          <p:cNvSpPr>
            <a:spLocks noGrp="1"/>
          </p:cNvSpPr>
          <p:nvPr>
            <p:ph type="body" sz="quarter" idx="10"/>
          </p:nvPr>
        </p:nvSpPr>
        <p:spPr>
          <a:xfrm>
            <a:off x="437461" y="3939147"/>
            <a:ext cx="8070435" cy="1666254"/>
          </a:xfrm>
          <a:prstGeom prst="rect">
            <a:avLst/>
          </a:prstGeom>
        </p:spPr>
        <p:txBody>
          <a:bodyPr anchor="b" anchorCtr="0">
            <a:normAutofit/>
          </a:bodyPr>
          <a:lstStyle>
            <a:lvl1pPr marL="0" indent="0">
              <a:buNone/>
              <a:defRPr sz="3600">
                <a:solidFill>
                  <a:schemeClr val="bg1"/>
                </a:solidFill>
                <a:latin typeface="Segoe UI Light" panose="020B0502040204020203" pitchFamily="34" charset="0"/>
                <a:cs typeface="Segoe UI Light" panose="020B0502040204020203" pitchFamily="34" charset="0"/>
              </a:defRPr>
            </a:lvl1pPr>
          </a:lstStyle>
          <a:p>
            <a:pPr lvl="0"/>
            <a:r>
              <a:rPr lang="en-US" dirty="0" smtClean="0"/>
              <a:t>Click to edit Master text styles</a:t>
            </a:r>
          </a:p>
        </p:txBody>
      </p:sp>
      <p:sp>
        <p:nvSpPr>
          <p:cNvPr id="17" name="Rectangle 16"/>
          <p:cNvSpPr/>
          <p:nvPr userDrawn="1"/>
        </p:nvSpPr>
        <p:spPr>
          <a:xfrm>
            <a:off x="9606694" y="3527508"/>
            <a:ext cx="1049236" cy="1140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0" tIns="0" rIns="91440" bIns="0" rtlCol="0" anchor="t" anchorCtr="0"/>
          <a:lstStyle/>
          <a:p>
            <a:r>
              <a:rPr lang="en-US" sz="1600" dirty="0" smtClean="0">
                <a:solidFill>
                  <a:schemeClr val="bg1"/>
                </a:solidFill>
                <a:latin typeface="Segoe UI Light" panose="020B0502040204020203" pitchFamily="34" charset="0"/>
                <a:cs typeface="Segoe UI Light" panose="020B0502040204020203" pitchFamily="34" charset="0"/>
              </a:rPr>
              <a:t>Microsoft </a:t>
            </a:r>
          </a:p>
          <a:p>
            <a:r>
              <a:rPr lang="en-US" sz="1600" dirty="0" smtClean="0">
                <a:solidFill>
                  <a:schemeClr val="bg1"/>
                </a:solidFill>
                <a:latin typeface="Segoe UI Light" panose="020B0502040204020203" pitchFamily="34" charset="0"/>
                <a:cs typeface="Segoe UI Light" panose="020B0502040204020203" pitchFamily="34" charset="0"/>
              </a:rPr>
              <a:t>Virtual</a:t>
            </a:r>
            <a:r>
              <a:rPr lang="en-US" sz="1600" baseline="0" dirty="0" smtClean="0">
                <a:solidFill>
                  <a:schemeClr val="bg1"/>
                </a:solidFill>
                <a:latin typeface="Segoe UI Light" panose="020B0502040204020203" pitchFamily="34" charset="0"/>
                <a:cs typeface="Segoe UI Light" panose="020B0502040204020203" pitchFamily="34" charset="0"/>
              </a:rPr>
              <a:t> Academy</a:t>
            </a:r>
            <a:endParaRPr lang="en-US" sz="1600" dirty="0">
              <a:solidFill>
                <a:schemeClr val="bg1"/>
              </a:solidFill>
              <a:latin typeface="Segoe UI Light" panose="020B0502040204020203" pitchFamily="34" charset="0"/>
              <a:cs typeface="Segoe UI Light" panose="020B0502040204020203" pitchFamily="34" charset="0"/>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8866808" y="3527508"/>
            <a:ext cx="726793" cy="726793"/>
          </a:xfrm>
          <a:prstGeom prst="rect">
            <a:avLst/>
          </a:prstGeom>
        </p:spPr>
      </p:pic>
    </p:spTree>
    <p:extLst>
      <p:ext uri="{BB962C8B-B14F-4D97-AF65-F5344CB8AC3E}">
        <p14:creationId xmlns:p14="http://schemas.microsoft.com/office/powerpoint/2010/main" xmlns="" val="4244636459"/>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4294967295" orient="horz" pos="2160">
          <p15:clr>
            <a:srgbClr val="FBAE40"/>
          </p15:clr>
        </p15:guide>
        <p15:guide id="4294967295"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Rectangle 4"/>
          <p:cNvSpPr/>
          <p:nvPr/>
        </p:nvSpPr>
        <p:spPr>
          <a:xfrm>
            <a:off x="18903" y="2514600"/>
            <a:ext cx="12192000" cy="2514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Light" panose="020B0502040204020203" pitchFamily="34" charset="0"/>
              <a:cs typeface="Segoe UI Light" panose="020B0502040204020203" pitchFamily="34" charset="0"/>
            </a:endParaRPr>
          </a:p>
        </p:txBody>
      </p:sp>
      <p:sp>
        <p:nvSpPr>
          <p:cNvPr id="6" name="TextBox 5"/>
          <p:cNvSpPr txBox="1"/>
          <p:nvPr/>
        </p:nvSpPr>
        <p:spPr>
          <a:xfrm>
            <a:off x="20072" y="1647906"/>
            <a:ext cx="9969500" cy="861774"/>
          </a:xfrm>
          <a:prstGeom prst="rect">
            <a:avLst/>
          </a:prstGeom>
          <a:noFill/>
        </p:spPr>
        <p:txBody>
          <a:bodyPr wrap="square" rtlCol="0">
            <a:spAutoFit/>
          </a:bodyPr>
          <a:lstStyle/>
          <a:p>
            <a:r>
              <a:rPr lang="en-US" sz="48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Microsoft</a:t>
            </a:r>
            <a:r>
              <a:rPr lang="en-US" sz="1800" baseline="1000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a:t>
            </a:r>
            <a:r>
              <a:rPr lang="en-US" sz="44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 </a:t>
            </a:r>
            <a:r>
              <a:rPr lang="en-US" sz="48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Virtual</a:t>
            </a:r>
            <a:r>
              <a:rPr lang="en-US" sz="4800" baseline="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 Academy</a:t>
            </a:r>
            <a:endParaRPr lang="en-US" sz="4800" dirty="0">
              <a:solidFill>
                <a:schemeClr val="tx1">
                  <a:lumMod val="65000"/>
                  <a:lumOff val="35000"/>
                </a:schemeClr>
              </a:solidFill>
              <a:latin typeface="Segoe UI Light" pitchFamily="34" charset="0"/>
              <a:ea typeface="Segoe UI" pitchFamily="34" charset="0"/>
              <a:cs typeface="Segoe UI Light" panose="020B0502040204020203" pitchFamily="34" charset="0"/>
            </a:endParaRPr>
          </a:p>
        </p:txBody>
      </p:sp>
      <p:pic>
        <p:nvPicPr>
          <p:cNvPr id="10" name="Picture 9"/>
          <p:cNvPicPr>
            <a:picLocks/>
          </p:cNvPicPr>
          <p:nvPr/>
        </p:nvPicPr>
        <p:blipFill>
          <a:blip r:embed="rId2" cstate="print">
            <a:extLst>
              <a:ext uri="{28A0092B-C50C-407E-A947-70E740481C1C}">
                <a14:useLocalDpi xmlns:a14="http://schemas.microsoft.com/office/drawing/2010/main" xmlns="" val="0"/>
              </a:ext>
            </a:extLst>
          </a:blip>
          <a:stretch>
            <a:fillRect/>
          </a:stretch>
        </p:blipFill>
        <p:spPr>
          <a:xfrm>
            <a:off x="1" y="2514600"/>
            <a:ext cx="4084320" cy="2514600"/>
          </a:xfrm>
          <a:prstGeom prst="rect">
            <a:avLst/>
          </a:prstGeom>
        </p:spPr>
      </p:pic>
      <p:sp>
        <p:nvSpPr>
          <p:cNvPr id="726019" name="Rectangle 3"/>
          <p:cNvSpPr>
            <a:spLocks noGrp="1" noChangeArrowheads="1"/>
          </p:cNvSpPr>
          <p:nvPr>
            <p:ph type="ctrTitle" sz="quarter" hasCustomPrompt="1"/>
          </p:nvPr>
        </p:nvSpPr>
        <p:spPr>
          <a:xfrm>
            <a:off x="4142377" y="2774736"/>
            <a:ext cx="7643223" cy="1129607"/>
          </a:xfrm>
          <a:ln algn="ctr"/>
        </p:spPr>
        <p:txBody>
          <a:bodyPr wrap="square" tIns="0" rIns="0" bIns="0">
            <a:spAutoFit/>
          </a:bodyPr>
          <a:lstStyle>
            <a:lvl1pPr algn="l">
              <a:spcBef>
                <a:spcPct val="60000"/>
              </a:spcBef>
              <a:buClr>
                <a:schemeClr val="hlink"/>
              </a:buClr>
              <a:buSzPct val="90000"/>
              <a:buFontTx/>
              <a:buNone/>
              <a:defRPr sz="8400" baseline="0">
                <a:solidFill>
                  <a:schemeClr val="bg1"/>
                </a:solidFill>
                <a:latin typeface="Segoe UI Light" panose="020B0502040204020203" pitchFamily="34" charset="0"/>
                <a:cs typeface="Segoe UI Light" panose="020B0502040204020203" pitchFamily="34" charset="0"/>
              </a:defRPr>
            </a:lvl1pPr>
          </a:lstStyle>
          <a:p>
            <a:r>
              <a:rPr lang="en-US" dirty="0" smtClean="0"/>
              <a:t>Course #</a:t>
            </a:r>
            <a:endParaRPr lang="en-US" dirty="0"/>
          </a:p>
        </p:txBody>
      </p:sp>
      <p:sp>
        <p:nvSpPr>
          <p:cNvPr id="726020" name="Rectangle 4"/>
          <p:cNvSpPr>
            <a:spLocks noGrp="1" noChangeArrowheads="1"/>
          </p:cNvSpPr>
          <p:nvPr>
            <p:ph type="subTitle" sz="quarter" idx="1" hasCustomPrompt="1"/>
          </p:nvPr>
        </p:nvSpPr>
        <p:spPr>
          <a:xfrm>
            <a:off x="4161729" y="3925328"/>
            <a:ext cx="7701280" cy="1103872"/>
          </a:xfrm>
        </p:spPr>
        <p:txBody>
          <a:bodyPr lIns="91440" tIns="45720" rIns="91440" bIns="45720"/>
          <a:lstStyle>
            <a:lvl1pPr marL="0" indent="0" algn="l">
              <a:lnSpc>
                <a:spcPct val="95000"/>
              </a:lnSpc>
              <a:spcBef>
                <a:spcPct val="60000"/>
              </a:spcBef>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dirty="0" smtClean="0"/>
              <a:t>Click to edit Course title</a:t>
            </a:r>
            <a:endParaRPr lang="en-US" dirty="0"/>
          </a:p>
        </p:txBody>
      </p:sp>
    </p:spTree>
    <p:extLst>
      <p:ext uri="{BB962C8B-B14F-4D97-AF65-F5344CB8AC3E}">
        <p14:creationId xmlns:p14="http://schemas.microsoft.com/office/powerpoint/2010/main" xmlns="" val="380054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xmlns="" val="660028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xmlns="" val="20062510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775" y="2870519"/>
            <a:ext cx="10365317" cy="740664"/>
          </a:xfrm>
          <a:noFill/>
        </p:spPr>
        <p:txBody>
          <a:bodyPr/>
          <a:lstStyle>
            <a:lvl1pPr algn="ctr">
              <a:defRPr sz="4000"/>
            </a:lvl1pPr>
          </a:lstStyle>
          <a:p>
            <a:r>
              <a:rPr lang="en-US" dirty="0" smtClean="0"/>
              <a:t>Click to edit Master title style</a:t>
            </a:r>
            <a:endParaRPr lang="en-US" dirty="0"/>
          </a:p>
        </p:txBody>
      </p:sp>
    </p:spTree>
    <p:extLst>
      <p:ext uri="{BB962C8B-B14F-4D97-AF65-F5344CB8AC3E}">
        <p14:creationId xmlns:p14="http://schemas.microsoft.com/office/powerpoint/2010/main" xmlns="" val="10213964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Title and Conten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17961" cy="1587999"/>
          </a:xfrm>
        </p:spPr>
        <p:txBody>
          <a:bodyPr/>
          <a:lstStyle>
            <a:lvl1pPr>
              <a:defRPr>
                <a:solidFill>
                  <a:schemeClr val="bg1">
                    <a:lumMod val="95000"/>
                  </a:schemeClr>
                </a:solidFill>
                <a:latin typeface="+mj-lt"/>
              </a:defRPr>
            </a:lvl1pPr>
            <a:lvl2pPr>
              <a:defRPr>
                <a:solidFill>
                  <a:schemeClr val="bg1">
                    <a:lumMod val="95000"/>
                  </a:schemeClr>
                </a:solidFill>
                <a:latin typeface="+mj-lt"/>
              </a:defRPr>
            </a:lvl2pPr>
            <a:lvl3pPr>
              <a:defRPr>
                <a:solidFill>
                  <a:schemeClr val="bg1">
                    <a:lumMod val="95000"/>
                  </a:schemeClr>
                </a:solidFill>
                <a:latin typeface="+mj-lt"/>
              </a:defRPr>
            </a:lvl3pPr>
            <a:lvl4pPr>
              <a:defRPr>
                <a:solidFill>
                  <a:schemeClr val="bg1">
                    <a:lumMod val="95000"/>
                  </a:schemeClr>
                </a:solidFill>
                <a:latin typeface="+mj-lt"/>
              </a:defRPr>
            </a:lvl4pPr>
            <a:lvl5pPr>
              <a:defRPr>
                <a:solidFill>
                  <a:schemeClr val="bg1">
                    <a:lumMod val="95000"/>
                  </a:schemeClr>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latin typeface="+mj-lt"/>
              </a:defRPr>
            </a:lvl1pPr>
          </a:lstStyle>
          <a:p>
            <a:r>
              <a:rPr lang="en-US" smtClean="0"/>
              <a:t>Click to edit Master title style</a:t>
            </a:r>
            <a:endParaRPr lang="en-US"/>
          </a:p>
        </p:txBody>
      </p:sp>
    </p:spTree>
    <p:extLst>
      <p:ext uri="{BB962C8B-B14F-4D97-AF65-F5344CB8AC3E}">
        <p14:creationId xmlns:p14="http://schemas.microsoft.com/office/powerpoint/2010/main" xmlns="" val="432347787"/>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xmlns="" val="2691122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Title and Content 1st level color tex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53523" cy="1587999"/>
          </a:xfrm>
        </p:spPr>
        <p:txBody>
          <a:bodyPr>
            <a:spAutoFit/>
          </a:bodyPr>
          <a:lstStyle>
            <a:lvl1pPr>
              <a:defRPr>
                <a:solidFill>
                  <a:schemeClr val="bg1">
                    <a:lumMod val="95000"/>
                  </a:schemeClr>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xmlns="" val="1055388700"/>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xmlns="" val="3879039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775" y="2870519"/>
            <a:ext cx="10365317" cy="740664"/>
          </a:xfrm>
          <a:noFill/>
        </p:spPr>
        <p:txBody>
          <a:bodyPr/>
          <a:lstStyle>
            <a:lvl1pPr algn="ctr">
              <a:defRPr sz="4000"/>
            </a:lvl1pPr>
          </a:lstStyle>
          <a:p>
            <a:r>
              <a:rPr lang="en-US" dirty="0" smtClean="0"/>
              <a:t>Click to edit Master title style</a:t>
            </a:r>
            <a:endParaRPr lang="en-US" dirty="0"/>
          </a:p>
        </p:txBody>
      </p:sp>
    </p:spTree>
    <p:extLst>
      <p:ext uri="{BB962C8B-B14F-4D97-AF65-F5344CB8AC3E}">
        <p14:creationId xmlns:p14="http://schemas.microsoft.com/office/powerpoint/2010/main" xmlns="" val="882018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and Conten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17961" cy="1587999"/>
          </a:xfrm>
        </p:spPr>
        <p:txBody>
          <a:bodyPr/>
          <a:lstStyle>
            <a:lvl1pPr>
              <a:defRPr>
                <a:solidFill>
                  <a:schemeClr val="bg1">
                    <a:lumMod val="95000"/>
                  </a:schemeClr>
                </a:solidFill>
                <a:latin typeface="+mj-lt"/>
              </a:defRPr>
            </a:lvl1pPr>
            <a:lvl2pPr>
              <a:defRPr>
                <a:solidFill>
                  <a:schemeClr val="bg1">
                    <a:lumMod val="95000"/>
                  </a:schemeClr>
                </a:solidFill>
                <a:latin typeface="+mj-lt"/>
              </a:defRPr>
            </a:lvl2pPr>
            <a:lvl3pPr>
              <a:defRPr>
                <a:solidFill>
                  <a:schemeClr val="bg1">
                    <a:lumMod val="95000"/>
                  </a:schemeClr>
                </a:solidFill>
                <a:latin typeface="+mj-lt"/>
              </a:defRPr>
            </a:lvl3pPr>
            <a:lvl4pPr>
              <a:defRPr>
                <a:solidFill>
                  <a:schemeClr val="bg1">
                    <a:lumMod val="95000"/>
                  </a:schemeClr>
                </a:solidFill>
                <a:latin typeface="+mj-lt"/>
              </a:defRPr>
            </a:lvl4pPr>
            <a:lvl5pPr>
              <a:defRPr>
                <a:solidFill>
                  <a:schemeClr val="bg1">
                    <a:lumMod val="95000"/>
                  </a:schemeClr>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latin typeface="+mj-lt"/>
              </a:defRPr>
            </a:lvl1pPr>
          </a:lstStyle>
          <a:p>
            <a:r>
              <a:rPr lang="en-US" smtClean="0"/>
              <a:t>Click to edit Master title style</a:t>
            </a:r>
            <a:endParaRPr lang="en-US"/>
          </a:p>
        </p:txBody>
      </p:sp>
    </p:spTree>
    <p:extLst>
      <p:ext uri="{BB962C8B-B14F-4D97-AF65-F5344CB8AC3E}">
        <p14:creationId xmlns:p14="http://schemas.microsoft.com/office/powerpoint/2010/main" xmlns="" val="2243139523"/>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and Content 1st level color tex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53523" cy="1587999"/>
          </a:xfrm>
        </p:spPr>
        <p:txBody>
          <a:bodyPr>
            <a:spAutoFit/>
          </a:bodyPr>
          <a:lstStyle>
            <a:lvl1pPr>
              <a:defRPr>
                <a:solidFill>
                  <a:schemeClr val="bg1">
                    <a:lumMod val="95000"/>
                  </a:schemeClr>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xmlns="" val="334512184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 name="top right small rectangle"/>
          <p:cNvSpPr/>
          <p:nvPr userDrawn="1"/>
        </p:nvSpPr>
        <p:spPr bwMode="auto">
          <a:xfrm>
            <a:off x="1" y="6472743"/>
            <a:ext cx="12192000" cy="392067"/>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solidFill>
                <a:srgbClr val="000000"/>
              </a:solidFill>
            </a:endParaRPr>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20" t="16544" r="7275" b="16691"/>
          <a:stretch/>
        </p:blipFill>
        <p:spPr>
          <a:xfrm>
            <a:off x="11378956" y="6562331"/>
            <a:ext cx="740346" cy="218986"/>
          </a:xfrm>
          <a:prstGeom prst="rect">
            <a:avLst/>
          </a:prstGeom>
        </p:spPr>
      </p:pic>
      <p:sp>
        <p:nvSpPr>
          <p:cNvPr id="11" name="Text Placeholder 10"/>
          <p:cNvSpPr>
            <a:spLocks noGrp="1"/>
          </p:cNvSpPr>
          <p:nvPr>
            <p:ph type="body" sz="quarter" idx="10"/>
          </p:nvPr>
        </p:nvSpPr>
        <p:spPr>
          <a:xfrm>
            <a:off x="437461" y="2319403"/>
            <a:ext cx="10941495" cy="1666254"/>
          </a:xfrm>
          <a:prstGeom prst="rect">
            <a:avLst/>
          </a:prstGeom>
        </p:spPr>
        <p:txBody>
          <a:bodyPr anchor="b" anchorCtr="0">
            <a:normAutofit/>
          </a:bodyPr>
          <a:lstStyle>
            <a:lvl1pPr marL="0" indent="0">
              <a:buNone/>
              <a:defRPr sz="4400">
                <a:solidFill>
                  <a:schemeClr val="tx1"/>
                </a:solidFill>
                <a:latin typeface="Segoe UI Light" panose="020B0502040204020203" pitchFamily="34" charset="0"/>
                <a:cs typeface="Segoe UI Light" panose="020B0502040204020203" pitchFamily="34" charset="0"/>
              </a:defRPr>
            </a:lvl1pPr>
          </a:lstStyle>
          <a:p>
            <a:pPr lvl="0"/>
            <a:endParaRPr lang="en-US" dirty="0" smtClean="0"/>
          </a:p>
        </p:txBody>
      </p:sp>
      <p:sp>
        <p:nvSpPr>
          <p:cNvPr id="4" name="Subtitle 2"/>
          <p:cNvSpPr>
            <a:spLocks noGrp="1"/>
          </p:cNvSpPr>
          <p:nvPr>
            <p:ph type="subTitle" idx="1"/>
          </p:nvPr>
        </p:nvSpPr>
        <p:spPr>
          <a:xfrm>
            <a:off x="437461" y="4225774"/>
            <a:ext cx="8161876" cy="1915719"/>
          </a:xfrm>
          <a:prstGeom prst="rect">
            <a:avLst/>
          </a:prstGeom>
        </p:spPr>
        <p:txBody>
          <a:bodyPr anchor="b" anchorCtr="0"/>
          <a:lstStyle>
            <a:lvl1pPr marL="0" indent="0" algn="l">
              <a:spcBef>
                <a:spcPts val="0"/>
              </a:spcBef>
              <a:buNone/>
              <a:defRPr sz="2400" b="0" baseline="0">
                <a:solidFill>
                  <a:schemeClr val="tx1"/>
                </a:solidFill>
                <a:latin typeface="Segoe UI Light" panose="020B0502040204020203" pitchFamily="34" charset="0"/>
                <a:cs typeface="Segoe UI Ligh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grpSp>
        <p:nvGrpSpPr>
          <p:cNvPr id="3" name="Group 2"/>
          <p:cNvGrpSpPr/>
          <p:nvPr userDrawn="1"/>
        </p:nvGrpSpPr>
        <p:grpSpPr>
          <a:xfrm>
            <a:off x="209826" y="188373"/>
            <a:ext cx="2281581" cy="656454"/>
            <a:chOff x="209826" y="188373"/>
            <a:chExt cx="2281581" cy="656454"/>
          </a:xfrm>
        </p:grpSpPr>
        <p:pic>
          <p:nvPicPr>
            <p:cNvPr id="10" name="Picture 9"/>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209826" y="188373"/>
              <a:ext cx="656454" cy="656454"/>
            </a:xfrm>
            <a:prstGeom prst="rect">
              <a:avLst/>
            </a:prstGeom>
          </p:spPr>
        </p:pic>
        <p:pic>
          <p:nvPicPr>
            <p:cNvPr id="16" name="Picture 15"/>
            <p:cNvPicPr>
              <a:picLocks noChangeAspect="1"/>
            </p:cNvPicPr>
            <p:nvPr userDrawn="1"/>
          </p:nvPicPr>
          <p:blipFill>
            <a:blip r:embed="rId4" cstate="print">
              <a:extLst>
                <a:ext uri="{28A0092B-C50C-407E-A947-70E740481C1C}">
                  <a14:useLocalDpi xmlns:a14="http://schemas.microsoft.com/office/drawing/2010/main" xmlns="" val="0"/>
                </a:ext>
              </a:extLst>
            </a:blip>
            <a:stretch>
              <a:fillRect/>
            </a:stretch>
          </p:blipFill>
          <p:spPr>
            <a:xfrm>
              <a:off x="912830" y="348577"/>
              <a:ext cx="1578577" cy="386507"/>
            </a:xfrm>
            <a:prstGeom prst="rect">
              <a:avLst/>
            </a:prstGeom>
          </p:spPr>
        </p:pic>
      </p:grpSp>
    </p:spTree>
    <p:extLst>
      <p:ext uri="{BB962C8B-B14F-4D97-AF65-F5344CB8AC3E}">
        <p14:creationId xmlns:p14="http://schemas.microsoft.com/office/powerpoint/2010/main" xmlns="" val="1324059262"/>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guide id="3" pos="228">
          <p15:clr>
            <a:srgbClr val="FBAE40"/>
          </p15:clr>
        </p15:guide>
        <p15:guide id="4" pos="751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34216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smtClean="0"/>
              <a:t>Click to edit Master subtitle style</a:t>
            </a:r>
            <a:endParaRPr/>
          </a:p>
        </p:txBody>
      </p:sp>
      <p:sp>
        <p:nvSpPr>
          <p:cNvPr id="13" name="Title 1"/>
          <p:cNvSpPr txBox="1">
            <a:spLocks/>
          </p:cNvSpPr>
          <p:nvPr userDrawn="1"/>
        </p:nvSpPr>
        <p:spPr>
          <a:xfrm>
            <a:off x="357809" y="3423726"/>
            <a:ext cx="8245329" cy="2381841"/>
          </a:xfrm>
          <a:prstGeom prst="rect">
            <a:avLst/>
          </a:prstGeom>
          <a:solidFill>
            <a:srgbClr val="82BF36"/>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a:p>
        </p:txBody>
      </p:sp>
      <p:sp>
        <p:nvSpPr>
          <p:cNvPr id="14" name="top right small rectangle"/>
          <p:cNvSpPr/>
          <p:nvPr userDrawn="1"/>
        </p:nvSpPr>
        <p:spPr bwMode="auto">
          <a:xfrm>
            <a:off x="8682790" y="3421649"/>
            <a:ext cx="3257419" cy="238424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20" t="16544" r="7275" b="16691"/>
          <a:stretch/>
        </p:blipFill>
        <p:spPr>
          <a:xfrm>
            <a:off x="11181757" y="5558001"/>
            <a:ext cx="740346" cy="218986"/>
          </a:xfrm>
          <a:prstGeom prst="rect">
            <a:avLst/>
          </a:prstGeom>
        </p:spPr>
      </p:pic>
      <p:sp>
        <p:nvSpPr>
          <p:cNvPr id="16" name="Text Placeholder 10"/>
          <p:cNvSpPr>
            <a:spLocks noGrp="1"/>
          </p:cNvSpPr>
          <p:nvPr>
            <p:ph type="body" sz="quarter" idx="10"/>
          </p:nvPr>
        </p:nvSpPr>
        <p:spPr>
          <a:xfrm>
            <a:off x="437461" y="3939147"/>
            <a:ext cx="8070435" cy="1666254"/>
          </a:xfrm>
          <a:prstGeom prst="rect">
            <a:avLst/>
          </a:prstGeom>
        </p:spPr>
        <p:txBody>
          <a:bodyPr anchor="b" anchorCtr="0">
            <a:normAutofit/>
          </a:bodyPr>
          <a:lstStyle>
            <a:lvl1pPr marL="0" indent="0">
              <a:buNone/>
              <a:defRPr sz="3600">
                <a:solidFill>
                  <a:schemeClr val="bg1"/>
                </a:solidFill>
                <a:latin typeface="Segoe UI Light" panose="020B0502040204020203" pitchFamily="34" charset="0"/>
                <a:cs typeface="Segoe UI Light" panose="020B0502040204020203" pitchFamily="34" charset="0"/>
              </a:defRPr>
            </a:lvl1pPr>
          </a:lstStyle>
          <a:p>
            <a:pPr lvl="0"/>
            <a:r>
              <a:rPr lang="en-US" dirty="0" smtClean="0"/>
              <a:t>Click to edit Master text styles</a:t>
            </a:r>
          </a:p>
        </p:txBody>
      </p:sp>
      <p:sp>
        <p:nvSpPr>
          <p:cNvPr id="17" name="Rectangle 16"/>
          <p:cNvSpPr/>
          <p:nvPr userDrawn="1"/>
        </p:nvSpPr>
        <p:spPr>
          <a:xfrm>
            <a:off x="9606694" y="3527508"/>
            <a:ext cx="1049236" cy="1140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0" tIns="0" rIns="91440" bIns="0" rtlCol="0" anchor="t" anchorCtr="0"/>
          <a:lstStyle/>
          <a:p>
            <a:r>
              <a:rPr lang="en-US" sz="1600" dirty="0">
                <a:solidFill>
                  <a:srgbClr val="FFFFFF"/>
                </a:solidFill>
                <a:latin typeface="Segoe UI Light" panose="020B0502040204020203" pitchFamily="34" charset="0"/>
                <a:cs typeface="Segoe UI Light" panose="020B0502040204020203" pitchFamily="34" charset="0"/>
              </a:rPr>
              <a:t>Microsoft </a:t>
            </a:r>
          </a:p>
          <a:p>
            <a:r>
              <a:rPr lang="en-US" sz="1600" dirty="0">
                <a:solidFill>
                  <a:srgbClr val="FFFFFF"/>
                </a:solidFill>
                <a:latin typeface="Segoe UI Light" panose="020B0502040204020203" pitchFamily="34" charset="0"/>
                <a:cs typeface="Segoe UI Light" panose="020B0502040204020203" pitchFamily="34" charset="0"/>
              </a:rPr>
              <a:t>Virtual Academy</a:t>
            </a: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8866808" y="3527508"/>
            <a:ext cx="726793" cy="726793"/>
          </a:xfrm>
          <a:prstGeom prst="rect">
            <a:avLst/>
          </a:prstGeom>
        </p:spPr>
      </p:pic>
    </p:spTree>
    <p:extLst>
      <p:ext uri="{BB962C8B-B14F-4D97-AF65-F5344CB8AC3E}">
        <p14:creationId xmlns:p14="http://schemas.microsoft.com/office/powerpoint/2010/main" xmlns="" val="4153508381"/>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rgbClr val="FFFFFF">
                    <a:lumMod val="85000"/>
                  </a:srgbClr>
                </a:solidFill>
              </a:rPr>
              <a:t>©2013 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xmlns="" val="49693321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2.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12192000" cy="7040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Segoe UI Light" panose="020B0502040204020203" pitchFamily="34" charset="0"/>
              <a:cs typeface="Segoe UI Light" panose="020B0502040204020203" pitchFamily="34" charset="0"/>
            </a:endParaRPr>
          </a:p>
        </p:txBody>
      </p:sp>
      <p:sp>
        <p:nvSpPr>
          <p:cNvPr id="725001" name="Rectangle 9"/>
          <p:cNvSpPr>
            <a:spLocks noChangeArrowheads="1"/>
          </p:cNvSpPr>
          <p:nvPr/>
        </p:nvSpPr>
        <p:spPr bwMode="auto">
          <a:xfrm>
            <a:off x="6351" y="731839"/>
            <a:ext cx="12181416" cy="6111875"/>
          </a:xfrm>
          <a:prstGeom prst="rect">
            <a:avLst/>
          </a:prstGeom>
          <a:noFill/>
          <a:ln w="28575" algn="ctr">
            <a:noFill/>
            <a:miter lim="800000"/>
            <a:headEnd/>
            <a:tailEnd/>
          </a:ln>
          <a:effectLst/>
        </p:spPr>
        <p:txBody>
          <a:bodyPr wrap="none" anchor="ctr"/>
          <a:lstStyle/>
          <a:p>
            <a:pPr algn="ctr" eaLnBrk="0" hangingPunct="0">
              <a:defRPr/>
            </a:pPr>
            <a:endParaRPr lang="en-US" dirty="0">
              <a:solidFill>
                <a:srgbClr val="000000"/>
              </a:solidFill>
              <a:latin typeface="Segoe UI Light" panose="020B0502040204020203" pitchFamily="34" charset="0"/>
              <a:cs typeface="Segoe UI Light" panose="020B0502040204020203" pitchFamily="34" charset="0"/>
            </a:endParaRPr>
          </a:p>
        </p:txBody>
      </p:sp>
      <p:sp>
        <p:nvSpPr>
          <p:cNvPr id="1029" name="Rectangle 4"/>
          <p:cNvSpPr>
            <a:spLocks noGrp="1" noChangeArrowheads="1"/>
          </p:cNvSpPr>
          <p:nvPr>
            <p:ph type="title"/>
          </p:nvPr>
        </p:nvSpPr>
        <p:spPr bwMode="auto">
          <a:xfrm>
            <a:off x="613834" y="-2"/>
            <a:ext cx="10365317" cy="740664"/>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en-US" dirty="0" smtClean="0"/>
              <a:t>Slide Title</a:t>
            </a:r>
          </a:p>
        </p:txBody>
      </p:sp>
      <p:sp>
        <p:nvSpPr>
          <p:cNvPr id="1030" name="Rectangle 5"/>
          <p:cNvSpPr>
            <a:spLocks noGrp="1" noChangeArrowheads="1"/>
          </p:cNvSpPr>
          <p:nvPr>
            <p:ph type="body" idx="1"/>
          </p:nvPr>
        </p:nvSpPr>
        <p:spPr bwMode="auto">
          <a:xfrm>
            <a:off x="611718" y="1021215"/>
            <a:ext cx="10825541" cy="514735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xmlns="" val="3432514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txStyles>
    <p:titleStyle>
      <a:lvl1pPr algn="l" rtl="0" eaLnBrk="1" fontAlgn="base" hangingPunct="1">
        <a:lnSpc>
          <a:spcPct val="85000"/>
        </a:lnSpc>
        <a:spcBef>
          <a:spcPct val="0"/>
        </a:spcBef>
        <a:spcAft>
          <a:spcPct val="0"/>
        </a:spcAft>
        <a:buClr>
          <a:srgbClr val="DC0081"/>
        </a:buClr>
        <a:buFont typeface="Wingdings" pitchFamily="2" charset="2"/>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2pPr>
      <a:lvl3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3pPr>
      <a:lvl4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4pPr>
      <a:lvl5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5pPr>
      <a:lvl6pPr marL="4572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6pPr>
      <a:lvl7pPr marL="9144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7pPr>
      <a:lvl8pPr marL="13716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8pPr>
      <a:lvl9pPr marL="18288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9pPr>
    </p:titleStyle>
    <p:bodyStyle>
      <a:lvl1pPr marL="174625" indent="-174625" algn="l" rtl="0" eaLnBrk="1" fontAlgn="base" hangingPunct="1">
        <a:lnSpc>
          <a:spcPct val="100000"/>
        </a:lnSpc>
        <a:spcBef>
          <a:spcPts val="600"/>
        </a:spcBef>
        <a:spcAft>
          <a:spcPct val="0"/>
        </a:spcAft>
        <a:buClr>
          <a:srgbClr val="0070C0"/>
        </a:buClr>
        <a:buSzPct val="90000"/>
        <a:buFont typeface="Arial" pitchFamily="34" charset="0"/>
        <a:buChar char="•"/>
        <a:defRPr sz="2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xmlns="" val="268045116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12192000" cy="7040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Light" panose="020B0502040204020203" pitchFamily="34" charset="0"/>
              <a:cs typeface="Segoe UI Light" panose="020B0502040204020203" pitchFamily="34" charset="0"/>
            </a:endParaRPr>
          </a:p>
        </p:txBody>
      </p:sp>
      <p:sp>
        <p:nvSpPr>
          <p:cNvPr id="725001" name="Rectangle 9"/>
          <p:cNvSpPr>
            <a:spLocks noChangeArrowheads="1"/>
          </p:cNvSpPr>
          <p:nvPr/>
        </p:nvSpPr>
        <p:spPr bwMode="auto">
          <a:xfrm>
            <a:off x="6351" y="731839"/>
            <a:ext cx="12181416" cy="6111875"/>
          </a:xfrm>
          <a:prstGeom prst="rect">
            <a:avLst/>
          </a:prstGeom>
          <a:noFill/>
          <a:ln w="28575" algn="ctr">
            <a:noFill/>
            <a:miter lim="800000"/>
            <a:headEnd/>
            <a:tailEnd/>
          </a:ln>
          <a:effectLst/>
        </p:spPr>
        <p:txBody>
          <a:bodyPr wrap="none" anchor="ctr"/>
          <a:lstStyle/>
          <a:p>
            <a:pPr algn="ctr" eaLnBrk="0" hangingPunct="0">
              <a:defRPr/>
            </a:pPr>
            <a:endParaRPr lang="en-US" sz="1800" dirty="0">
              <a:latin typeface="Segoe UI Light" panose="020B0502040204020203" pitchFamily="34" charset="0"/>
              <a:cs typeface="Segoe UI Light" panose="020B0502040204020203" pitchFamily="34" charset="0"/>
            </a:endParaRPr>
          </a:p>
        </p:txBody>
      </p:sp>
      <p:sp>
        <p:nvSpPr>
          <p:cNvPr id="1029" name="Rectangle 4"/>
          <p:cNvSpPr>
            <a:spLocks noGrp="1" noChangeArrowheads="1"/>
          </p:cNvSpPr>
          <p:nvPr>
            <p:ph type="title"/>
          </p:nvPr>
        </p:nvSpPr>
        <p:spPr bwMode="auto">
          <a:xfrm>
            <a:off x="613834" y="-2"/>
            <a:ext cx="10365317" cy="740664"/>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en-US" dirty="0" smtClean="0"/>
              <a:t>Slide Title</a:t>
            </a:r>
          </a:p>
        </p:txBody>
      </p:sp>
      <p:sp>
        <p:nvSpPr>
          <p:cNvPr id="1030" name="Rectangle 5"/>
          <p:cNvSpPr>
            <a:spLocks noGrp="1" noChangeArrowheads="1"/>
          </p:cNvSpPr>
          <p:nvPr>
            <p:ph type="body" idx="1"/>
          </p:nvPr>
        </p:nvSpPr>
        <p:spPr bwMode="auto">
          <a:xfrm>
            <a:off x="611718" y="1021215"/>
            <a:ext cx="10825541" cy="514735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xmlns="" val="271321233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Lst>
  <p:timing>
    <p:tnLst>
      <p:par>
        <p:cTn id="1" dur="indefinite" restart="never" nodeType="tmRoot"/>
      </p:par>
    </p:tnLst>
  </p:timing>
  <p:txStyles>
    <p:titleStyle>
      <a:lvl1pPr algn="l" rtl="0" eaLnBrk="1" fontAlgn="base" hangingPunct="1">
        <a:lnSpc>
          <a:spcPct val="85000"/>
        </a:lnSpc>
        <a:spcBef>
          <a:spcPct val="0"/>
        </a:spcBef>
        <a:spcAft>
          <a:spcPct val="0"/>
        </a:spcAft>
        <a:buClr>
          <a:srgbClr val="DC0081"/>
        </a:buClr>
        <a:buFont typeface="Wingdings" pitchFamily="2" charset="2"/>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2pPr>
      <a:lvl3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3pPr>
      <a:lvl4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4pPr>
      <a:lvl5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5pPr>
      <a:lvl6pPr marL="4572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6pPr>
      <a:lvl7pPr marL="9144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7pPr>
      <a:lvl8pPr marL="13716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8pPr>
      <a:lvl9pPr marL="18288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9pPr>
    </p:titleStyle>
    <p:bodyStyle>
      <a:lvl1pPr marL="174625" indent="-174625" algn="l" rtl="0" eaLnBrk="1" fontAlgn="base" hangingPunct="1">
        <a:lnSpc>
          <a:spcPct val="100000"/>
        </a:lnSpc>
        <a:spcBef>
          <a:spcPts val="600"/>
        </a:spcBef>
        <a:spcAft>
          <a:spcPct val="0"/>
        </a:spcAft>
        <a:buClr>
          <a:srgbClr val="0070C0"/>
        </a:buClr>
        <a:buSzPct val="90000"/>
        <a:buFont typeface="Arial" pitchFamily="34" charset="0"/>
        <a:buChar char="•"/>
        <a:defRPr sz="2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6.xml"/><Relationship Id="rId4" Type="http://schemas.openxmlformats.org/officeDocument/2006/relationships/image" Target="../media/image13.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Module 5</a:t>
            </a:r>
            <a:endParaRPr lang="en-US" dirty="0"/>
          </a:p>
        </p:txBody>
      </p:sp>
      <p:sp>
        <p:nvSpPr>
          <p:cNvPr id="4" name="Subtitle 3"/>
          <p:cNvSpPr>
            <a:spLocks noGrp="1"/>
          </p:cNvSpPr>
          <p:nvPr>
            <p:ph type="subTitle" sz="quarter" idx="1"/>
          </p:nvPr>
        </p:nvSpPr>
        <p:spPr/>
        <p:txBody>
          <a:bodyPr/>
          <a:lstStyle/>
          <a:p>
            <a:pPr marL="914400" indent="-914400"/>
            <a:r>
              <a:rPr lang="en-US" dirty="0" smtClean="0"/>
              <a:t>Protecting </a:t>
            </a:r>
            <a:r>
              <a:rPr lang="en-US" dirty="0"/>
              <a:t>Servers and Clients</a:t>
            </a:r>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153648" y="190561"/>
            <a:ext cx="1847574" cy="739030"/>
          </a:xfrm>
          <a:prstGeom prst="rect">
            <a:avLst/>
          </a:prstGeom>
        </p:spPr>
      </p:pic>
      <p:sp>
        <p:nvSpPr>
          <p:cNvPr id="6" name="Subtitle 3"/>
          <p:cNvSpPr txBox="1">
            <a:spLocks/>
          </p:cNvSpPr>
          <p:nvPr/>
        </p:nvSpPr>
        <p:spPr bwMode="auto">
          <a:xfrm>
            <a:off x="193271" y="5604387"/>
            <a:ext cx="8579886" cy="98882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lnSpc>
                <a:spcPct val="95000"/>
              </a:lnSpc>
              <a:spcBef>
                <a:spcPct val="60000"/>
              </a:spcBef>
              <a:spcAft>
                <a:spcPct val="0"/>
              </a:spcAft>
              <a:buClr>
                <a:srgbClr val="0070C0"/>
              </a:buClr>
              <a:buSzPct val="90000"/>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a:lstStyle>
          <a:p>
            <a:pPr>
              <a:lnSpc>
                <a:spcPct val="100000"/>
              </a:lnSpc>
              <a:spcBef>
                <a:spcPts val="0"/>
              </a:spcBef>
            </a:pPr>
            <a:r>
              <a:rPr lang="en-US" kern="0" dirty="0" smtClean="0">
                <a:solidFill>
                  <a:srgbClr val="000000"/>
                </a:solidFill>
              </a:rPr>
              <a:t>Christopher Chapman | Content PM , Microsoft</a:t>
            </a:r>
          </a:p>
          <a:p>
            <a:pPr>
              <a:lnSpc>
                <a:spcPct val="100000"/>
              </a:lnSpc>
              <a:spcBef>
                <a:spcPts val="0"/>
              </a:spcBef>
            </a:pPr>
            <a:r>
              <a:rPr lang="en-US" kern="0" dirty="0" smtClean="0">
                <a:solidFill>
                  <a:srgbClr val="000000"/>
                </a:solidFill>
              </a:rPr>
              <a:t>Thomas Willingham | Content Developer, Microsoft</a:t>
            </a:r>
            <a:endParaRPr lang="en-US" kern="0" dirty="0">
              <a:solidFill>
                <a:srgbClr val="000000"/>
              </a:solidFill>
            </a:endParaRPr>
          </a:p>
        </p:txBody>
      </p:sp>
    </p:spTree>
    <p:extLst>
      <p:ext uri="{BB962C8B-B14F-4D97-AF65-F5344CB8AC3E}">
        <p14:creationId xmlns:p14="http://schemas.microsoft.com/office/powerpoint/2010/main" xmlns="" val="3926577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Protecting Against Malware</a:t>
            </a:r>
            <a:endParaRPr lang="en-US" dirty="0"/>
          </a:p>
        </p:txBody>
      </p:sp>
      <p:sp>
        <p:nvSpPr>
          <p:cNvPr id="4" name="Content Placeholder 3"/>
          <p:cNvSpPr>
            <a:spLocks noGrp="1"/>
          </p:cNvSpPr>
          <p:nvPr>
            <p:ph type="body" idx="1"/>
          </p:nvPr>
        </p:nvSpPr>
        <p:spPr/>
        <p:txBody>
          <a:bodyPr/>
          <a:lstStyle/>
          <a:p>
            <a:r>
              <a:rPr lang="en-US" smtClean="0"/>
              <a:t>The first step that you need to protect yourself against malware is to keep your system up-to-date with the latest service packs, security patches and other critical fixes.</a:t>
            </a:r>
          </a:p>
          <a:p>
            <a:r>
              <a:rPr lang="en-US" smtClean="0"/>
              <a:t>The second step to protect your computer from malware is to use an up-to-date antivirus software package. </a:t>
            </a:r>
          </a:p>
          <a:p>
            <a:endParaRPr lang="en-US" dirty="0"/>
          </a:p>
        </p:txBody>
      </p:sp>
    </p:spTree>
    <p:extLst>
      <p:ext uri="{BB962C8B-B14F-4D97-AF65-F5344CB8AC3E}">
        <p14:creationId xmlns:p14="http://schemas.microsoft.com/office/powerpoint/2010/main" xmlns="" val="105826852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Virus Hoax</a:t>
            </a:r>
            <a:endParaRPr lang="en-US" dirty="0"/>
          </a:p>
        </p:txBody>
      </p:sp>
      <p:sp>
        <p:nvSpPr>
          <p:cNvPr id="3" name="Content Placeholder 2"/>
          <p:cNvSpPr>
            <a:spLocks noGrp="1"/>
          </p:cNvSpPr>
          <p:nvPr>
            <p:ph type="body" idx="1"/>
          </p:nvPr>
        </p:nvSpPr>
        <p:spPr/>
        <p:txBody>
          <a:bodyPr/>
          <a:lstStyle/>
          <a:p>
            <a:r>
              <a:rPr lang="en-US" smtClean="0"/>
              <a:t>A virus hoax is a message warning the recipient of non-existent computer virus threat, usually sent as a chain email that tells the recipient to forward it to everyone they know. </a:t>
            </a:r>
          </a:p>
          <a:p>
            <a:r>
              <a:rPr lang="en-US" smtClean="0"/>
              <a:t>This is a form of social engineering that plays on people’s ignorance and fear. </a:t>
            </a:r>
          </a:p>
          <a:p>
            <a:endParaRPr lang="en-US" dirty="0"/>
          </a:p>
        </p:txBody>
      </p:sp>
    </p:spTree>
    <p:extLst>
      <p:ext uri="{BB962C8B-B14F-4D97-AF65-F5344CB8AC3E}">
        <p14:creationId xmlns:p14="http://schemas.microsoft.com/office/powerpoint/2010/main" xmlns="" val="317803505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Windows Updates</a:t>
            </a:r>
            <a:endParaRPr lang="en-US" dirty="0"/>
          </a:p>
        </p:txBody>
      </p:sp>
      <p:sp>
        <p:nvSpPr>
          <p:cNvPr id="3" name="Content Placeholder 2"/>
          <p:cNvSpPr>
            <a:spLocks noGrp="1"/>
          </p:cNvSpPr>
          <p:nvPr>
            <p:ph type="body" idx="1"/>
          </p:nvPr>
        </p:nvSpPr>
        <p:spPr/>
        <p:txBody>
          <a:bodyPr/>
          <a:lstStyle/>
          <a:p>
            <a:r>
              <a:rPr lang="en-US" smtClean="0"/>
              <a:t>After installing Windows, check to see if Microsoft has any Windows updates including fixes, patches, service packs and updated device drivers, and apply them to the Windows system. </a:t>
            </a:r>
          </a:p>
          <a:p>
            <a:r>
              <a:rPr lang="en-US" smtClean="0"/>
              <a:t>By adding fixes and patches, you will keep Windows stable and secure. </a:t>
            </a:r>
          </a:p>
          <a:p>
            <a:r>
              <a:rPr lang="en-US" smtClean="0"/>
              <a:t>If there are many fixes or patches, Microsoft releases them together as a service pack or a cumulative package.</a:t>
            </a:r>
          </a:p>
          <a:p>
            <a:endParaRPr lang="en-US" dirty="0"/>
          </a:p>
        </p:txBody>
      </p:sp>
    </p:spTree>
    <p:extLst>
      <p:ext uri="{BB962C8B-B14F-4D97-AF65-F5344CB8AC3E}">
        <p14:creationId xmlns:p14="http://schemas.microsoft.com/office/powerpoint/2010/main" xmlns="" val="68306167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WSUS and SCCM</a:t>
            </a:r>
            <a:endParaRPr lang="en-US" dirty="0"/>
          </a:p>
        </p:txBody>
      </p:sp>
      <p:sp>
        <p:nvSpPr>
          <p:cNvPr id="3" name="Content Placeholder 2"/>
          <p:cNvSpPr>
            <a:spLocks noGrp="1"/>
          </p:cNvSpPr>
          <p:nvPr>
            <p:ph type="body" idx="1"/>
          </p:nvPr>
        </p:nvSpPr>
        <p:spPr/>
        <p:txBody>
          <a:bodyPr/>
          <a:lstStyle/>
          <a:p>
            <a:r>
              <a:rPr lang="en-US" smtClean="0"/>
              <a:t>For corporations, you can also use Windows Server Update Service (WSUS) or System Center Configuration Manager (SCCM) to keep your systems updates. </a:t>
            </a:r>
          </a:p>
          <a:p>
            <a:r>
              <a:rPr lang="en-US" smtClean="0"/>
              <a:t>The advantages of using one of these two systems allow you to test the patch, schedule the updates and prioritize client updates. </a:t>
            </a:r>
          </a:p>
          <a:p>
            <a:r>
              <a:rPr lang="en-US" smtClean="0"/>
              <a:t>When you consider the patch is safe to deploy, you then enable the patch for deployment.</a:t>
            </a:r>
          </a:p>
          <a:p>
            <a:endParaRPr lang="en-US" dirty="0"/>
          </a:p>
        </p:txBody>
      </p:sp>
    </p:spTree>
    <p:extLst>
      <p:ext uri="{BB962C8B-B14F-4D97-AF65-F5344CB8AC3E}">
        <p14:creationId xmlns:p14="http://schemas.microsoft.com/office/powerpoint/2010/main" xmlns="" val="35443522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User Account Control (UAC)</a:t>
            </a:r>
            <a:endParaRPr lang="en-US" dirty="0"/>
          </a:p>
        </p:txBody>
      </p:sp>
      <p:sp>
        <p:nvSpPr>
          <p:cNvPr id="3" name="Content Placeholder 2"/>
          <p:cNvSpPr>
            <a:spLocks noGrp="1"/>
          </p:cNvSpPr>
          <p:nvPr>
            <p:ph type="body" idx="1"/>
          </p:nvPr>
        </p:nvSpPr>
        <p:spPr/>
        <p:txBody>
          <a:bodyPr/>
          <a:lstStyle/>
          <a:p>
            <a:r>
              <a:rPr lang="en-US" smtClean="0"/>
              <a:t>UAC is a feature that started with Windows Vista and is included with all subsequent Windows operating systems that helps prevent unauthorized changes to your computer. </a:t>
            </a:r>
          </a:p>
          <a:p>
            <a:r>
              <a:rPr lang="en-US" smtClean="0"/>
              <a:t>Therefore, UAC  helps you protect your system from malware.</a:t>
            </a:r>
          </a:p>
          <a:p>
            <a:endParaRPr lang="en-US" dirty="0"/>
          </a:p>
        </p:txBody>
      </p:sp>
    </p:spTree>
    <p:extLst>
      <p:ext uri="{BB962C8B-B14F-4D97-AF65-F5344CB8AC3E}">
        <p14:creationId xmlns:p14="http://schemas.microsoft.com/office/powerpoint/2010/main" xmlns="" val="363364160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Windows Firewall</a:t>
            </a:r>
            <a:endParaRPr lang="en-US" dirty="0"/>
          </a:p>
        </p:txBody>
      </p:sp>
      <p:sp>
        <p:nvSpPr>
          <p:cNvPr id="3" name="Content Placeholder 2"/>
          <p:cNvSpPr>
            <a:spLocks noGrp="1"/>
          </p:cNvSpPr>
          <p:nvPr>
            <p:ph type="body" idx="1"/>
          </p:nvPr>
        </p:nvSpPr>
        <p:spPr/>
        <p:txBody>
          <a:bodyPr/>
          <a:lstStyle/>
          <a:p>
            <a:r>
              <a:rPr lang="en-US" smtClean="0"/>
              <a:t>A firewall can help prevent hackers or malicious software (such as worms) from gaining access to your computer through a network or the Internet. </a:t>
            </a:r>
          </a:p>
          <a:p>
            <a:r>
              <a:rPr lang="en-US" smtClean="0"/>
              <a:t>A firewall can also help stop your computer from sending malicious software to other computers.</a:t>
            </a:r>
          </a:p>
          <a:p>
            <a:endParaRPr lang="en-US" dirty="0"/>
          </a:p>
        </p:txBody>
      </p:sp>
    </p:spTree>
    <p:extLst>
      <p:ext uri="{BB962C8B-B14F-4D97-AF65-F5344CB8AC3E}">
        <p14:creationId xmlns:p14="http://schemas.microsoft.com/office/powerpoint/2010/main" xmlns="" val="399413154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Protecting your </a:t>
            </a:r>
            <a:r>
              <a:rPr lang="en-GB" dirty="0" smtClean="0"/>
              <a:t>email</a:t>
            </a:r>
            <a:endParaRPr lang="en-US" dirty="0"/>
          </a:p>
        </p:txBody>
      </p:sp>
    </p:spTree>
    <p:extLst>
      <p:ext uri="{BB962C8B-B14F-4D97-AF65-F5344CB8AC3E}">
        <p14:creationId xmlns:p14="http://schemas.microsoft.com/office/powerpoint/2010/main" xmlns="" val="13997656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Spam Filtering</a:t>
            </a:r>
            <a:endParaRPr lang="en-US" dirty="0"/>
          </a:p>
        </p:txBody>
      </p:sp>
      <p:sp>
        <p:nvSpPr>
          <p:cNvPr id="4" name="Content Placeholder 3"/>
          <p:cNvSpPr>
            <a:spLocks noGrp="1"/>
          </p:cNvSpPr>
          <p:nvPr>
            <p:ph type="body" idx="1"/>
          </p:nvPr>
        </p:nvSpPr>
        <p:spPr/>
        <p:txBody>
          <a:bodyPr/>
          <a:lstStyle/>
          <a:p>
            <a:r>
              <a:rPr lang="en-US" smtClean="0"/>
              <a:t>Spam filtering systems will not catch every single spam message. </a:t>
            </a:r>
          </a:p>
          <a:p>
            <a:r>
              <a:rPr lang="en-US" smtClean="0"/>
              <a:t>But like an anti-virus package, the spam filtering solution needs to be kept up-to-date and needs to be constantly tweaked. </a:t>
            </a:r>
          </a:p>
          <a:p>
            <a:r>
              <a:rPr lang="en-US" smtClean="0"/>
              <a:t>Many anti-spam solutions will also use a Real-time Blackhole Lists (RBLs) or DNS-based Blackhole List (DNSBL) which can be accessed freely. </a:t>
            </a:r>
          </a:p>
          <a:p>
            <a:endParaRPr lang="en-US" dirty="0"/>
          </a:p>
        </p:txBody>
      </p:sp>
    </p:spTree>
    <p:extLst>
      <p:ext uri="{BB962C8B-B14F-4D97-AF65-F5344CB8AC3E}">
        <p14:creationId xmlns:p14="http://schemas.microsoft.com/office/powerpoint/2010/main" xmlns="" val="358334012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Sender Policy Framework (SPF)</a:t>
            </a:r>
            <a:endParaRPr lang="en-US" dirty="0"/>
          </a:p>
        </p:txBody>
      </p:sp>
      <p:sp>
        <p:nvSpPr>
          <p:cNvPr id="3" name="Content Placeholder 2"/>
          <p:cNvSpPr>
            <a:spLocks noGrp="1"/>
          </p:cNvSpPr>
          <p:nvPr>
            <p:ph type="body" idx="1"/>
          </p:nvPr>
        </p:nvSpPr>
        <p:spPr/>
        <p:txBody>
          <a:bodyPr/>
          <a:lstStyle/>
          <a:p>
            <a:r>
              <a:rPr lang="en-US" smtClean="0"/>
              <a:t>Sender Policy Framework (SPF) is an email validation system designed to prevent e-mail spam done with source address spoofing. </a:t>
            </a:r>
          </a:p>
          <a:p>
            <a:r>
              <a:rPr lang="en-US" smtClean="0"/>
              <a:t>SPF allows administrators to specify which hosts are allowed to send e-mail from a given domain as specified in a specific DNS SPF record in the public DNS. </a:t>
            </a:r>
          </a:p>
          <a:p>
            <a:r>
              <a:rPr lang="en-US" smtClean="0"/>
              <a:t>If email for a domain is not sent from a host listed in the DNS SPF, it will be considered spam and blocked.</a:t>
            </a:r>
          </a:p>
          <a:p>
            <a:endParaRPr lang="en-US" dirty="0"/>
          </a:p>
        </p:txBody>
      </p:sp>
    </p:spTree>
    <p:extLst>
      <p:ext uri="{BB962C8B-B14F-4D97-AF65-F5344CB8AC3E}">
        <p14:creationId xmlns:p14="http://schemas.microsoft.com/office/powerpoint/2010/main" xmlns="" val="17026290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SMTP Relay</a:t>
            </a:r>
            <a:endParaRPr lang="en-US" dirty="0"/>
          </a:p>
        </p:txBody>
      </p:sp>
      <p:sp>
        <p:nvSpPr>
          <p:cNvPr id="3" name="Content Placeholder 2"/>
          <p:cNvSpPr>
            <a:spLocks noGrp="1"/>
          </p:cNvSpPr>
          <p:nvPr>
            <p:ph type="body" idx="1"/>
          </p:nvPr>
        </p:nvSpPr>
        <p:spPr/>
        <p:txBody>
          <a:bodyPr/>
          <a:lstStyle/>
          <a:p>
            <a:r>
              <a:rPr lang="en-US" smtClean="0"/>
              <a:t>One of the primary email protocols is SMTP. Simple Mail Transfer Protocol (SMTP) is used to transfer email from one server to another and it is responsible for outgoing mail transport. SMTP uses TCP port 25.</a:t>
            </a:r>
          </a:p>
          <a:p>
            <a:r>
              <a:rPr lang="en-US" smtClean="0"/>
              <a:t>While you may think that your email servers are only used for your users to send and retrieve email, they are also used to relay email. </a:t>
            </a:r>
          </a:p>
          <a:p>
            <a:r>
              <a:rPr lang="en-US" smtClean="0"/>
              <a:t>Usually, you only want your internal servers to relay email through your mail servers. </a:t>
            </a:r>
          </a:p>
          <a:p>
            <a:r>
              <a:rPr lang="en-US" smtClean="0"/>
              <a:t>Unfortunately, spammers look for unprotected SMTP servers to relay their email through.</a:t>
            </a:r>
            <a:endParaRPr lang="en-US" dirty="0"/>
          </a:p>
        </p:txBody>
      </p:sp>
    </p:spTree>
    <p:extLst>
      <p:ext uri="{BB962C8B-B14F-4D97-AF65-F5344CB8AC3E}">
        <p14:creationId xmlns:p14="http://schemas.microsoft.com/office/powerpoint/2010/main" xmlns="" val="176662002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Module Overview</a:t>
            </a:r>
            <a:endParaRPr lang="en-US" dirty="0"/>
          </a:p>
        </p:txBody>
      </p:sp>
      <p:sp>
        <p:nvSpPr>
          <p:cNvPr id="7" name="Content Placeholder 6"/>
          <p:cNvSpPr>
            <a:spLocks noGrp="1"/>
          </p:cNvSpPr>
          <p:nvPr>
            <p:ph type="body" idx="1"/>
          </p:nvPr>
        </p:nvSpPr>
        <p:spPr/>
        <p:txBody>
          <a:bodyPr>
            <a:normAutofit/>
          </a:bodyPr>
          <a:lstStyle/>
          <a:p>
            <a:r>
              <a:rPr lang="en-GB" dirty="0" smtClean="0"/>
              <a:t>Protecting your computer from malware</a:t>
            </a:r>
          </a:p>
          <a:p>
            <a:r>
              <a:rPr lang="en-GB" dirty="0" smtClean="0"/>
              <a:t>Protecting the client computer</a:t>
            </a:r>
          </a:p>
          <a:p>
            <a:r>
              <a:rPr lang="en-GB" dirty="0" smtClean="0"/>
              <a:t>Protecting your email</a:t>
            </a:r>
          </a:p>
          <a:p>
            <a:r>
              <a:rPr lang="en-GB" dirty="0" smtClean="0"/>
              <a:t>Protecting your server</a:t>
            </a:r>
          </a:p>
          <a:p>
            <a:r>
              <a:rPr lang="en-GB" dirty="0" smtClean="0"/>
              <a:t>Securing Internet Explorer</a:t>
            </a:r>
          </a:p>
          <a:p>
            <a:endParaRPr lang="en-GB" dirty="0"/>
          </a:p>
        </p:txBody>
      </p:sp>
    </p:spTree>
    <p:extLst>
      <p:ext uri="{BB962C8B-B14F-4D97-AF65-F5344CB8AC3E}">
        <p14:creationId xmlns:p14="http://schemas.microsoft.com/office/powerpoint/2010/main" xmlns="" val="124565112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Protecting your </a:t>
            </a:r>
            <a:r>
              <a:rPr lang="en-GB" dirty="0" smtClean="0"/>
              <a:t>Server</a:t>
            </a:r>
            <a:endParaRPr lang="en-US" dirty="0"/>
          </a:p>
        </p:txBody>
      </p:sp>
    </p:spTree>
    <p:extLst>
      <p:ext uri="{BB962C8B-B14F-4D97-AF65-F5344CB8AC3E}">
        <p14:creationId xmlns:p14="http://schemas.microsoft.com/office/powerpoint/2010/main" xmlns="" val="12142683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Protecting your Server</a:t>
            </a:r>
            <a:endParaRPr lang="en-US" dirty="0"/>
          </a:p>
        </p:txBody>
      </p:sp>
      <p:sp>
        <p:nvSpPr>
          <p:cNvPr id="4" name="Content Placeholder 3"/>
          <p:cNvSpPr>
            <a:spLocks noGrp="1"/>
          </p:cNvSpPr>
          <p:nvPr>
            <p:ph type="body" idx="1"/>
          </p:nvPr>
        </p:nvSpPr>
        <p:spPr/>
        <p:txBody>
          <a:bodyPr/>
          <a:lstStyle/>
          <a:p>
            <a:r>
              <a:rPr lang="en-US" smtClean="0"/>
              <a:t>The first step in securing a server is where to place the server. </a:t>
            </a:r>
          </a:p>
          <a:p>
            <a:pPr lvl="1"/>
            <a:r>
              <a:rPr lang="en-US" smtClean="0"/>
              <a:t>The server should be kept in a secure location. </a:t>
            </a:r>
          </a:p>
          <a:p>
            <a:pPr lvl="1"/>
            <a:r>
              <a:rPr lang="en-US" smtClean="0"/>
              <a:t>In addition, the servers should be in their own subnet and VLAN to reduce the traffic to the servers including broadcasts.</a:t>
            </a:r>
          </a:p>
          <a:p>
            <a:r>
              <a:rPr lang="en-US" smtClean="0"/>
              <a:t>The next step in securing a server is to harden the server where you reduce the surface of attack and you reduce the server’s vulnerabilities.</a:t>
            </a:r>
            <a:endParaRPr lang="en-US" dirty="0"/>
          </a:p>
        </p:txBody>
      </p:sp>
    </p:spTree>
    <p:extLst>
      <p:ext uri="{BB962C8B-B14F-4D97-AF65-F5344CB8AC3E}">
        <p14:creationId xmlns:p14="http://schemas.microsoft.com/office/powerpoint/2010/main" xmlns="" val="425418370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Microsoft Baseline Security Analyzer (MBSA)</a:t>
            </a:r>
            <a:endParaRPr lang="en-US" dirty="0"/>
          </a:p>
        </p:txBody>
      </p:sp>
      <p:sp>
        <p:nvSpPr>
          <p:cNvPr id="3" name="Content Placeholder 2"/>
          <p:cNvSpPr>
            <a:spLocks noGrp="1"/>
          </p:cNvSpPr>
          <p:nvPr>
            <p:ph type="body" idx="1"/>
          </p:nvPr>
        </p:nvSpPr>
        <p:spPr/>
        <p:txBody>
          <a:bodyPr/>
          <a:lstStyle/>
          <a:p>
            <a:r>
              <a:rPr lang="en-US" smtClean="0"/>
              <a:t>Microsoft Baseline Security Analyzer (MBSA) is a software tool released by Microsoft to determine the security state of a system by assessing missing security updates and less-secure security settings within Microsoft Windows, Windows components such as Internet Explorer, IIS web server, and products Microsoft SQL Server, and Microsoft Office macro settings.</a:t>
            </a:r>
          </a:p>
          <a:p>
            <a:r>
              <a:rPr lang="en-US" smtClean="0"/>
              <a:t>Integrated into Windows Server 2012</a:t>
            </a:r>
          </a:p>
          <a:p>
            <a:endParaRPr lang="en-US" dirty="0"/>
          </a:p>
        </p:txBody>
      </p:sp>
    </p:spTree>
    <p:extLst>
      <p:ext uri="{BB962C8B-B14F-4D97-AF65-F5344CB8AC3E}">
        <p14:creationId xmlns:p14="http://schemas.microsoft.com/office/powerpoint/2010/main" xmlns="" val="317966335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Secure Dynamic Updates in DNS</a:t>
            </a:r>
            <a:endParaRPr lang="en-US" dirty="0"/>
          </a:p>
        </p:txBody>
      </p:sp>
      <p:sp>
        <p:nvSpPr>
          <p:cNvPr id="3" name="Content Placeholder 2"/>
          <p:cNvSpPr>
            <a:spLocks noGrp="1"/>
          </p:cNvSpPr>
          <p:nvPr>
            <p:ph type="body" idx="1"/>
          </p:nvPr>
        </p:nvSpPr>
        <p:spPr/>
        <p:txBody>
          <a:bodyPr/>
          <a:lstStyle/>
          <a:p>
            <a:r>
              <a:rPr lang="en-US" smtClean="0"/>
              <a:t>Dynamic DNS lets client computers dynamically update their resource records in DNS. </a:t>
            </a:r>
          </a:p>
          <a:p>
            <a:r>
              <a:rPr lang="en-US" smtClean="0"/>
              <a:t>With typical unsecured dynamic updates, any computer can create records on your DNS server which leaves you open to malicious activity. </a:t>
            </a:r>
          </a:p>
          <a:p>
            <a:r>
              <a:rPr lang="en-US" smtClean="0"/>
              <a:t>To keep your DNS server secure, secure DNS makes it so that only members of an Active Directory domain can create records on the DNS server.  </a:t>
            </a:r>
          </a:p>
          <a:p>
            <a:endParaRPr lang="en-US" dirty="0"/>
          </a:p>
        </p:txBody>
      </p:sp>
    </p:spTree>
    <p:extLst>
      <p:ext uri="{BB962C8B-B14F-4D97-AF65-F5344CB8AC3E}">
        <p14:creationId xmlns:p14="http://schemas.microsoft.com/office/powerpoint/2010/main" xmlns="" val="105956013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MBSA</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xmlns="" val="2898164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Securing Internet </a:t>
            </a:r>
            <a:r>
              <a:rPr lang="en-GB" dirty="0" smtClean="0"/>
              <a:t>Explorer</a:t>
            </a:r>
            <a:endParaRPr lang="en-US" dirty="0"/>
          </a:p>
        </p:txBody>
      </p:sp>
    </p:spTree>
    <p:extLst>
      <p:ext uri="{BB962C8B-B14F-4D97-AF65-F5344CB8AC3E}">
        <p14:creationId xmlns:p14="http://schemas.microsoft.com/office/powerpoint/2010/main" xmlns="" val="32336477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Browsing the Internet</a:t>
            </a:r>
            <a:endParaRPr lang="en-US" dirty="0"/>
          </a:p>
        </p:txBody>
      </p:sp>
      <p:sp>
        <p:nvSpPr>
          <p:cNvPr id="3" name="Content Placeholder 2"/>
          <p:cNvSpPr>
            <a:spLocks noGrp="1"/>
          </p:cNvSpPr>
          <p:nvPr>
            <p:ph type="body" idx="1"/>
          </p:nvPr>
        </p:nvSpPr>
        <p:spPr/>
        <p:txBody>
          <a:bodyPr/>
          <a:lstStyle/>
          <a:p>
            <a:r>
              <a:rPr lang="en-US" smtClean="0"/>
              <a:t>Since browsing a website can expose you to a wide range of hazards, you also need to look at your browser to help protect you and your system. </a:t>
            </a:r>
          </a:p>
          <a:p>
            <a:r>
              <a:rPr lang="en-US" smtClean="0"/>
              <a:t>Today’s browsers include pop-up blocker’s, the use of zones and other built-in security features.</a:t>
            </a:r>
          </a:p>
          <a:p>
            <a:endParaRPr lang="en-US" dirty="0"/>
          </a:p>
        </p:txBody>
      </p:sp>
    </p:spTree>
    <p:extLst>
      <p:ext uri="{BB962C8B-B14F-4D97-AF65-F5344CB8AC3E}">
        <p14:creationId xmlns:p14="http://schemas.microsoft.com/office/powerpoint/2010/main" xmlns="" val="340070130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Cookies and Privacy Settings</a:t>
            </a:r>
            <a:endParaRPr lang="en-US" dirty="0"/>
          </a:p>
        </p:txBody>
      </p:sp>
      <p:sp>
        <p:nvSpPr>
          <p:cNvPr id="3" name="Content Placeholder 2"/>
          <p:cNvSpPr>
            <a:spLocks noGrp="1"/>
          </p:cNvSpPr>
          <p:nvPr>
            <p:ph type="body" idx="1"/>
          </p:nvPr>
        </p:nvSpPr>
        <p:spPr/>
        <p:txBody>
          <a:bodyPr/>
          <a:lstStyle/>
          <a:p>
            <a:r>
              <a:rPr lang="en-US" smtClean="0"/>
              <a:t>When you use a browser to access the Internet, a lot can be revealed about a person’s personality and personal information. </a:t>
            </a:r>
          </a:p>
          <a:p>
            <a:r>
              <a:rPr lang="en-US" smtClean="0"/>
              <a:t>Therefore, you need to take steps to ensure that this information cannot be read or used without your knowledge.</a:t>
            </a:r>
          </a:p>
          <a:p>
            <a:r>
              <a:rPr lang="en-US" smtClean="0"/>
              <a:t>A cookie is a piece of text stored by a user’s web browser. </a:t>
            </a:r>
          </a:p>
          <a:p>
            <a:pPr lvl="1"/>
            <a:r>
              <a:rPr lang="en-US" smtClean="0"/>
              <a:t>It can be used for a wide range of items including user identification, authentication, storing site preferences and shopping cart contents. </a:t>
            </a:r>
          </a:p>
          <a:p>
            <a:endParaRPr lang="en-US" dirty="0"/>
          </a:p>
        </p:txBody>
      </p:sp>
    </p:spTree>
    <p:extLst>
      <p:ext uri="{BB962C8B-B14F-4D97-AF65-F5344CB8AC3E}">
        <p14:creationId xmlns:p14="http://schemas.microsoft.com/office/powerpoint/2010/main" xmlns="" val="28383880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Content Zones</a:t>
            </a:r>
            <a:endParaRPr lang="en-US" dirty="0"/>
          </a:p>
        </p:txBody>
      </p:sp>
      <p:sp>
        <p:nvSpPr>
          <p:cNvPr id="3" name="Content Placeholder 2"/>
          <p:cNvSpPr>
            <a:spLocks noGrp="1"/>
          </p:cNvSpPr>
          <p:nvPr>
            <p:ph type="body" idx="1"/>
          </p:nvPr>
        </p:nvSpPr>
        <p:spPr/>
        <p:txBody>
          <a:bodyPr/>
          <a:lstStyle/>
          <a:p>
            <a:r>
              <a:rPr lang="en-US" smtClean="0"/>
              <a:t>To help manage Internet Explorer security when visiting sites, Internet Explorer divides your network connection into four content zones or types:</a:t>
            </a:r>
          </a:p>
          <a:p>
            <a:pPr lvl="1"/>
            <a:r>
              <a:rPr lang="en-US" smtClean="0"/>
              <a:t>Internet Zone</a:t>
            </a:r>
          </a:p>
          <a:p>
            <a:pPr lvl="1"/>
            <a:r>
              <a:rPr lang="en-US" smtClean="0"/>
              <a:t>Local Intranet Zone</a:t>
            </a:r>
          </a:p>
          <a:p>
            <a:pPr lvl="1"/>
            <a:r>
              <a:rPr lang="en-US" smtClean="0"/>
              <a:t>Trusted Sites Zone</a:t>
            </a:r>
          </a:p>
          <a:p>
            <a:pPr lvl="1"/>
            <a:r>
              <a:rPr lang="en-US" smtClean="0"/>
              <a:t>Restricted Sites Zone</a:t>
            </a:r>
          </a:p>
          <a:p>
            <a:endParaRPr lang="en-US" dirty="0"/>
          </a:p>
        </p:txBody>
      </p:sp>
    </p:spTree>
    <p:extLst>
      <p:ext uri="{BB962C8B-B14F-4D97-AF65-F5344CB8AC3E}">
        <p14:creationId xmlns:p14="http://schemas.microsoft.com/office/powerpoint/2010/main" xmlns="" val="367777676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IE Settings</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xmlns="" val="2765793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Protecting Your Computer from </a:t>
            </a:r>
            <a:r>
              <a:rPr lang="en-GB" dirty="0" smtClean="0"/>
              <a:t>Malware</a:t>
            </a:r>
            <a:endParaRPr lang="en-US" dirty="0"/>
          </a:p>
        </p:txBody>
      </p:sp>
    </p:spTree>
    <p:extLst>
      <p:ext uri="{BB962C8B-B14F-4D97-AF65-F5344CB8AC3E}">
        <p14:creationId xmlns:p14="http://schemas.microsoft.com/office/powerpoint/2010/main" xmlns="" val="25176736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69239" y="1189177"/>
            <a:ext cx="11653523" cy="815608"/>
          </a:xfrm>
        </p:spPr>
        <p:txBody>
          <a:bodyPr/>
          <a:lstStyle/>
          <a:p>
            <a:pPr marL="252134" lvl="1" indent="0">
              <a:buNone/>
            </a:pPr>
            <a:endParaRPr lang="en-US" sz="2000" dirty="0" smtClean="0"/>
          </a:p>
          <a:p>
            <a:endParaRPr lang="en-US" dirty="0"/>
          </a:p>
        </p:txBody>
      </p:sp>
      <p:sp>
        <p:nvSpPr>
          <p:cNvPr id="3" name="Title 2"/>
          <p:cNvSpPr>
            <a:spLocks noGrp="1"/>
          </p:cNvSpPr>
          <p:nvPr>
            <p:ph type="title"/>
          </p:nvPr>
        </p:nvSpPr>
        <p:spPr/>
        <p:txBody>
          <a:bodyPr/>
          <a:lstStyle/>
          <a:p>
            <a:r>
              <a:rPr lang="en-US" dirty="0" smtClean="0"/>
              <a:t>Additional Resources &amp; Next Steps</a:t>
            </a:r>
            <a:endParaRPr lang="en-US" dirty="0"/>
          </a:p>
        </p:txBody>
      </p:sp>
      <p:sp>
        <p:nvSpPr>
          <p:cNvPr id="4" name="TextBox 3"/>
          <p:cNvSpPr txBox="1"/>
          <p:nvPr/>
        </p:nvSpPr>
        <p:spPr>
          <a:xfrm>
            <a:off x="400050" y="1463581"/>
            <a:ext cx="3614738" cy="5200083"/>
          </a:xfrm>
          <a:prstGeom prst="rect">
            <a:avLst/>
          </a:prstGeom>
          <a:solidFill>
            <a:schemeClr val="accent6"/>
          </a:solidFill>
        </p:spPr>
        <p:txBody>
          <a:bodyPr wrap="square" lIns="182880" tIns="146304" rIns="182880" bIns="146304" rtlCol="0">
            <a:noAutofit/>
          </a:bodyPr>
          <a:lstStyle/>
          <a:p>
            <a:pPr>
              <a:lnSpc>
                <a:spcPct val="90000"/>
              </a:lnSpc>
              <a:spcAft>
                <a:spcPts val="600"/>
              </a:spcAft>
            </a:pPr>
            <a:r>
              <a:rPr lang="en-US" sz="3200" u="sng" dirty="0" smtClean="0">
                <a:solidFill>
                  <a:schemeClr val="bg1">
                    <a:lumMod val="95000"/>
                  </a:schemeClr>
                </a:solidFill>
                <a:latin typeface="Segoe UI Light" panose="020B0502040204020203" pitchFamily="34" charset="0"/>
                <a:cs typeface="Segoe UI Light" panose="020B0502040204020203" pitchFamily="34" charset="0"/>
              </a:rPr>
              <a:t>Books</a:t>
            </a:r>
            <a:endParaRPr lang="en-US" sz="3200" u="sng" dirty="0">
              <a:solidFill>
                <a:schemeClr val="bg1">
                  <a:lumMod val="95000"/>
                </a:schemeClr>
              </a:solidFill>
              <a:latin typeface="Segoe UI Light" panose="020B0502040204020203" pitchFamily="34" charset="0"/>
              <a:cs typeface="Segoe UI Light" panose="020B0502040204020203" pitchFamily="34" charset="0"/>
            </a:endParaRP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98-367 Security Fundamentals</a:t>
            </a: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98-366: MTA Networking Fundamentals</a:t>
            </a: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a:t>
            </a:r>
            <a:r>
              <a:rPr lang="en-US" sz="2000" dirty="0">
                <a:solidFill>
                  <a:schemeClr val="bg1">
                    <a:lumMod val="95000"/>
                  </a:schemeClr>
                </a:solidFill>
                <a:latin typeface="Segoe UI Light" panose="020B0502040204020203" pitchFamily="34" charset="0"/>
                <a:cs typeface="Segoe UI Light" panose="020B0502040204020203" pitchFamily="34" charset="0"/>
              </a:rPr>
              <a:t>Ref 70-410: Installing and Configuring Windows Server 2012</a:t>
            </a:r>
          </a:p>
        </p:txBody>
      </p:sp>
      <p:sp>
        <p:nvSpPr>
          <p:cNvPr id="5" name="TextBox 4"/>
          <p:cNvSpPr txBox="1"/>
          <p:nvPr/>
        </p:nvSpPr>
        <p:spPr>
          <a:xfrm>
            <a:off x="4271963" y="1463581"/>
            <a:ext cx="3643311" cy="5200083"/>
          </a:xfrm>
          <a:prstGeom prst="rect">
            <a:avLst/>
          </a:prstGeom>
          <a:solidFill>
            <a:schemeClr val="accent2"/>
          </a:solidFill>
        </p:spPr>
        <p:txBody>
          <a:bodyPr wrap="square" lIns="182880" tIns="146304" rIns="182880" bIns="146304" rtlCol="0">
            <a:noAutofit/>
          </a:bodyPr>
          <a:lstStyle/>
          <a:p>
            <a:pPr lvl="0" defTabSz="685845" eaLnBrk="1" fontAlgn="auto" hangingPunct="1">
              <a:lnSpc>
                <a:spcPct val="90000"/>
              </a:lnSpc>
              <a:spcBef>
                <a:spcPct val="20000"/>
              </a:spcBef>
              <a:spcAft>
                <a:spcPts val="0"/>
              </a:spcAft>
              <a:buSzPct val="90000"/>
            </a:pPr>
            <a:r>
              <a:rPr lang="en-US" sz="3200" u="sng" dirty="0">
                <a:solidFill>
                  <a:schemeClr val="bg1"/>
                </a:solidFill>
                <a:latin typeface="Segoe UI Light" panose="020B0502040204020203" pitchFamily="34" charset="0"/>
                <a:cs typeface="Segoe UI Light" panose="020B0502040204020203" pitchFamily="34" charset="0"/>
              </a:rPr>
              <a:t>Instructor-Led </a:t>
            </a:r>
            <a:r>
              <a:rPr lang="en-US" sz="3200" u="sng" dirty="0" smtClean="0">
                <a:solidFill>
                  <a:schemeClr val="bg1"/>
                </a:solidFill>
                <a:latin typeface="Segoe UI Light" panose="020B0502040204020203" pitchFamily="34" charset="0"/>
                <a:cs typeface="Segoe UI Light" panose="020B0502040204020203" pitchFamily="34" charset="0"/>
              </a:rPr>
              <a:t>Courses</a:t>
            </a:r>
            <a:endParaRPr lang="en-US" sz="3200" u="sng" dirty="0">
              <a:solidFill>
                <a:schemeClr val="bg1"/>
              </a:solidFill>
              <a:latin typeface="Segoe UI Light" panose="020B0502040204020203" pitchFamily="34" charset="0"/>
              <a:cs typeface="Segoe UI Light" panose="020B0502040204020203" pitchFamily="34" charset="0"/>
            </a:endParaRP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40349A: Windows Operating System Fundamentals: MTA Exam 98-349</a:t>
            </a: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40366A: Networking Fundamentals: MTA Exam 98-366</a:t>
            </a: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40365A: Windows Server Administration Fundamentals: MTA Exam 98-365</a:t>
            </a:r>
          </a:p>
          <a:p>
            <a:pPr marL="429562" lvl="1" indent="-177428" defTabSz="685845" eaLnBrk="1" fontAlgn="auto" hangingPunct="1">
              <a:lnSpc>
                <a:spcPct val="90000"/>
              </a:lnSpc>
              <a:spcBef>
                <a:spcPct val="20000"/>
              </a:spcBef>
              <a:spcAft>
                <a:spcPts val="0"/>
              </a:spcAft>
              <a:buSzPct val="90000"/>
              <a:buFont typeface="Arial" pitchFamily="34" charset="0"/>
              <a:buChar char="•"/>
            </a:pPr>
            <a:r>
              <a:rPr lang="en-US" sz="2000" dirty="0" smtClean="0">
                <a:solidFill>
                  <a:schemeClr val="bg1"/>
                </a:solidFill>
                <a:latin typeface="Segoe UI Light" panose="020B0502040204020203" pitchFamily="34" charset="0"/>
                <a:cs typeface="Segoe UI Light" panose="020B0502040204020203" pitchFamily="34" charset="0"/>
              </a:rPr>
              <a:t>20410C: Installing and Configuring Windows Server 2012</a:t>
            </a:r>
            <a:endParaRPr lang="en-US" sz="2000" dirty="0">
              <a:solidFill>
                <a:schemeClr val="bg1"/>
              </a:solidFill>
              <a:latin typeface="Segoe UI Light" panose="020B0502040204020203" pitchFamily="34" charset="0"/>
              <a:cs typeface="Segoe UI Light" panose="020B0502040204020203" pitchFamily="34" charset="0"/>
            </a:endParaRPr>
          </a:p>
        </p:txBody>
      </p:sp>
      <p:sp>
        <p:nvSpPr>
          <p:cNvPr id="6" name="TextBox 5"/>
          <p:cNvSpPr txBox="1"/>
          <p:nvPr/>
        </p:nvSpPr>
        <p:spPr>
          <a:xfrm>
            <a:off x="8172449" y="1463581"/>
            <a:ext cx="3643314" cy="5200083"/>
          </a:xfrm>
          <a:prstGeom prst="rect">
            <a:avLst/>
          </a:prstGeom>
          <a:solidFill>
            <a:schemeClr val="accent6"/>
          </a:solidFill>
        </p:spPr>
        <p:txBody>
          <a:bodyPr wrap="square" lIns="182880" tIns="146304" rIns="182880" bIns="146304" rtlCol="0">
            <a:noAutofit/>
          </a:bodyPr>
          <a:lstStyle/>
          <a:p>
            <a:pPr lvl="0" defTabSz="685845" eaLnBrk="1" fontAlgn="auto" hangingPunct="1">
              <a:lnSpc>
                <a:spcPct val="90000"/>
              </a:lnSpc>
              <a:spcBef>
                <a:spcPct val="20000"/>
              </a:spcBef>
              <a:spcAft>
                <a:spcPts val="0"/>
              </a:spcAft>
              <a:buSzPct val="90000"/>
            </a:pPr>
            <a:r>
              <a:rPr lang="en-US" sz="3200" u="sng" dirty="0">
                <a:solidFill>
                  <a:srgbClr val="FFFFFF">
                    <a:lumMod val="95000"/>
                  </a:srgbClr>
                </a:solidFill>
                <a:latin typeface="Segoe UI Light" panose="020B0502040204020203" pitchFamily="34" charset="0"/>
                <a:cs typeface="Segoe UI Light" panose="020B0502040204020203" pitchFamily="34" charset="0"/>
              </a:rPr>
              <a:t>Exams &amp; </a:t>
            </a:r>
            <a:r>
              <a:rPr lang="en-US" sz="3200" u="sng" dirty="0" smtClean="0">
                <a:solidFill>
                  <a:srgbClr val="FFFFFF">
                    <a:lumMod val="95000"/>
                  </a:srgbClr>
                </a:solidFill>
                <a:latin typeface="Segoe UI Light" panose="020B0502040204020203" pitchFamily="34" charset="0"/>
                <a:cs typeface="Segoe UI Light" panose="020B0502040204020203" pitchFamily="34" charset="0"/>
              </a:rPr>
              <a:t>Certifications</a:t>
            </a:r>
            <a:endParaRPr lang="en-US" sz="3200" dirty="0">
              <a:solidFill>
                <a:srgbClr val="FFFFFF">
                  <a:lumMod val="95000"/>
                </a:srgbClr>
              </a:solidFill>
              <a:latin typeface="Segoe UI Light" panose="020B0502040204020203" pitchFamily="34" charset="0"/>
              <a:cs typeface="Segoe UI Light" panose="020B0502040204020203" pitchFamily="34" charset="0"/>
            </a:endParaRP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98-367: Security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98-349: Windows Operating System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98-366: Networking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98-365: Windows Server Administration Fundamentals</a:t>
            </a:r>
          </a:p>
          <a:p>
            <a:pPr marL="429562" lvl="1" indent="-177428" defTabSz="685845" eaLnBrk="1" fontAlgn="auto" hangingPunct="1">
              <a:lnSpc>
                <a:spcPct val="90000"/>
              </a:lnSpc>
              <a:spcBef>
                <a:spcPct val="20000"/>
              </a:spcBef>
              <a:spcAft>
                <a:spcPts val="0"/>
              </a:spcAft>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70-410: Installing and Configuring Windows Server 2012</a:t>
            </a:r>
            <a:endParaRPr lang="en-US" sz="2000" dirty="0">
              <a:solidFill>
                <a:srgbClr val="FFFFFF">
                  <a:lumMod val="95000"/>
                </a:srgbClr>
              </a:solidFill>
              <a:latin typeface="Segoe UI Light" panose="020B0502040204020203" pitchFamily="34" charset="0"/>
              <a:cs typeface="Segoe UI Light" panose="020B0502040204020203" pitchFamily="34" charset="0"/>
            </a:endParaRPr>
          </a:p>
        </p:txBody>
      </p:sp>
      <p:pic>
        <p:nvPicPr>
          <p:cNvPr id="7" name="Picture 6"/>
          <p:cNvPicPr>
            <a:picLocks noChangeAspect="1"/>
          </p:cNvPicPr>
          <p:nvPr/>
        </p:nvPicPr>
        <p:blipFill>
          <a:blip r:embed="rId2" cstate="print"/>
          <a:stretch>
            <a:fillRect/>
          </a:stretch>
        </p:blipFill>
        <p:spPr>
          <a:xfrm>
            <a:off x="6418803" y="740662"/>
            <a:ext cx="1496471" cy="1543781"/>
          </a:xfrm>
          <a:prstGeom prst="rect">
            <a:avLst/>
          </a:prstGeom>
        </p:spPr>
      </p:pic>
      <p:pic>
        <p:nvPicPr>
          <p:cNvPr id="9" name="Picture 8"/>
          <p:cNvPicPr>
            <a:picLocks noChangeAspect="1"/>
          </p:cNvPicPr>
          <p:nvPr/>
        </p:nvPicPr>
        <p:blipFill>
          <a:blip r:embed="rId3" cstate="print"/>
          <a:stretch>
            <a:fillRect/>
          </a:stretch>
        </p:blipFill>
        <p:spPr>
          <a:xfrm>
            <a:off x="1498581" y="4484127"/>
            <a:ext cx="1201757" cy="1593750"/>
          </a:xfrm>
          <a:prstGeom prst="rect">
            <a:avLst/>
          </a:prstGeom>
        </p:spPr>
      </p:pic>
      <p:pic>
        <p:nvPicPr>
          <p:cNvPr id="8" name="Picture 7"/>
          <p:cNvPicPr>
            <a:picLocks noChangeAspect="1"/>
          </p:cNvPicPr>
          <p:nvPr/>
        </p:nvPicPr>
        <p:blipFill>
          <a:blip r:embed="rId4" cstate="print"/>
          <a:stretch>
            <a:fillRect/>
          </a:stretch>
        </p:blipFill>
        <p:spPr>
          <a:xfrm>
            <a:off x="10520817" y="249107"/>
            <a:ext cx="1023667" cy="2154544"/>
          </a:xfrm>
          <a:prstGeom prst="rect">
            <a:avLst/>
          </a:prstGeom>
        </p:spPr>
      </p:pic>
    </p:spTree>
    <p:extLst>
      <p:ext uri="{BB962C8B-B14F-4D97-AF65-F5344CB8AC3E}">
        <p14:creationId xmlns:p14="http://schemas.microsoft.com/office/powerpoint/2010/main" xmlns="" val="4147472723"/>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11655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Malicious Software (Malware)</a:t>
            </a:r>
            <a:endParaRPr lang="en-US" dirty="0"/>
          </a:p>
        </p:txBody>
      </p:sp>
      <p:sp>
        <p:nvSpPr>
          <p:cNvPr id="3" name="Content Placeholder 2"/>
          <p:cNvSpPr>
            <a:spLocks noGrp="1"/>
          </p:cNvSpPr>
          <p:nvPr>
            <p:ph type="body" idx="1"/>
          </p:nvPr>
        </p:nvSpPr>
        <p:spPr/>
        <p:txBody>
          <a:bodyPr/>
          <a:lstStyle/>
          <a:p>
            <a:r>
              <a:rPr lang="en-US" smtClean="0"/>
              <a:t>Malware is software designed to infiltrate or affect a computer system without the owner’s informed consent. </a:t>
            </a:r>
          </a:p>
          <a:p>
            <a:r>
              <a:rPr lang="en-US" smtClean="0"/>
              <a:t>It is usually associated with virus, worms, Trojan horses, spyware, rootkits and dishonest adware. </a:t>
            </a:r>
            <a:endParaRPr lang="en-US" dirty="0"/>
          </a:p>
        </p:txBody>
      </p:sp>
    </p:spTree>
    <p:extLst>
      <p:ext uri="{BB962C8B-B14F-4D97-AF65-F5344CB8AC3E}">
        <p14:creationId xmlns:p14="http://schemas.microsoft.com/office/powerpoint/2010/main" xmlns="" val="26675124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Virus</a:t>
            </a:r>
            <a:endParaRPr lang="en-US" dirty="0"/>
          </a:p>
        </p:txBody>
      </p:sp>
      <p:sp>
        <p:nvSpPr>
          <p:cNvPr id="3" name="Content Placeholder 2"/>
          <p:cNvSpPr>
            <a:spLocks noGrp="1"/>
          </p:cNvSpPr>
          <p:nvPr>
            <p:ph type="body" idx="1"/>
          </p:nvPr>
        </p:nvSpPr>
        <p:spPr/>
        <p:txBody>
          <a:bodyPr/>
          <a:lstStyle/>
          <a:p>
            <a:r>
              <a:rPr lang="en-US" smtClean="0"/>
              <a:t>A computer virus is a program that can copy itself and infect a computer without the user’s consent or knowledge. </a:t>
            </a:r>
          </a:p>
          <a:p>
            <a:r>
              <a:rPr lang="en-US" smtClean="0"/>
              <a:t>Early viruses were usually some form of executable code that was hidden in the boot sector of a disk or as an executable file.</a:t>
            </a:r>
          </a:p>
          <a:p>
            <a:r>
              <a:rPr lang="en-US" smtClean="0"/>
              <a:t>Later, as macros languages were used in software application such as word processors and spreadsheets to enhance the programs power and flexibility, macro programs can be embedded within the documents.</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261764" y="5200649"/>
            <a:ext cx="1642182" cy="1477963"/>
          </a:xfrm>
          <a:prstGeom prst="rect">
            <a:avLst/>
          </a:prstGeom>
        </p:spPr>
      </p:pic>
    </p:spTree>
    <p:extLst>
      <p:ext uri="{BB962C8B-B14F-4D97-AF65-F5344CB8AC3E}">
        <p14:creationId xmlns:p14="http://schemas.microsoft.com/office/powerpoint/2010/main" xmlns="" val="315650187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Worm</a:t>
            </a:r>
            <a:endParaRPr lang="en-US" dirty="0"/>
          </a:p>
        </p:txBody>
      </p:sp>
      <p:sp>
        <p:nvSpPr>
          <p:cNvPr id="3" name="Content Placeholder 2"/>
          <p:cNvSpPr>
            <a:spLocks noGrp="1"/>
          </p:cNvSpPr>
          <p:nvPr>
            <p:ph type="body" idx="1"/>
          </p:nvPr>
        </p:nvSpPr>
        <p:spPr/>
        <p:txBody>
          <a:bodyPr/>
          <a:lstStyle/>
          <a:p>
            <a:r>
              <a:rPr lang="en-US" dirty="0"/>
              <a:t>A worm is a self-replicating program that replicates </a:t>
            </a:r>
            <a:r>
              <a:rPr lang="en-US" dirty="0" smtClean="0"/>
              <a:t>to </a:t>
            </a:r>
            <a:r>
              <a:rPr lang="en-US" dirty="0"/>
              <a:t>other computers over the network without any user intervention. </a:t>
            </a:r>
          </a:p>
          <a:p>
            <a:r>
              <a:rPr lang="en-US" dirty="0"/>
              <a:t>Different from a virus, a worm does not corrupt or modify files on a target computer. </a:t>
            </a:r>
          </a:p>
          <a:p>
            <a:r>
              <a:rPr lang="en-US" dirty="0"/>
              <a:t>Instead, it consumes bandwidth and as well as processor and memory resources, slowing your system down or causing your system to be unusable. </a:t>
            </a: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077311" y="4857750"/>
            <a:ext cx="1883785" cy="1809750"/>
          </a:xfrm>
          <a:prstGeom prst="rect">
            <a:avLst/>
          </a:prstGeom>
        </p:spPr>
      </p:pic>
    </p:spTree>
    <p:extLst>
      <p:ext uri="{BB962C8B-B14F-4D97-AF65-F5344CB8AC3E}">
        <p14:creationId xmlns:p14="http://schemas.microsoft.com/office/powerpoint/2010/main" xmlns="" val="9741853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Trojan Horse and Spyware</a:t>
            </a:r>
            <a:endParaRPr lang="en-US" dirty="0"/>
          </a:p>
        </p:txBody>
      </p:sp>
      <p:sp>
        <p:nvSpPr>
          <p:cNvPr id="3" name="Content Placeholder 2"/>
          <p:cNvSpPr>
            <a:spLocks noGrp="1"/>
          </p:cNvSpPr>
          <p:nvPr>
            <p:ph type="body" idx="1"/>
          </p:nvPr>
        </p:nvSpPr>
        <p:spPr/>
        <p:txBody>
          <a:bodyPr/>
          <a:lstStyle/>
          <a:p>
            <a:r>
              <a:rPr lang="en-US" smtClean="0"/>
              <a:t>A Trojan horse is an executable program that appears as a desirable or useful program. Since it appears to be a desirable or useful program, user are tricked into loading and executing the program on their system. </a:t>
            </a:r>
          </a:p>
          <a:p>
            <a:r>
              <a:rPr lang="en-US" smtClean="0"/>
              <a:t>Spyware is a type of malware that is installed on computers and collects personal information or browsing habits often without the user’s knowledge. </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036196" y="4991099"/>
            <a:ext cx="1867750" cy="1859449"/>
          </a:xfrm>
          <a:prstGeom prst="rect">
            <a:avLst/>
          </a:prstGeom>
        </p:spPr>
      </p:pic>
    </p:spTree>
    <p:extLst>
      <p:ext uri="{BB962C8B-B14F-4D97-AF65-F5344CB8AC3E}">
        <p14:creationId xmlns:p14="http://schemas.microsoft.com/office/powerpoint/2010/main" xmlns="" val="61819907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Rootkit and Backdoor</a:t>
            </a:r>
            <a:endParaRPr lang="en-US" dirty="0"/>
          </a:p>
        </p:txBody>
      </p:sp>
      <p:sp>
        <p:nvSpPr>
          <p:cNvPr id="3" name="Content Placeholder 2"/>
          <p:cNvSpPr>
            <a:spLocks noGrp="1"/>
          </p:cNvSpPr>
          <p:nvPr>
            <p:ph type="body" idx="1"/>
          </p:nvPr>
        </p:nvSpPr>
        <p:spPr/>
        <p:txBody>
          <a:bodyPr/>
          <a:lstStyle/>
          <a:p>
            <a:r>
              <a:rPr lang="en-US" smtClean="0"/>
              <a:t>A rootkit is a software or hardware device designed to gain administrator-level control over a computer system without being detected. </a:t>
            </a:r>
          </a:p>
          <a:p>
            <a:r>
              <a:rPr lang="en-US" smtClean="0"/>
              <a:t>A backdoor is a program that gives some remote, unauthorized control of a system or initiates an unauthorized task.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332196" y="4897438"/>
            <a:ext cx="2571750" cy="1781175"/>
          </a:xfrm>
          <a:prstGeom prst="rect">
            <a:avLst/>
          </a:prstGeom>
        </p:spPr>
      </p:pic>
    </p:spTree>
    <p:extLst>
      <p:ext uri="{BB962C8B-B14F-4D97-AF65-F5344CB8AC3E}">
        <p14:creationId xmlns:p14="http://schemas.microsoft.com/office/powerpoint/2010/main" xmlns="" val="8060932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Protecting the Client </a:t>
            </a:r>
            <a:r>
              <a:rPr lang="en-GB" dirty="0" smtClean="0"/>
              <a:t>Computer</a:t>
            </a:r>
            <a:endParaRPr lang="en-US" dirty="0"/>
          </a:p>
        </p:txBody>
      </p:sp>
    </p:spTree>
    <p:extLst>
      <p:ext uri="{BB962C8B-B14F-4D97-AF65-F5344CB8AC3E}">
        <p14:creationId xmlns:p14="http://schemas.microsoft.com/office/powerpoint/2010/main" xmlns="" val="58968266"/>
      </p:ext>
    </p:extLst>
  </p:cSld>
  <p:clrMapOvr>
    <a:masterClrMapping/>
  </p:clrMapOvr>
  <p:timing>
    <p:tnLst>
      <p:par>
        <p:cTn id="1" dur="indefinite" restart="never" nodeType="tmRoot"/>
      </p:par>
    </p:tnLst>
  </p:timing>
</p:sld>
</file>

<file path=ppt/theme/theme1.xml><?xml version="1.0" encoding="utf-8"?>
<a:theme xmlns:a="http://schemas.openxmlformats.org/drawingml/2006/main" name="4_Presentation1">
  <a:themeElements>
    <a:clrScheme name="">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000066"/>
      </a:folHlink>
    </a:clrScheme>
    <a:fontScheme name="2_Master_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2_Master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Master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Master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Master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Master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Master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Master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Master_Template 8">
        <a:dk1>
          <a:srgbClr val="000000"/>
        </a:dk1>
        <a:lt1>
          <a:srgbClr val="FFFFFF"/>
        </a:lt1>
        <a:dk2>
          <a:srgbClr val="000000"/>
        </a:dk2>
        <a:lt2>
          <a:srgbClr val="C0C0C0"/>
        </a:lt2>
        <a:accent1>
          <a:srgbClr val="C1FEF9"/>
        </a:accent1>
        <a:accent2>
          <a:srgbClr val="DC0081"/>
        </a:accent2>
        <a:accent3>
          <a:srgbClr val="FFFFFF"/>
        </a:accent3>
        <a:accent4>
          <a:srgbClr val="000000"/>
        </a:accent4>
        <a:accent5>
          <a:srgbClr val="DDFEFB"/>
        </a:accent5>
        <a:accent6>
          <a:srgbClr val="C70074"/>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9">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10">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3333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1">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00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2">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99CC"/>
        </a:hlink>
        <a:folHlink>
          <a:srgbClr val="CECECE"/>
        </a:folHlink>
      </a:clrScheme>
      <a:clrMap bg1="lt1" tx1="dk1" bg2="lt2" tx2="dk2" accent1="accent1" accent2="accent2" accent3="accent3" accent4="accent4" accent5="accent5" accent6="accent6" hlink="hlink" folHlink="folHlink"/>
    </a:extraClrScheme>
    <a:extraClrScheme>
      <a:clrScheme name="2_Master_Template 13">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4">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436F9F"/>
        </a:hlink>
        <a:folHlink>
          <a:srgbClr val="CECECE"/>
        </a:folHlink>
      </a:clrScheme>
      <a:clrMap bg1="lt1" tx1="dk1" bg2="lt2" tx2="dk2" accent1="accent1" accent2="accent2" accent3="accent3" accent4="accent4" accent5="accent5" accent6="accent6" hlink="hlink" folHlink="folHlink"/>
    </a:extraClrScheme>
    <a:extraClrScheme>
      <a:clrScheme name="2_Master_Template 15">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E4BB0E"/>
        </a:hlink>
        <a:folHlink>
          <a:srgbClr val="CECECE"/>
        </a:folHlink>
      </a:clrScheme>
      <a:clrMap bg1="lt1" tx1="dk1" bg2="lt2" tx2="dk2" accent1="accent1" accent2="accent2" accent3="accent3" accent4="accent4" accent5="accent5" accent6="accent6" hlink="hlink" folHlink="folHlink"/>
    </a:extraClrScheme>
    <a:extraClrScheme>
      <a:clrScheme name="2_Master_Template 16">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FFFFFF"/>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Presentation1">
  <a:themeElements>
    <a:clrScheme name="">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000066"/>
      </a:folHlink>
    </a:clrScheme>
    <a:fontScheme name="2_Master_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2_Master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Master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Master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Master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Master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Master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Master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Master_Template 8">
        <a:dk1>
          <a:srgbClr val="000000"/>
        </a:dk1>
        <a:lt1>
          <a:srgbClr val="FFFFFF"/>
        </a:lt1>
        <a:dk2>
          <a:srgbClr val="000000"/>
        </a:dk2>
        <a:lt2>
          <a:srgbClr val="C0C0C0"/>
        </a:lt2>
        <a:accent1>
          <a:srgbClr val="C1FEF9"/>
        </a:accent1>
        <a:accent2>
          <a:srgbClr val="DC0081"/>
        </a:accent2>
        <a:accent3>
          <a:srgbClr val="FFFFFF"/>
        </a:accent3>
        <a:accent4>
          <a:srgbClr val="000000"/>
        </a:accent4>
        <a:accent5>
          <a:srgbClr val="DDFEFB"/>
        </a:accent5>
        <a:accent6>
          <a:srgbClr val="C70074"/>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9">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10">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3333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1">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00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2">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99CC"/>
        </a:hlink>
        <a:folHlink>
          <a:srgbClr val="CECECE"/>
        </a:folHlink>
      </a:clrScheme>
      <a:clrMap bg1="lt1" tx1="dk1" bg2="lt2" tx2="dk2" accent1="accent1" accent2="accent2" accent3="accent3" accent4="accent4" accent5="accent5" accent6="accent6" hlink="hlink" folHlink="folHlink"/>
    </a:extraClrScheme>
    <a:extraClrScheme>
      <a:clrScheme name="2_Master_Template 13">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4">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436F9F"/>
        </a:hlink>
        <a:folHlink>
          <a:srgbClr val="CECECE"/>
        </a:folHlink>
      </a:clrScheme>
      <a:clrMap bg1="lt1" tx1="dk1" bg2="lt2" tx2="dk2" accent1="accent1" accent2="accent2" accent3="accent3" accent4="accent4" accent5="accent5" accent6="accent6" hlink="hlink" folHlink="folHlink"/>
    </a:extraClrScheme>
    <a:extraClrScheme>
      <a:clrScheme name="2_Master_Template 15">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E4BB0E"/>
        </a:hlink>
        <a:folHlink>
          <a:srgbClr val="CECECE"/>
        </a:folHlink>
      </a:clrScheme>
      <a:clrMap bg1="lt1" tx1="dk1" bg2="lt2" tx2="dk2" accent1="accent1" accent2="accent2" accent3="accent3" accent4="accent4" accent5="accent5" accent6="accent6" hlink="hlink" folHlink="folHlink"/>
    </a:extraClrScheme>
    <a:extraClrScheme>
      <a:clrScheme name="2_Master_Template 16">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FFFFFF"/>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AE5412E59E594995E1F87946E13070" ma:contentTypeVersion="" ma:contentTypeDescription="Create a new document." ma:contentTypeScope="" ma:versionID="eaaf2224bbfbe59bfa5aab383ca4e0aa">
  <xsd:schema xmlns:xsd="http://www.w3.org/2001/XMLSchema" xmlns:xs="http://www.w3.org/2001/XMLSchema" xmlns:p="http://schemas.microsoft.com/office/2006/metadata/properties" xmlns:ns2="D89B4D02-FC2A-44DE-B0A7-D55BEA251CB8" targetNamespace="http://schemas.microsoft.com/office/2006/metadata/properties" ma:root="true" ma:fieldsID="633e8be7e51a336db4acd1ec43bcf1c9" ns2:_="">
    <xsd:import namespace="D89B4D02-FC2A-44DE-B0A7-D55BEA251CB8"/>
    <xsd:element name="properties">
      <xsd:complexType>
        <xsd:sequence>
          <xsd:element name="documentManagement">
            <xsd:complexType>
              <xsd:all>
                <xsd:element ref="ns2:Content_x0020_Type"/>
                <xsd:element ref="ns2:Module"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9B4D02-FC2A-44DE-B0A7-D55BEA251CB8" elementFormDefault="qualified">
    <xsd:import namespace="http://schemas.microsoft.com/office/2006/documentManagement/types"/>
    <xsd:import namespace="http://schemas.microsoft.com/office/infopath/2007/PartnerControls"/>
    <xsd:element name="Content_x0020_Type" ma:index="8" ma:displayName="Content Type" ma:format="Dropdown" ma:internalName="Content_x0020_Type">
      <xsd:simpleType>
        <xsd:restriction base="dms:Choice">
          <xsd:enumeration value="Assessment"/>
          <xsd:enumeration value="Break Slides"/>
          <xsd:enumeration value="CC File"/>
          <xsd:enumeration value="Instructor Image"/>
          <xsd:enumeration value="Outline"/>
          <xsd:enumeration value="Promo Package"/>
          <xsd:enumeration value="Slide Presentation"/>
          <xsd:enumeration value="SME Recruitment"/>
          <xsd:enumeration value="Video"/>
        </xsd:restriction>
      </xsd:simpleType>
    </xsd:element>
    <xsd:element name="Module" ma:index="9" nillable="true" ma:displayName="Module" ma:decimals="0" ma:internalName="Module" ma:percentage="FALSE">
      <xsd:simpleType>
        <xsd:restriction base="dms:Number">
          <xsd:maxInclusive value="40"/>
          <xsd:minInclusive value="1"/>
        </xsd:restriction>
      </xsd:simpleType>
    </xsd:element>
    <xsd:element name="Status" ma:index="10" nillable="true" ma:displayName="Status" ma:default="Draft" ma:format="Dropdown" ma:internalName="Status">
      <xsd:simpleType>
        <xsd:restriction base="dms:Choice">
          <xsd:enumeration value="Draft"/>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D89B4D02-FC2A-44DE-B0A7-D55BEA251CB8">Final</Status>
    <Module xmlns="D89B4D02-FC2A-44DE-B0A7-D55BEA251CB8">5</Module>
    <Content_x0020_Type xmlns="D89B4D02-FC2A-44DE-B0A7-D55BEA251CB8">Slide Presentation</Content_x0020_Type>
  </documentManagement>
</p:properties>
</file>

<file path=customXml/itemProps1.xml><?xml version="1.0" encoding="utf-8"?>
<ds:datastoreItem xmlns:ds="http://schemas.openxmlformats.org/officeDocument/2006/customXml" ds:itemID="{ECEF20A7-8179-41CA-8D08-F139F23F57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9B4D02-FC2A-44DE-B0A7-D55BEA251C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0EEFBCB-906D-47F5-9036-BB5C8DE2B370}">
  <ds:schemaRefs>
    <ds:schemaRef ds:uri="http://schemas.microsoft.com/sharepoint/v3/contenttype/forms"/>
  </ds:schemaRefs>
</ds:datastoreItem>
</file>

<file path=customXml/itemProps3.xml><?xml version="1.0" encoding="utf-8"?>
<ds:datastoreItem xmlns:ds="http://schemas.openxmlformats.org/officeDocument/2006/customXml" ds:itemID="{F72097A8-5A66-40ED-9A3B-AD64FDFE7B3F}">
  <ds:schemaRefs>
    <ds:schemaRef ds:uri="http://schemas.microsoft.com/office/2006/metadata/properties"/>
    <ds:schemaRef ds:uri="http://schemas.microsoft.com/office/infopath/2007/PartnerControls"/>
    <ds:schemaRef ds:uri="D89B4D02-FC2A-44DE-B0A7-D55BEA251CB8"/>
  </ds:schemaRefs>
</ds:datastoreItem>
</file>

<file path=docProps/app.xml><?xml version="1.0" encoding="utf-8"?>
<Properties xmlns="http://schemas.openxmlformats.org/officeDocument/2006/extended-properties" xmlns:vt="http://schemas.openxmlformats.org/officeDocument/2006/docPropsVTypes">
  <TotalTime>1</TotalTime>
  <Words>1507</Words>
  <Application>Microsoft Office PowerPoint</Application>
  <PresentationFormat>Custom</PresentationFormat>
  <Paragraphs>120</Paragraphs>
  <Slides>31</Slides>
  <Notes>4</Notes>
  <HiddenSlides>0</HiddenSlides>
  <MMClips>0</MMClips>
  <ScaleCrop>false</ScaleCrop>
  <HeadingPairs>
    <vt:vector size="4" baseType="variant">
      <vt:variant>
        <vt:lpstr>Theme</vt:lpstr>
      </vt:variant>
      <vt:variant>
        <vt:i4>3</vt:i4>
      </vt:variant>
      <vt:variant>
        <vt:lpstr>Slide Titles</vt:lpstr>
      </vt:variant>
      <vt:variant>
        <vt:i4>31</vt:i4>
      </vt:variant>
    </vt:vector>
  </HeadingPairs>
  <TitlesOfParts>
    <vt:vector size="34" baseType="lpstr">
      <vt:lpstr>4_Presentation1</vt:lpstr>
      <vt:lpstr>1_Office Theme</vt:lpstr>
      <vt:lpstr>5_Presentation1</vt:lpstr>
      <vt:lpstr>Module 5</vt:lpstr>
      <vt:lpstr>Module Overview</vt:lpstr>
      <vt:lpstr>Protecting Your Computer from Malware</vt:lpstr>
      <vt:lpstr>Malicious Software (Malware)</vt:lpstr>
      <vt:lpstr>Virus</vt:lpstr>
      <vt:lpstr>Worm</vt:lpstr>
      <vt:lpstr>Trojan Horse and Spyware</vt:lpstr>
      <vt:lpstr>Rootkit and Backdoor</vt:lpstr>
      <vt:lpstr>Protecting the Client Computer</vt:lpstr>
      <vt:lpstr>Protecting Against Malware</vt:lpstr>
      <vt:lpstr>Virus Hoax</vt:lpstr>
      <vt:lpstr>Windows Updates</vt:lpstr>
      <vt:lpstr>WSUS and SCCM</vt:lpstr>
      <vt:lpstr>User Account Control (UAC)</vt:lpstr>
      <vt:lpstr>Windows Firewall</vt:lpstr>
      <vt:lpstr>Protecting your email</vt:lpstr>
      <vt:lpstr>Spam Filtering</vt:lpstr>
      <vt:lpstr>Sender Policy Framework (SPF)</vt:lpstr>
      <vt:lpstr>SMTP Relay</vt:lpstr>
      <vt:lpstr>Protecting your Server</vt:lpstr>
      <vt:lpstr>Protecting your Server</vt:lpstr>
      <vt:lpstr>Microsoft Baseline Security Analyzer (MBSA)</vt:lpstr>
      <vt:lpstr>Secure Dynamic Updates in DNS</vt:lpstr>
      <vt:lpstr>Demo</vt:lpstr>
      <vt:lpstr>Securing Internet Explorer</vt:lpstr>
      <vt:lpstr>Browsing the Internet</vt:lpstr>
      <vt:lpstr>Cookies and Privacy Settings</vt:lpstr>
      <vt:lpstr>Content Zones</vt:lpstr>
      <vt:lpstr>Demo</vt:lpstr>
      <vt:lpstr>Additional Resources &amp; Next Steps</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dc:title>
  <dc:creator>Christopher Chapman</dc:creator>
  <cp:lastModifiedBy>Rita Larrimore</cp:lastModifiedBy>
  <cp:revision>2</cp:revision>
  <dcterms:created xsi:type="dcterms:W3CDTF">2014-02-03T17:12:32Z</dcterms:created>
  <dcterms:modified xsi:type="dcterms:W3CDTF">2015-03-13T16:57:55Z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0x010100FCAE5412E59E594995E1F87946E13070</vt:lpwstr>
  </property>
</Properties>
</file>