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55"/>
  </p:notesMasterIdLst>
  <p:handoutMasterIdLst>
    <p:handoutMasterId r:id="rId56"/>
  </p:handoutMasterIdLst>
  <p:sldIdLst>
    <p:sldId id="346" r:id="rId6"/>
    <p:sldId id="347" r:id="rId7"/>
    <p:sldId id="348" r:id="rId8"/>
    <p:sldId id="349" r:id="rId9"/>
    <p:sldId id="350" r:id="rId10"/>
    <p:sldId id="351" r:id="rId11"/>
    <p:sldId id="352"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4" r:id="rId34"/>
    <p:sldId id="375" r:id="rId35"/>
    <p:sldId id="376" r:id="rId36"/>
    <p:sldId id="377" r:id="rId37"/>
    <p:sldId id="378" r:id="rId38"/>
    <p:sldId id="379" r:id="rId39"/>
    <p:sldId id="380" r:id="rId40"/>
    <p:sldId id="381" r:id="rId41"/>
    <p:sldId id="382" r:id="rId42"/>
    <p:sldId id="383" r:id="rId43"/>
    <p:sldId id="384" r:id="rId44"/>
    <p:sldId id="385" r:id="rId45"/>
    <p:sldId id="386" r:id="rId46"/>
    <p:sldId id="387" r:id="rId47"/>
    <p:sldId id="388" r:id="rId48"/>
    <p:sldId id="389" r:id="rId49"/>
    <p:sldId id="390" r:id="rId50"/>
    <p:sldId id="391" r:id="rId51"/>
    <p:sldId id="392" r:id="rId52"/>
    <p:sldId id="393" r:id="rId53"/>
    <p:sldId id="394"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C400"/>
    <a:srgbClr val="82BF36"/>
    <a:srgbClr val="7FBA0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68402" autoAdjust="0"/>
  </p:normalViewPr>
  <p:slideViewPr>
    <p:cSldViewPr snapToGrid="0">
      <p:cViewPr>
        <p:scale>
          <a:sx n="63" d="100"/>
          <a:sy n="63" d="100"/>
        </p:scale>
        <p:origin x="-174" y="-552"/>
      </p:cViewPr>
      <p:guideLst>
        <p:guide orient="horz" pos="2160"/>
        <p:guide pos="3840"/>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handoutMaster" Target="handoutMasters/handoutMaster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2E7B4A-039C-48A2-9B2C-AF16AA3873D8}" type="datetimeFigureOut">
              <a:rPr lang="en-US" smtClean="0"/>
              <a:t>3/11/2015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5FCDD8-505C-48BF-B1E5-CD9B258934D2}" type="slidenum">
              <a:rPr lang="en-US" smtClean="0"/>
              <a:t>‹#›</a:t>
            </a:fld>
            <a:endParaRPr lang="en-US"/>
          </a:p>
        </p:txBody>
      </p:sp>
    </p:spTree>
    <p:extLst>
      <p:ext uri="{BB962C8B-B14F-4D97-AF65-F5344CB8AC3E}">
        <p14:creationId xmlns:p14="http://schemas.microsoft.com/office/powerpoint/2010/main" val="1781922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05A0C-54D9-45AA-87D4-C551D08DFCE1}" type="datetimeFigureOut">
              <a:rPr lang="en-US" smtClean="0"/>
              <a:t>3/11/2015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FD207A-07DF-40AD-A916-9872E089CE7A}" type="slidenum">
              <a:rPr lang="en-US" smtClean="0"/>
              <a:t>‹#›</a:t>
            </a:fld>
            <a:endParaRPr lang="en-US"/>
          </a:p>
        </p:txBody>
      </p:sp>
    </p:spTree>
    <p:extLst>
      <p:ext uri="{BB962C8B-B14F-4D97-AF65-F5344CB8AC3E}">
        <p14:creationId xmlns:p14="http://schemas.microsoft.com/office/powerpoint/2010/main" val="12957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4" name="Slide Number Placeholder 3"/>
          <p:cNvSpPr>
            <a:spLocks noGrp="1"/>
          </p:cNvSpPr>
          <p:nvPr>
            <p:ph type="sldNum" sz="quarter" idx="10"/>
          </p:nvPr>
        </p:nvSpPr>
        <p:spPr/>
        <p:txBody>
          <a:bodyPr/>
          <a:lstStyle/>
          <a:p>
            <a:fld id="{13F0F35F-DD44-4607-AEC1-49D7A4BC4066}" type="slidenum">
              <a:rPr lang="en-US" smtClean="0"/>
              <a:pPr/>
              <a:t>1</a:t>
            </a:fld>
            <a:endParaRPr lang="en-US" dirty="0"/>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47931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25</a:t>
            </a:fld>
            <a:endParaRPr lang="en-US" dirty="0"/>
          </a:p>
        </p:txBody>
      </p:sp>
    </p:spTree>
    <p:extLst>
      <p:ext uri="{BB962C8B-B14F-4D97-AF65-F5344CB8AC3E}">
        <p14:creationId xmlns:p14="http://schemas.microsoft.com/office/powerpoint/2010/main" val="16811354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26</a:t>
            </a:fld>
            <a:endParaRPr lang="en-US" dirty="0"/>
          </a:p>
        </p:txBody>
      </p:sp>
    </p:spTree>
    <p:extLst>
      <p:ext uri="{BB962C8B-B14F-4D97-AF65-F5344CB8AC3E}">
        <p14:creationId xmlns:p14="http://schemas.microsoft.com/office/powerpoint/2010/main" val="4960768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27</a:t>
            </a:fld>
            <a:endParaRPr lang="en-US" dirty="0"/>
          </a:p>
        </p:txBody>
      </p:sp>
    </p:spTree>
    <p:extLst>
      <p:ext uri="{BB962C8B-B14F-4D97-AF65-F5344CB8AC3E}">
        <p14:creationId xmlns:p14="http://schemas.microsoft.com/office/powerpoint/2010/main" val="31223558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28</a:t>
            </a:fld>
            <a:endParaRPr lang="en-US" dirty="0"/>
          </a:p>
        </p:txBody>
      </p:sp>
    </p:spTree>
    <p:extLst>
      <p:ext uri="{BB962C8B-B14F-4D97-AF65-F5344CB8AC3E}">
        <p14:creationId xmlns:p14="http://schemas.microsoft.com/office/powerpoint/2010/main" val="16137740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29</a:t>
            </a:fld>
            <a:endParaRPr lang="en-US" dirty="0"/>
          </a:p>
        </p:txBody>
      </p:sp>
    </p:spTree>
    <p:extLst>
      <p:ext uri="{BB962C8B-B14F-4D97-AF65-F5344CB8AC3E}">
        <p14:creationId xmlns:p14="http://schemas.microsoft.com/office/powerpoint/2010/main" val="28185759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30</a:t>
            </a:fld>
            <a:endParaRPr lang="en-US" dirty="0"/>
          </a:p>
        </p:txBody>
      </p:sp>
    </p:spTree>
    <p:extLst>
      <p:ext uri="{BB962C8B-B14F-4D97-AF65-F5344CB8AC3E}">
        <p14:creationId xmlns:p14="http://schemas.microsoft.com/office/powerpoint/2010/main" val="12559817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 Have 5</a:t>
            </a:r>
            <a:r>
              <a:rPr lang="en-US" baseline="0" dirty="0" smtClean="0"/>
              <a:t> VMS</a:t>
            </a:r>
            <a:r>
              <a:rPr lang="en-US" dirty="0" smtClean="0"/>
              <a:t>, 2 on a 192.168.1.0</a:t>
            </a:r>
            <a:r>
              <a:rPr lang="en-US" baseline="0" dirty="0" smtClean="0"/>
              <a:t> network, 2 on a 10.10.10.0 network, 1 as a router between the networks</a:t>
            </a:r>
          </a:p>
          <a:p>
            <a:r>
              <a:rPr lang="en-US" baseline="0" dirty="0" smtClean="0"/>
              <a:t>2 – Keep the router disabled at first</a:t>
            </a:r>
          </a:p>
          <a:p>
            <a:r>
              <a:rPr lang="en-US" baseline="0" dirty="0" smtClean="0"/>
              <a:t>3 – Ping between the VMs in each network segment to show it works</a:t>
            </a:r>
          </a:p>
          <a:p>
            <a:r>
              <a:rPr lang="en-US" baseline="0" dirty="0" smtClean="0"/>
              <a:t>4 – Ping a VM on another network to show it does not work</a:t>
            </a:r>
          </a:p>
          <a:p>
            <a:r>
              <a:rPr lang="en-US" baseline="0" dirty="0" smtClean="0"/>
              <a:t>5 – Show routing table from machine you were pinging from</a:t>
            </a:r>
          </a:p>
          <a:p>
            <a:r>
              <a:rPr lang="en-US" baseline="0" dirty="0" smtClean="0"/>
              <a:t>6 – Enable routing</a:t>
            </a:r>
          </a:p>
          <a:p>
            <a:r>
              <a:rPr lang="en-US" baseline="0" dirty="0" smtClean="0"/>
              <a:t>7 – Show routing table on router machine</a:t>
            </a:r>
          </a:p>
          <a:p>
            <a:r>
              <a:rPr lang="en-US" baseline="0" dirty="0" smtClean="0"/>
              <a:t>8 – Configure default gateway on VMs</a:t>
            </a:r>
          </a:p>
          <a:p>
            <a:r>
              <a:rPr lang="en-US" baseline="0" dirty="0" smtClean="0"/>
              <a:t>9 – Show new routing table on VM you were pinging from</a:t>
            </a:r>
          </a:p>
          <a:p>
            <a:r>
              <a:rPr lang="en-US" baseline="0" dirty="0" smtClean="0"/>
              <a:t>10 – Ping again to see it work</a:t>
            </a:r>
          </a:p>
        </p:txBody>
      </p:sp>
      <p:sp>
        <p:nvSpPr>
          <p:cNvPr id="4" name="Slide Number Placeholder 3"/>
          <p:cNvSpPr>
            <a:spLocks noGrp="1"/>
          </p:cNvSpPr>
          <p:nvPr>
            <p:ph type="sldNum" sz="quarter" idx="10"/>
          </p:nvPr>
        </p:nvSpPr>
        <p:spPr/>
        <p:txBody>
          <a:bodyPr/>
          <a:lstStyle/>
          <a:p>
            <a:fld id="{4CFD207A-07DF-40AD-A916-9872E089CE7A}" type="slidenum">
              <a:rPr lang="en-US" smtClean="0"/>
              <a:t>32</a:t>
            </a:fld>
            <a:endParaRPr lang="en-US"/>
          </a:p>
        </p:txBody>
      </p:sp>
    </p:spTree>
    <p:extLst>
      <p:ext uri="{BB962C8B-B14F-4D97-AF65-F5344CB8AC3E}">
        <p14:creationId xmlns:p14="http://schemas.microsoft.com/office/powerpoint/2010/main" val="560793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a:t>
            </a:r>
            <a:r>
              <a:rPr lang="en-US" baseline="0" dirty="0" smtClean="0"/>
              <a:t> – Use 3 VMS (DC/DNS, 2 servers)</a:t>
            </a:r>
          </a:p>
          <a:p>
            <a:r>
              <a:rPr lang="en-US" baseline="0" dirty="0" smtClean="0"/>
              <a:t>2 – Show DNS and explain what is used for</a:t>
            </a:r>
          </a:p>
          <a:p>
            <a:r>
              <a:rPr lang="en-US" baseline="0" dirty="0" smtClean="0"/>
              <a:t>3 – Start Network Monitor on Server1</a:t>
            </a:r>
          </a:p>
          <a:p>
            <a:r>
              <a:rPr lang="en-US" baseline="0" dirty="0" smtClean="0"/>
              <a:t>4 – Ping Server2 by name</a:t>
            </a:r>
          </a:p>
          <a:p>
            <a:r>
              <a:rPr lang="en-US" baseline="0" dirty="0" smtClean="0"/>
              <a:t>5 – Stop capture and show traffic (DNS query, response, ICMP and ARP request and reply</a:t>
            </a:r>
          </a:p>
          <a:p>
            <a:r>
              <a:rPr lang="en-US" baseline="0" dirty="0" smtClean="0"/>
              <a:t>6 – Enable DNSSEC on the DNS server</a:t>
            </a:r>
          </a:p>
          <a:p>
            <a:r>
              <a:rPr lang="en-US" baseline="0" dirty="0" smtClean="0"/>
              <a:t>7 – Show the changes in DNS</a:t>
            </a:r>
          </a:p>
          <a:p>
            <a:r>
              <a:rPr lang="en-US" baseline="0" dirty="0" smtClean="0"/>
              <a:t>8 – Repeat steps 3 to 5 and point the difference in DNS</a:t>
            </a:r>
            <a:endParaRPr lang="en-US" dirty="0"/>
          </a:p>
        </p:txBody>
      </p:sp>
      <p:sp>
        <p:nvSpPr>
          <p:cNvPr id="4" name="Slide Number Placeholder 3"/>
          <p:cNvSpPr>
            <a:spLocks noGrp="1"/>
          </p:cNvSpPr>
          <p:nvPr>
            <p:ph type="sldNum" sz="quarter" idx="10"/>
          </p:nvPr>
        </p:nvSpPr>
        <p:spPr/>
        <p:txBody>
          <a:bodyPr/>
          <a:lstStyle/>
          <a:p>
            <a:fld id="{4CFD207A-07DF-40AD-A916-9872E089CE7A}" type="slidenum">
              <a:rPr lang="en-US" smtClean="0"/>
              <a:t>43</a:t>
            </a:fld>
            <a:endParaRPr lang="en-US"/>
          </a:p>
        </p:txBody>
      </p:sp>
    </p:spTree>
    <p:extLst>
      <p:ext uri="{BB962C8B-B14F-4D97-AF65-F5344CB8AC3E}">
        <p14:creationId xmlns:p14="http://schemas.microsoft.com/office/powerpoint/2010/main" val="328068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a:t>
            </a:fld>
            <a:endParaRPr lang="en-US" dirty="0"/>
          </a:p>
        </p:txBody>
      </p:sp>
    </p:spTree>
    <p:extLst>
      <p:ext uri="{BB962C8B-B14F-4D97-AF65-F5344CB8AC3E}">
        <p14:creationId xmlns:p14="http://schemas.microsoft.com/office/powerpoint/2010/main" val="3001732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4</a:t>
            </a:fld>
            <a:endParaRPr lang="en-US" dirty="0"/>
          </a:p>
        </p:txBody>
      </p:sp>
    </p:spTree>
    <p:extLst>
      <p:ext uri="{BB962C8B-B14F-4D97-AF65-F5344CB8AC3E}">
        <p14:creationId xmlns:p14="http://schemas.microsoft.com/office/powerpoint/2010/main" val="3682910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5</a:t>
            </a:fld>
            <a:endParaRPr lang="en-US" dirty="0"/>
          </a:p>
        </p:txBody>
      </p:sp>
    </p:spTree>
    <p:extLst>
      <p:ext uri="{BB962C8B-B14F-4D97-AF65-F5344CB8AC3E}">
        <p14:creationId xmlns:p14="http://schemas.microsoft.com/office/powerpoint/2010/main" val="34869935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13</a:t>
            </a:fld>
            <a:endParaRPr lang="en-US" dirty="0"/>
          </a:p>
        </p:txBody>
      </p:sp>
    </p:spTree>
    <p:extLst>
      <p:ext uri="{BB962C8B-B14F-4D97-AF65-F5344CB8AC3E}">
        <p14:creationId xmlns:p14="http://schemas.microsoft.com/office/powerpoint/2010/main" val="3367223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 Have two VMs</a:t>
            </a:r>
            <a:endParaRPr lang="en-US" baseline="0" dirty="0" smtClean="0"/>
          </a:p>
          <a:p>
            <a:r>
              <a:rPr lang="en-US" baseline="0" dirty="0" smtClean="0"/>
              <a:t>2 – Show how to enable the firewall on VM2, ensure ICMP traffic is disabled</a:t>
            </a:r>
          </a:p>
          <a:p>
            <a:r>
              <a:rPr lang="en-US" baseline="0" dirty="0" smtClean="0"/>
              <a:t>3 – Ping VM2 from VM1 to show it does not ping</a:t>
            </a:r>
          </a:p>
          <a:p>
            <a:r>
              <a:rPr lang="en-US" baseline="0" dirty="0" smtClean="0"/>
              <a:t>4 – Add Firewall rule to allow ICMP traffic (Packet filtering/Circuit level)</a:t>
            </a:r>
          </a:p>
          <a:p>
            <a:r>
              <a:rPr lang="en-US" baseline="0" dirty="0" smtClean="0"/>
              <a:t>5 – Ping again to show it works</a:t>
            </a:r>
          </a:p>
          <a:p>
            <a:r>
              <a:rPr lang="en-US" baseline="0" dirty="0" smtClean="0"/>
              <a:t>6 – Consider showing program based rules</a:t>
            </a:r>
          </a:p>
          <a:p>
            <a:endParaRPr lang="en-US" dirty="0" smtClean="0"/>
          </a:p>
        </p:txBody>
      </p:sp>
      <p:sp>
        <p:nvSpPr>
          <p:cNvPr id="4" name="Slide Number Placeholder 3"/>
          <p:cNvSpPr>
            <a:spLocks noGrp="1"/>
          </p:cNvSpPr>
          <p:nvPr>
            <p:ph type="sldNum" sz="quarter" idx="10"/>
          </p:nvPr>
        </p:nvSpPr>
        <p:spPr/>
        <p:txBody>
          <a:bodyPr/>
          <a:lstStyle/>
          <a:p>
            <a:fld id="{4CFD207A-07DF-40AD-A916-9872E089CE7A}" type="slidenum">
              <a:rPr lang="en-US" smtClean="0"/>
              <a:t>18</a:t>
            </a:fld>
            <a:endParaRPr lang="en-US"/>
          </a:p>
        </p:txBody>
      </p:sp>
    </p:spTree>
    <p:extLst>
      <p:ext uri="{BB962C8B-B14F-4D97-AF65-F5344CB8AC3E}">
        <p14:creationId xmlns:p14="http://schemas.microsoft.com/office/powerpoint/2010/main" val="3091425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20</a:t>
            </a:fld>
            <a:endParaRPr lang="en-US" dirty="0"/>
          </a:p>
        </p:txBody>
      </p:sp>
    </p:spTree>
    <p:extLst>
      <p:ext uri="{BB962C8B-B14F-4D97-AF65-F5344CB8AC3E}">
        <p14:creationId xmlns:p14="http://schemas.microsoft.com/office/powerpoint/2010/main" val="634710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21</a:t>
            </a:fld>
            <a:endParaRPr lang="en-US" dirty="0"/>
          </a:p>
        </p:txBody>
      </p:sp>
    </p:spTree>
    <p:extLst>
      <p:ext uri="{BB962C8B-B14F-4D97-AF65-F5344CB8AC3E}">
        <p14:creationId xmlns:p14="http://schemas.microsoft.com/office/powerpoint/2010/main" val="289535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GB" dirty="0">
              <a:solidFill>
                <a:schemeClr val="tx2"/>
              </a:solidFill>
              <a:latin typeface="Segoe" pitchFamily="34" charset="0"/>
            </a:endParaRPr>
          </a:p>
        </p:txBody>
      </p:sp>
      <p:sp>
        <p:nvSpPr>
          <p:cNvPr id="4" name="Slide Number Placeholder 3"/>
          <p:cNvSpPr>
            <a:spLocks noGrp="1"/>
          </p:cNvSpPr>
          <p:nvPr>
            <p:ph type="sldNum" sz="quarter" idx="10"/>
          </p:nvPr>
        </p:nvSpPr>
        <p:spPr/>
        <p:txBody>
          <a:bodyPr/>
          <a:lstStyle/>
          <a:p>
            <a:fld id="{13F0F35F-DD44-4607-AEC1-49D7A4BC4066}" type="slidenum">
              <a:rPr lang="en-US" smtClean="0"/>
              <a:pPr/>
              <a:t>24</a:t>
            </a:fld>
            <a:endParaRPr lang="en-US" dirty="0"/>
          </a:p>
        </p:txBody>
      </p:sp>
    </p:spTree>
    <p:extLst>
      <p:ext uri="{BB962C8B-B14F-4D97-AF65-F5344CB8AC3E}">
        <p14:creationId xmlns:p14="http://schemas.microsoft.com/office/powerpoint/2010/main" val="42553700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3271" y="5132437"/>
            <a:ext cx="8579886" cy="1460779"/>
          </a:xfrm>
          <a:prstGeom prst="rect">
            <a:avLst/>
          </a:prstGeom>
        </p:spPr>
        <p:txBody>
          <a:bodyPr lIns="137160" tIns="137160" rIns="137160" bIns="137160" anchor="b" anchorCtr="0">
            <a:normAutofit/>
          </a:bodyPr>
          <a:lstStyle>
            <a:lvl1pPr marL="0" indent="0" algn="l" defTabSz="914052" rtl="0" eaLnBrk="1" latinLnBrk="0" hangingPunct="1">
              <a:lnSpc>
                <a:spcPct val="100000"/>
              </a:lnSpc>
              <a:spcBef>
                <a:spcPts val="0"/>
              </a:spcBef>
              <a:buSzPct val="90000"/>
              <a:buFont typeface="Arial" pitchFamily="34" charset="0"/>
              <a:buNone/>
              <a:defRPr lang="en-US" sz="2400" b="0" kern="0" spc="0" baseline="0" dirty="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7044" indent="0" algn="ctr">
              <a:buNone/>
              <a:defRPr>
                <a:solidFill>
                  <a:schemeClr val="tx1">
                    <a:tint val="75000"/>
                  </a:schemeClr>
                </a:solidFill>
              </a:defRPr>
            </a:lvl2pPr>
            <a:lvl3pPr marL="914088" indent="0" algn="ctr">
              <a:buNone/>
              <a:defRPr>
                <a:solidFill>
                  <a:schemeClr val="tx1">
                    <a:tint val="75000"/>
                  </a:schemeClr>
                </a:solidFill>
              </a:defRPr>
            </a:lvl3pPr>
            <a:lvl4pPr marL="1371133" indent="0" algn="ctr">
              <a:buNone/>
              <a:defRPr>
                <a:solidFill>
                  <a:schemeClr val="tx1">
                    <a:tint val="75000"/>
                  </a:schemeClr>
                </a:solidFill>
              </a:defRPr>
            </a:lvl4pPr>
            <a:lvl5pPr marL="1828178" indent="0" algn="ctr">
              <a:buNone/>
              <a:defRPr>
                <a:solidFill>
                  <a:schemeClr val="tx1">
                    <a:tint val="75000"/>
                  </a:schemeClr>
                </a:solidFill>
              </a:defRPr>
            </a:lvl5pPr>
            <a:lvl6pPr marL="2285222" indent="0" algn="ctr">
              <a:buNone/>
              <a:defRPr>
                <a:solidFill>
                  <a:schemeClr val="tx1">
                    <a:tint val="75000"/>
                  </a:schemeClr>
                </a:solidFill>
              </a:defRPr>
            </a:lvl6pPr>
            <a:lvl7pPr marL="2742267" indent="0" algn="ctr">
              <a:buNone/>
              <a:defRPr>
                <a:solidFill>
                  <a:schemeClr val="tx1">
                    <a:tint val="75000"/>
                  </a:schemeClr>
                </a:solidFill>
              </a:defRPr>
            </a:lvl7pPr>
            <a:lvl8pPr marL="3199311" indent="0" algn="ctr">
              <a:buNone/>
              <a:defRPr>
                <a:solidFill>
                  <a:schemeClr val="tx1">
                    <a:tint val="75000"/>
                  </a:schemeClr>
                </a:solidFill>
              </a:defRPr>
            </a:lvl8pPr>
            <a:lvl9pPr marL="3656358"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1"/>
          <p:cNvSpPr>
            <a:spLocks noGrp="1"/>
          </p:cNvSpPr>
          <p:nvPr>
            <p:ph type="ctrTitle"/>
          </p:nvPr>
        </p:nvSpPr>
        <p:spPr>
          <a:xfrm>
            <a:off x="193271" y="2415641"/>
            <a:ext cx="8579886" cy="2603307"/>
          </a:xfrm>
          <a:prstGeom prst="rect">
            <a:avLst/>
          </a:prstGeom>
          <a:solidFill>
            <a:srgbClr val="7FBA00"/>
          </a:solidFill>
          <a:effectLst/>
        </p:spPr>
        <p:txBody>
          <a:bodyPr vert="horz" lIns="137160" tIns="137160" rIns="91409" bIns="137160" rtlCol="0" anchor="b" anchorCtr="0">
            <a:noAutofit/>
          </a:bodyPr>
          <a:lstStyle>
            <a:lvl1pPr>
              <a:defRPr lang="en-US" sz="4800" kern="0" dirty="0">
                <a:ln w="3175">
                  <a:noFill/>
                </a:ln>
                <a:gradFill flip="none" rotWithShape="1">
                  <a:gsLst>
                    <a:gs pos="4583">
                      <a:srgbClr val="FFFFFF"/>
                    </a:gs>
                    <a:gs pos="100000">
                      <a:srgbClr val="FFFFFF"/>
                    </a:gs>
                  </a:gsLst>
                  <a:lin ang="5400000" scaled="0"/>
                  <a:tileRect/>
                </a:gradFill>
              </a:defRPr>
            </a:lvl1pPr>
          </a:lstStyle>
          <a:p>
            <a:pPr lvl="0"/>
            <a:r>
              <a:rPr lang="en-US" dirty="0" smtClean="0"/>
              <a:t>Click to edit Master title style</a:t>
            </a:r>
            <a:endParaRPr lang="en-US" dirty="0"/>
          </a:p>
        </p:txBody>
      </p:sp>
      <p:sp>
        <p:nvSpPr>
          <p:cNvPr id="8" name="top right small rectangle"/>
          <p:cNvSpPr/>
          <p:nvPr userDrawn="1"/>
        </p:nvSpPr>
        <p:spPr bwMode="auto">
          <a:xfrm>
            <a:off x="8902492" y="2418735"/>
            <a:ext cx="3087947" cy="2600214"/>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137160" tIns="137160" rIns="137160" bIns="137160" numCol="1" rtlCol="0" anchor="b" anchorCtr="0" compatLnSpc="1">
            <a:prstTxWarp prst="textNoShape">
              <a:avLst/>
            </a:prstTxWarp>
          </a:bodyPr>
          <a:lstStyle/>
          <a:p>
            <a:pPr defTabSz="913788" fontAlgn="base">
              <a:spcBef>
                <a:spcPct val="0"/>
              </a:spcBef>
              <a:spcAft>
                <a:spcPct val="0"/>
              </a:spcAft>
            </a:pPr>
            <a:endParaRPr lang="en-US" sz="2000" dirty="0">
              <a:gradFill>
                <a:gsLst>
                  <a:gs pos="0">
                    <a:srgbClr val="FFFFFF"/>
                  </a:gs>
                  <a:gs pos="100000">
                    <a:srgbClr val="FFFFFF"/>
                  </a:gs>
                </a:gsLst>
                <a:lin ang="5400000" scaled="0"/>
              </a:gradFill>
              <a:latin typeface="Segoe UI Light" panose="020B0502040204020203" pitchFamily="34" charset="0"/>
              <a:cs typeface="Segoe UI Light" panose="020B0502040204020203" pitchFamily="34" charset="0"/>
            </a:endParaRPr>
          </a:p>
        </p:txBody>
      </p:sp>
      <p:pic>
        <p:nvPicPr>
          <p:cNvPr id="11" name="Picture 10"/>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0731799" y="4630992"/>
            <a:ext cx="1131688" cy="334740"/>
          </a:xfrm>
          <a:prstGeom prst="rect">
            <a:avLst/>
          </a:prstGeom>
        </p:spPr>
      </p:pic>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3271" y="205570"/>
            <a:ext cx="1847574" cy="739030"/>
          </a:xfrm>
          <a:prstGeom prst="rect">
            <a:avLst/>
          </a:prstGeom>
        </p:spPr>
      </p:pic>
    </p:spTree>
    <p:extLst>
      <p:ext uri="{BB962C8B-B14F-4D97-AF65-F5344CB8AC3E}">
        <p14:creationId xmlns:p14="http://schemas.microsoft.com/office/powerpoint/2010/main" val="942519667"/>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3792">
          <p15:clr>
            <a:srgbClr val="FBAE40"/>
          </p15:clr>
        </p15:guide>
        <p15:guide id="2" pos="3839">
          <p15:clr>
            <a:srgbClr val="FBAE40"/>
          </p15:clr>
        </p15:guide>
        <p15:guide id="3" orient="horz" pos="72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ontent">
    <p:bg>
      <p:bgPr>
        <a:solidFill>
          <a:srgbClr val="0072C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39" y="1189177"/>
            <a:ext cx="11617961" cy="1587999"/>
          </a:xfrm>
        </p:spPr>
        <p:txBody>
          <a:bodyPr/>
          <a:lstStyle>
            <a:lvl1pPr>
              <a:defRPr>
                <a:solidFill>
                  <a:schemeClr val="bg1">
                    <a:lumMod val="95000"/>
                  </a:schemeClr>
                </a:solidFill>
                <a:latin typeface="+mj-lt"/>
              </a:defRPr>
            </a:lvl1pPr>
            <a:lvl2pPr>
              <a:defRPr>
                <a:solidFill>
                  <a:schemeClr val="bg1">
                    <a:lumMod val="95000"/>
                  </a:schemeClr>
                </a:solidFill>
                <a:latin typeface="+mj-lt"/>
              </a:defRPr>
            </a:lvl2pPr>
            <a:lvl3pPr>
              <a:defRPr>
                <a:solidFill>
                  <a:schemeClr val="bg1">
                    <a:lumMod val="95000"/>
                  </a:schemeClr>
                </a:solidFill>
                <a:latin typeface="+mj-lt"/>
              </a:defRPr>
            </a:lvl3pPr>
            <a:lvl4pPr>
              <a:defRPr>
                <a:solidFill>
                  <a:schemeClr val="bg1">
                    <a:lumMod val="95000"/>
                  </a:schemeClr>
                </a:solidFill>
                <a:latin typeface="+mj-lt"/>
              </a:defRPr>
            </a:lvl4pPr>
            <a:lvl5pPr>
              <a:defRPr>
                <a:solidFill>
                  <a:schemeClr val="bg1">
                    <a:lumMod val="95000"/>
                  </a:schemeClr>
                </a:solidFill>
                <a:latin typeface="+mj-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lvl1pPr>
              <a:defRPr>
                <a:solidFill>
                  <a:schemeClr val="bg1">
                    <a:lumMod val="95000"/>
                  </a:schemeClr>
                </a:solidFill>
                <a:latin typeface="+mj-lt"/>
              </a:defRPr>
            </a:lvl1pPr>
          </a:lstStyle>
          <a:p>
            <a:r>
              <a:rPr lang="en-US" smtClean="0"/>
              <a:t>Click to edit Master title style</a:t>
            </a:r>
            <a:endParaRPr lang="en-US"/>
          </a:p>
        </p:txBody>
      </p:sp>
    </p:spTree>
    <p:extLst>
      <p:ext uri="{BB962C8B-B14F-4D97-AF65-F5344CB8AC3E}">
        <p14:creationId xmlns:p14="http://schemas.microsoft.com/office/powerpoint/2010/main" val="2387220861"/>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ontent 1st level color text">
    <p:bg>
      <p:bgPr>
        <a:solidFill>
          <a:srgbClr val="0072C6"/>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69239" y="1189177"/>
            <a:ext cx="11653523" cy="1587999"/>
          </a:xfrm>
        </p:spPr>
        <p:txBody>
          <a:bodyPr>
            <a:spAutoFit/>
          </a:bodyPr>
          <a:lstStyle>
            <a:lvl1pPr>
              <a:defRPr>
                <a:solidFill>
                  <a:schemeClr val="bg1">
                    <a:lumMod val="95000"/>
                  </a:schemeClr>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lstStyle>
            <a:lvl1pPr>
              <a:defRPr>
                <a:solidFill>
                  <a:schemeClr val="bg1">
                    <a:lumMod val="95000"/>
                  </a:schemeClr>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07972778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34216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357809" y="3423726"/>
            <a:ext cx="8245329" cy="2381841"/>
          </a:xfrm>
          <a:prstGeom prst="rect">
            <a:avLst/>
          </a:prstGeom>
          <a:solidFill>
            <a:srgbClr val="82BF36"/>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421649"/>
            <a:ext cx="3257419" cy="2384240"/>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5558001"/>
            <a:ext cx="740346" cy="218986"/>
          </a:xfrm>
          <a:prstGeom prst="rect">
            <a:avLst/>
          </a:prstGeom>
        </p:spPr>
      </p:pic>
      <p:sp>
        <p:nvSpPr>
          <p:cNvPr id="16" name="Text Placeholder 10"/>
          <p:cNvSpPr>
            <a:spLocks noGrp="1"/>
          </p:cNvSpPr>
          <p:nvPr>
            <p:ph type="body" sz="quarter" idx="10"/>
          </p:nvPr>
        </p:nvSpPr>
        <p:spPr>
          <a:xfrm>
            <a:off x="437461" y="3939147"/>
            <a:ext cx="8070435" cy="1666254"/>
          </a:xfrm>
          <a:prstGeom prst="rect">
            <a:avLst/>
          </a:prstGeom>
        </p:spPr>
        <p:txBody>
          <a:bodyPr anchor="b" anchorCtr="0">
            <a:normAutofit/>
          </a:bodyPr>
          <a:lstStyle>
            <a:lvl1pPr marL="0" indent="0">
              <a:buNone/>
              <a:defRPr sz="3600">
                <a:solidFill>
                  <a:schemeClr val="bg1"/>
                </a:solidFill>
                <a:latin typeface="Segoe UI Light" panose="020B0502040204020203" pitchFamily="34" charset="0"/>
                <a:cs typeface="Segoe UI Light" panose="020B0502040204020203" pitchFamily="34" charset="0"/>
              </a:defRPr>
            </a:lvl1pPr>
          </a:lstStyle>
          <a:p>
            <a:pPr lvl="0"/>
            <a:r>
              <a:rPr lang="en-US" dirty="0" smtClean="0"/>
              <a:t>Click to edit Master text styles</a:t>
            </a:r>
          </a:p>
        </p:txBody>
      </p:sp>
      <p:sp>
        <p:nvSpPr>
          <p:cNvPr id="17" name="Rectangle 16"/>
          <p:cNvSpPr/>
          <p:nvPr userDrawn="1"/>
        </p:nvSpPr>
        <p:spPr>
          <a:xfrm>
            <a:off x="9606694" y="3527508"/>
            <a:ext cx="1049236" cy="1140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0" tIns="0" rIns="91440" bIns="0" rtlCol="0" anchor="t" anchorCtr="0"/>
          <a:lstStyle/>
          <a:p>
            <a:r>
              <a:rPr lang="en-US" sz="1600" dirty="0" smtClean="0">
                <a:solidFill>
                  <a:schemeClr val="bg1"/>
                </a:solidFill>
                <a:latin typeface="Segoe UI Light" panose="020B0502040204020203" pitchFamily="34" charset="0"/>
                <a:cs typeface="Segoe UI Light" panose="020B0502040204020203" pitchFamily="34" charset="0"/>
              </a:rPr>
              <a:t>Microsoft </a:t>
            </a:r>
          </a:p>
          <a:p>
            <a:r>
              <a:rPr lang="en-US" sz="1600" dirty="0" smtClean="0">
                <a:solidFill>
                  <a:schemeClr val="bg1"/>
                </a:solidFill>
                <a:latin typeface="Segoe UI Light" panose="020B0502040204020203" pitchFamily="34" charset="0"/>
                <a:cs typeface="Segoe UI Light" panose="020B0502040204020203" pitchFamily="34" charset="0"/>
              </a:rPr>
              <a:t>Virtual</a:t>
            </a:r>
            <a:r>
              <a:rPr lang="en-US" sz="1600" baseline="0" dirty="0" smtClean="0">
                <a:solidFill>
                  <a:schemeClr val="bg1"/>
                </a:solidFill>
                <a:latin typeface="Segoe UI Light" panose="020B0502040204020203" pitchFamily="34" charset="0"/>
                <a:cs typeface="Segoe UI Light" panose="020B0502040204020203" pitchFamily="34" charset="0"/>
              </a:rPr>
              <a:t> Academy</a:t>
            </a:r>
            <a:endParaRPr lang="en-US" sz="1600" dirty="0">
              <a:solidFill>
                <a:schemeClr val="bg1"/>
              </a:solidFill>
              <a:latin typeface="Segoe UI Light" panose="020B0502040204020203" pitchFamily="34" charset="0"/>
              <a:cs typeface="Segoe UI Light" panose="020B0502040204020203" pitchFamily="34" charset="0"/>
            </a:endParaRPr>
          </a:p>
        </p:txBody>
      </p:sp>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66808" y="3527508"/>
            <a:ext cx="726793" cy="726793"/>
          </a:xfrm>
          <a:prstGeom prst="rect">
            <a:avLst/>
          </a:prstGeom>
        </p:spPr>
      </p:pic>
    </p:spTree>
    <p:extLst>
      <p:ext uri="{BB962C8B-B14F-4D97-AF65-F5344CB8AC3E}">
        <p14:creationId xmlns:p14="http://schemas.microsoft.com/office/powerpoint/2010/main" val="2267323503"/>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Click to edit Master title style</a:t>
            </a:r>
            <a:endParaRPr lang="en-US" dirty="0"/>
          </a:p>
        </p:txBody>
      </p:sp>
      <p:sp>
        <p:nvSpPr>
          <p:cNvPr id="6" name="Content Placeholder 5"/>
          <p:cNvSpPr>
            <a:spLocks noGrp="1"/>
          </p:cNvSpPr>
          <p:nvPr>
            <p:ph sz="quarter" idx="10"/>
          </p:nvPr>
        </p:nvSpPr>
        <p:spPr>
          <a:xfrm>
            <a:off x="379413" y="1417638"/>
            <a:ext cx="11525250" cy="5260975"/>
          </a:xfrm>
          <a:prstGeom prst="rect">
            <a:avLst/>
          </a:prstGeom>
        </p:spPr>
        <p:txBody>
          <a:bodyPr/>
          <a:lstStyle>
            <a:lvl1pPr>
              <a:spcBef>
                <a:spcPts val="1400"/>
              </a:spcBef>
              <a:defRPr b="0"/>
            </a:lvl1pPr>
            <a:lvl2pPr>
              <a:defRPr>
                <a:solidFill>
                  <a:schemeClr val="tx1">
                    <a:lumMod val="75000"/>
                    <a:lumOff val="25000"/>
                  </a:schemeClr>
                </a:solidFill>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0774583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Blank Color 1 Layout">
    <p:spTree>
      <p:nvGrpSpPr>
        <p:cNvPr id="1" name=""/>
        <p:cNvGrpSpPr/>
        <p:nvPr/>
      </p:nvGrpSpPr>
      <p:grpSpPr>
        <a:xfrm>
          <a:off x="0" y="0"/>
          <a:ext cx="0" cy="0"/>
          <a:chOff x="0" y="0"/>
          <a:chExt cx="0" cy="0"/>
        </a:xfrm>
      </p:grpSpPr>
      <p:sp>
        <p:nvSpPr>
          <p:cNvPr id="6" name="top right small rectangle"/>
          <p:cNvSpPr/>
          <p:nvPr userDrawn="1"/>
        </p:nvSpPr>
        <p:spPr bwMode="auto">
          <a:xfrm>
            <a:off x="0" y="0"/>
            <a:ext cx="12192000" cy="6858000"/>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sp>
        <p:nvSpPr>
          <p:cNvPr id="11" name="Rectangle 2"/>
          <p:cNvSpPr>
            <a:spLocks noChangeArrowheads="1"/>
          </p:cNvSpPr>
          <p:nvPr userDrawn="1"/>
        </p:nvSpPr>
        <p:spPr bwMode="auto">
          <a:xfrm>
            <a:off x="530087" y="5960743"/>
            <a:ext cx="11078818" cy="738664"/>
          </a:xfrm>
          <a:prstGeom prst="rect">
            <a:avLst/>
          </a:prstGeom>
          <a:noFill/>
          <a:ln w="9525">
            <a:noFill/>
            <a:miter lim="800000"/>
            <a:headEnd/>
            <a:tailEnd/>
          </a:ln>
        </p:spPr>
        <p:txBody>
          <a:bodyPr wrap="square">
            <a:spAutoFit/>
          </a:bodyPr>
          <a:lstStyle/>
          <a:p>
            <a:pPr marL="0" lvl="1" defTabSz="914088">
              <a:defRPr/>
            </a:pPr>
            <a:r>
              <a:rPr lang="en-US" sz="1050" dirty="0">
                <a:solidFill>
                  <a:schemeClr val="bg1">
                    <a:lumMod val="85000"/>
                  </a:schemeClr>
                </a:solidFill>
              </a:rPr>
              <a:t>©2013 Microsoft Corporation. All rights reserved. Microsoft, Windows, Office, Azure, System Center, Dynamics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19"/>
          <a:stretch/>
        </p:blipFill>
        <p:spPr>
          <a:xfrm>
            <a:off x="530087" y="2940117"/>
            <a:ext cx="5473148" cy="2229412"/>
          </a:xfrm>
          <a:prstGeom prst="rect">
            <a:avLst/>
          </a:prstGeom>
        </p:spPr>
      </p:pic>
    </p:spTree>
    <p:extLst>
      <p:ext uri="{BB962C8B-B14F-4D97-AF65-F5344CB8AC3E}">
        <p14:creationId xmlns:p14="http://schemas.microsoft.com/office/powerpoint/2010/main" val="2667837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7" name="top right small rectangle"/>
          <p:cNvSpPr/>
          <p:nvPr userDrawn="1"/>
        </p:nvSpPr>
        <p:spPr bwMode="auto">
          <a:xfrm>
            <a:off x="1" y="6472743"/>
            <a:ext cx="12192000" cy="392067"/>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solidFill>
                <a:schemeClr val="tx1"/>
              </a:solidFill>
            </a:endParaRPr>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378956" y="6562331"/>
            <a:ext cx="740346" cy="218986"/>
          </a:xfrm>
          <a:prstGeom prst="rect">
            <a:avLst/>
          </a:prstGeom>
        </p:spPr>
      </p:pic>
      <p:sp>
        <p:nvSpPr>
          <p:cNvPr id="11" name="Text Placeholder 10"/>
          <p:cNvSpPr>
            <a:spLocks noGrp="1"/>
          </p:cNvSpPr>
          <p:nvPr>
            <p:ph type="body" sz="quarter" idx="10"/>
          </p:nvPr>
        </p:nvSpPr>
        <p:spPr>
          <a:xfrm>
            <a:off x="437461" y="2319403"/>
            <a:ext cx="10941495" cy="1666254"/>
          </a:xfrm>
          <a:prstGeom prst="rect">
            <a:avLst/>
          </a:prstGeom>
        </p:spPr>
        <p:txBody>
          <a:bodyPr anchor="b" anchorCtr="0">
            <a:normAutofit/>
          </a:bodyPr>
          <a:lstStyle>
            <a:lvl1pPr marL="0" indent="0">
              <a:buNone/>
              <a:defRPr sz="4400">
                <a:solidFill>
                  <a:schemeClr val="tx1"/>
                </a:solidFill>
                <a:latin typeface="Segoe UI Light" panose="020B0502040204020203" pitchFamily="34" charset="0"/>
                <a:cs typeface="Segoe UI Light" panose="020B0502040204020203" pitchFamily="34" charset="0"/>
              </a:defRPr>
            </a:lvl1pPr>
          </a:lstStyle>
          <a:p>
            <a:pPr lvl="0"/>
            <a:endParaRPr lang="en-US" dirty="0" smtClean="0"/>
          </a:p>
        </p:txBody>
      </p:sp>
      <p:sp>
        <p:nvSpPr>
          <p:cNvPr id="4" name="Subtitle 2"/>
          <p:cNvSpPr>
            <a:spLocks noGrp="1"/>
          </p:cNvSpPr>
          <p:nvPr>
            <p:ph type="subTitle" idx="1"/>
          </p:nvPr>
        </p:nvSpPr>
        <p:spPr>
          <a:xfrm>
            <a:off x="437461" y="4225774"/>
            <a:ext cx="8161876" cy="1915719"/>
          </a:xfrm>
          <a:prstGeom prst="rect">
            <a:avLst/>
          </a:prstGeom>
        </p:spPr>
        <p:txBody>
          <a:bodyPr anchor="b" anchorCtr="0"/>
          <a:lstStyle>
            <a:lvl1pPr marL="0" indent="0" algn="l">
              <a:spcBef>
                <a:spcPts val="0"/>
              </a:spcBef>
              <a:buNone/>
              <a:defRPr sz="2400" b="0" baseline="0">
                <a:solidFill>
                  <a:schemeClr val="tx1"/>
                </a:solidFill>
                <a:latin typeface="Segoe UI Light" panose="020B0502040204020203" pitchFamily="34" charset="0"/>
                <a:cs typeface="Segoe UI Light"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04449" y="179800"/>
            <a:ext cx="1847574" cy="739030"/>
          </a:xfrm>
          <a:prstGeom prst="rect">
            <a:avLst/>
          </a:prstGeom>
        </p:spPr>
      </p:pic>
    </p:spTree>
    <p:extLst>
      <p:ext uri="{BB962C8B-B14F-4D97-AF65-F5344CB8AC3E}">
        <p14:creationId xmlns:p14="http://schemas.microsoft.com/office/powerpoint/2010/main" val="3355951748"/>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guide id="3" pos="228">
          <p15:clr>
            <a:srgbClr val="FBAE40"/>
          </p15:clr>
        </p15:guide>
        <p15:guide id="4" pos="751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9" name="Subtitle 2"/>
          <p:cNvSpPr txBox="1">
            <a:spLocks/>
          </p:cNvSpPr>
          <p:nvPr userDrawn="1"/>
        </p:nvSpPr>
        <p:spPr>
          <a:xfrm>
            <a:off x="8738733" y="3421650"/>
            <a:ext cx="2241224" cy="2355337"/>
          </a:xfrm>
          <a:prstGeom prst="rect">
            <a:avLst/>
          </a:prstGeom>
        </p:spPr>
        <p:txBody>
          <a:bodyPr vert="horz" lIns="91409" tIns="45705" rIns="91409" bIns="45705" rtlCol="0" anchor="ctr" anchorCtr="0">
            <a:normAutofit/>
          </a:bodyPr>
          <a:lstStyle>
            <a:lvl1pPr marL="0" indent="0" algn="l" defTabSz="914052" rtl="0" eaLnBrk="1" latinLnBrk="0" hangingPunct="1">
              <a:lnSpc>
                <a:spcPct val="100000"/>
              </a:lnSpc>
              <a:spcBef>
                <a:spcPts val="0"/>
              </a:spcBef>
              <a:buSzPct val="90000"/>
              <a:buFont typeface="Arial" pitchFamily="34" charset="0"/>
              <a:buNone/>
              <a:defRPr lang="en-US" sz="1800" b="1" kern="1200" spc="-30" baseline="0" dirty="0">
                <a:gradFill>
                  <a:gsLst>
                    <a:gs pos="1250">
                      <a:srgbClr val="FFFFFF"/>
                    </a:gs>
                    <a:gs pos="6250">
                      <a:srgbClr val="FFFFFF"/>
                    </a:gs>
                  </a:gsLst>
                  <a:lin ang="5400000" scaled="0"/>
                </a:gradFill>
                <a:latin typeface="Segoe UI" pitchFamily="34" charset="0"/>
                <a:ea typeface="Segoe UI" pitchFamily="34" charset="0"/>
                <a:cs typeface="Segoe UI" pitchFamily="34" charset="0"/>
              </a:defRPr>
            </a:lvl1pPr>
            <a:lvl2pPr marL="457044" indent="0" algn="ctr" defTabSz="914088" rtl="0" eaLnBrk="1" latinLnBrk="0" hangingPunct="1">
              <a:spcBef>
                <a:spcPts val="300"/>
              </a:spcBef>
              <a:spcAft>
                <a:spcPts val="300"/>
              </a:spcAft>
              <a:buFont typeface="Arial" pitchFamily="34" charset="0"/>
              <a:buNone/>
              <a:defRPr sz="2800" kern="1200">
                <a:solidFill>
                  <a:schemeClr val="tx1">
                    <a:tint val="75000"/>
                  </a:schemeClr>
                </a:solidFill>
                <a:latin typeface="Segoe UI" pitchFamily="34" charset="0"/>
                <a:ea typeface="Segoe UI" pitchFamily="34" charset="0"/>
                <a:cs typeface="Segoe UI" pitchFamily="34" charset="0"/>
              </a:defRPr>
            </a:lvl2pPr>
            <a:lvl3pPr marL="914088" indent="0" algn="ctr" defTabSz="914088" rtl="0" eaLnBrk="1" latinLnBrk="0" hangingPunct="1">
              <a:spcBef>
                <a:spcPts val="200"/>
              </a:spcBef>
              <a:spcAft>
                <a:spcPts val="200"/>
              </a:spcAft>
              <a:buFont typeface="Arial" pitchFamily="34" charset="0"/>
              <a:buNone/>
              <a:defRPr sz="2400" kern="1200">
                <a:solidFill>
                  <a:schemeClr val="tx1">
                    <a:tint val="75000"/>
                  </a:schemeClr>
                </a:solidFill>
                <a:latin typeface="Segoe UI" pitchFamily="34" charset="0"/>
                <a:ea typeface="Segoe UI" pitchFamily="34" charset="0"/>
                <a:cs typeface="Segoe UI" pitchFamily="34" charset="0"/>
              </a:defRPr>
            </a:lvl3pPr>
            <a:lvl4pPr marL="1371133"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4pPr>
            <a:lvl5pPr marL="1828178" indent="0" algn="ctr" defTabSz="914088" rtl="0" eaLnBrk="1" latinLnBrk="0" hangingPunct="1">
              <a:spcBef>
                <a:spcPct val="20000"/>
              </a:spcBef>
              <a:buFont typeface="Arial" pitchFamily="34" charset="0"/>
              <a:buNone/>
              <a:defRPr sz="2000" kern="1200">
                <a:solidFill>
                  <a:schemeClr val="tx1">
                    <a:tint val="75000"/>
                  </a:schemeClr>
                </a:solidFill>
                <a:latin typeface="Segoe UI" pitchFamily="34" charset="0"/>
                <a:ea typeface="Segoe UI" pitchFamily="34" charset="0"/>
                <a:cs typeface="Segoe UI" pitchFamily="34" charset="0"/>
              </a:defRPr>
            </a:lvl5pPr>
            <a:lvl6pPr marL="2285222"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2267"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9311"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6358" indent="0" algn="ctr" defTabSz="914088"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mtClean="0"/>
              <a:t>Click to edit Master subtitle style</a:t>
            </a:r>
            <a:endParaRPr lang="en-US"/>
          </a:p>
        </p:txBody>
      </p:sp>
      <p:sp>
        <p:nvSpPr>
          <p:cNvPr id="13" name="Title 1"/>
          <p:cNvSpPr txBox="1">
            <a:spLocks/>
          </p:cNvSpPr>
          <p:nvPr userDrawn="1"/>
        </p:nvSpPr>
        <p:spPr>
          <a:xfrm>
            <a:off x="357809" y="3423726"/>
            <a:ext cx="8245329" cy="2381841"/>
          </a:xfrm>
          <a:prstGeom prst="rect">
            <a:avLst/>
          </a:prstGeom>
          <a:solidFill>
            <a:srgbClr val="82BF36"/>
          </a:solidFill>
          <a:effectLst/>
        </p:spPr>
        <p:txBody>
          <a:bodyPr vert="horz" lIns="137160" tIns="137160" rIns="91409" bIns="137160" rtlCol="0" anchor="b" anchorCtr="0">
            <a:noAutofit/>
          </a:bodyPr>
          <a:lstStyle>
            <a:lvl1pPr algn="l" defTabSz="914088" rtl="0" eaLnBrk="1" latinLnBrk="0" hangingPunct="1">
              <a:spcBef>
                <a:spcPct val="0"/>
              </a:spcBef>
              <a:buNone/>
              <a:defRPr lang="en-US" sz="4000" kern="0" dirty="0">
                <a:ln w="3175">
                  <a:noFill/>
                </a:ln>
                <a:gradFill flip="none" rotWithShape="1">
                  <a:gsLst>
                    <a:gs pos="4583">
                      <a:srgbClr val="FFFFFF"/>
                    </a:gs>
                    <a:gs pos="100000">
                      <a:srgbClr val="FFFFFF"/>
                    </a:gs>
                  </a:gsLst>
                  <a:lin ang="5400000" scaled="0"/>
                  <a:tileRect/>
                </a:gradFill>
                <a:latin typeface="Segoe UI" pitchFamily="34" charset="0"/>
                <a:ea typeface="Segoe UI" pitchFamily="34" charset="0"/>
                <a:cs typeface="Segoe UI" pitchFamily="34" charset="0"/>
              </a:defRPr>
            </a:lvl1pPr>
          </a:lstStyle>
          <a:p>
            <a:endParaRPr lang="en-US" sz="4000" dirty="0"/>
          </a:p>
        </p:txBody>
      </p:sp>
      <p:sp>
        <p:nvSpPr>
          <p:cNvPr id="14" name="top right small rectangle"/>
          <p:cNvSpPr/>
          <p:nvPr userDrawn="1"/>
        </p:nvSpPr>
        <p:spPr bwMode="auto">
          <a:xfrm>
            <a:off x="8682790" y="3421649"/>
            <a:ext cx="3257419" cy="2384240"/>
          </a:xfrm>
          <a:prstGeom prst="rect">
            <a:avLst/>
          </a:prstGeom>
          <a:solidFill>
            <a:schemeClr val="tx2"/>
          </a:solidFill>
          <a:ln>
            <a:noFill/>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04" tIns="45703" rIns="91404" bIns="45703" numCol="1" rtlCol="0" anchor="ctr" anchorCtr="0" compatLnSpc="1">
            <a:prstTxWarp prst="textNoShape">
              <a:avLst/>
            </a:prstTxWarp>
          </a:bodyPr>
          <a:lstStyle/>
          <a:p>
            <a:pPr algn="ctr" defTabSz="913788" fontAlgn="base">
              <a:spcBef>
                <a:spcPct val="0"/>
              </a:spcBef>
              <a:spcAft>
                <a:spcPct val="0"/>
              </a:spcAft>
            </a:pPr>
            <a:endParaRPr lang="en-US" sz="2200" dirty="0">
              <a:gradFill>
                <a:gsLst>
                  <a:gs pos="0">
                    <a:srgbClr val="FFFFFF"/>
                  </a:gs>
                  <a:gs pos="100000">
                    <a:srgbClr val="FFFFFF"/>
                  </a:gs>
                </a:gsLst>
                <a:lin ang="5400000" scaled="0"/>
              </a:gradFill>
            </a:endParaRPr>
          </a:p>
        </p:txBody>
      </p:sp>
      <p:pic>
        <p:nvPicPr>
          <p:cNvPr id="15" name="Picture 14"/>
          <p:cNvPicPr>
            <a:picLocks noChangeAspect="1"/>
          </p:cNvPicPr>
          <p:nvPr userDrawn="1"/>
        </p:nvPicPr>
        <p:blipFill rotWithShape="1">
          <a:blip r:embed="rId2" cstate="print">
            <a:extLst>
              <a:ext uri="{28A0092B-C50C-407E-A947-70E740481C1C}">
                <a14:useLocalDpi xmlns:a14="http://schemas.microsoft.com/office/drawing/2010/main" val="0"/>
              </a:ext>
            </a:extLst>
          </a:blip>
          <a:srcRect l="9720" t="16544" r="7275" b="16691"/>
          <a:stretch/>
        </p:blipFill>
        <p:spPr>
          <a:xfrm>
            <a:off x="11181757" y="5558001"/>
            <a:ext cx="740346" cy="218986"/>
          </a:xfrm>
          <a:prstGeom prst="rect">
            <a:avLst/>
          </a:prstGeom>
        </p:spPr>
      </p:pic>
      <p:sp>
        <p:nvSpPr>
          <p:cNvPr id="16" name="Text Placeholder 10"/>
          <p:cNvSpPr>
            <a:spLocks noGrp="1"/>
          </p:cNvSpPr>
          <p:nvPr>
            <p:ph type="body" sz="quarter" idx="10"/>
          </p:nvPr>
        </p:nvSpPr>
        <p:spPr>
          <a:xfrm>
            <a:off x="437461" y="3939147"/>
            <a:ext cx="8070435" cy="1666254"/>
          </a:xfrm>
          <a:prstGeom prst="rect">
            <a:avLst/>
          </a:prstGeom>
        </p:spPr>
        <p:txBody>
          <a:bodyPr anchor="b" anchorCtr="0">
            <a:normAutofit/>
          </a:bodyPr>
          <a:lstStyle>
            <a:lvl1pPr marL="0" indent="0">
              <a:buNone/>
              <a:defRPr sz="3600">
                <a:solidFill>
                  <a:schemeClr val="bg1"/>
                </a:solidFill>
                <a:latin typeface="Segoe UI Light" panose="020B0502040204020203" pitchFamily="34" charset="0"/>
                <a:cs typeface="Segoe UI Light" panose="020B0502040204020203" pitchFamily="34" charset="0"/>
              </a:defRPr>
            </a:lvl1pPr>
          </a:lstStyle>
          <a:p>
            <a:pPr lvl="0"/>
            <a:r>
              <a:rPr lang="en-US" dirty="0" smtClean="0"/>
              <a:t>Click to edit Master text styles</a:t>
            </a:r>
          </a:p>
        </p:txBody>
      </p:sp>
      <p:sp>
        <p:nvSpPr>
          <p:cNvPr id="17" name="Rectangle 16"/>
          <p:cNvSpPr/>
          <p:nvPr userDrawn="1"/>
        </p:nvSpPr>
        <p:spPr>
          <a:xfrm>
            <a:off x="9606694" y="3527508"/>
            <a:ext cx="1049236" cy="11402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0" tIns="0" rIns="91440" bIns="0" rtlCol="0" anchor="t" anchorCtr="0"/>
          <a:lstStyle/>
          <a:p>
            <a:r>
              <a:rPr lang="en-US" sz="1600" dirty="0" smtClean="0">
                <a:solidFill>
                  <a:schemeClr val="bg1"/>
                </a:solidFill>
                <a:latin typeface="Segoe UI Light" panose="020B0502040204020203" pitchFamily="34" charset="0"/>
                <a:cs typeface="Segoe UI Light" panose="020B0502040204020203" pitchFamily="34" charset="0"/>
              </a:rPr>
              <a:t>Microsoft </a:t>
            </a:r>
          </a:p>
          <a:p>
            <a:r>
              <a:rPr lang="en-US" sz="1600" dirty="0" smtClean="0">
                <a:solidFill>
                  <a:schemeClr val="bg1"/>
                </a:solidFill>
                <a:latin typeface="Segoe UI Light" panose="020B0502040204020203" pitchFamily="34" charset="0"/>
                <a:cs typeface="Segoe UI Light" panose="020B0502040204020203" pitchFamily="34" charset="0"/>
              </a:rPr>
              <a:t>Virtual</a:t>
            </a:r>
            <a:r>
              <a:rPr lang="en-US" sz="1600" baseline="0" dirty="0" smtClean="0">
                <a:solidFill>
                  <a:schemeClr val="bg1"/>
                </a:solidFill>
                <a:latin typeface="Segoe UI Light" panose="020B0502040204020203" pitchFamily="34" charset="0"/>
                <a:cs typeface="Segoe UI Light" panose="020B0502040204020203" pitchFamily="34" charset="0"/>
              </a:rPr>
              <a:t> Academy</a:t>
            </a:r>
            <a:endParaRPr lang="en-US" sz="1600" dirty="0">
              <a:solidFill>
                <a:schemeClr val="bg1"/>
              </a:solidFill>
              <a:latin typeface="Segoe UI Light" panose="020B0502040204020203" pitchFamily="34" charset="0"/>
              <a:cs typeface="Segoe UI Light" panose="020B0502040204020203" pitchFamily="34" charset="0"/>
            </a:endParaRPr>
          </a:p>
        </p:txBody>
      </p:sp>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66808" y="3527508"/>
            <a:ext cx="726793" cy="726793"/>
          </a:xfrm>
          <a:prstGeom prst="rect">
            <a:avLst/>
          </a:prstGeom>
        </p:spPr>
      </p:pic>
    </p:spTree>
    <p:extLst>
      <p:ext uri="{BB962C8B-B14F-4D97-AF65-F5344CB8AC3E}">
        <p14:creationId xmlns:p14="http://schemas.microsoft.com/office/powerpoint/2010/main" val="3891348690"/>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5" name="Rectangle 4"/>
          <p:cNvSpPr/>
          <p:nvPr/>
        </p:nvSpPr>
        <p:spPr>
          <a:xfrm>
            <a:off x="18903" y="2514600"/>
            <a:ext cx="12192000" cy="2514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Light" panose="020B0502040204020203" pitchFamily="34" charset="0"/>
              <a:cs typeface="Segoe UI Light" panose="020B0502040204020203" pitchFamily="34" charset="0"/>
            </a:endParaRPr>
          </a:p>
        </p:txBody>
      </p:sp>
      <p:sp>
        <p:nvSpPr>
          <p:cNvPr id="6" name="TextBox 5"/>
          <p:cNvSpPr txBox="1"/>
          <p:nvPr/>
        </p:nvSpPr>
        <p:spPr>
          <a:xfrm>
            <a:off x="20072" y="1647906"/>
            <a:ext cx="9969500" cy="861774"/>
          </a:xfrm>
          <a:prstGeom prst="rect">
            <a:avLst/>
          </a:prstGeom>
          <a:noFill/>
        </p:spPr>
        <p:txBody>
          <a:bodyPr wrap="square" rtlCol="0">
            <a:spAutoFit/>
          </a:bodyPr>
          <a:lstStyle/>
          <a:p>
            <a:r>
              <a:rPr lang="en-US" sz="48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Microsoft</a:t>
            </a:r>
            <a:r>
              <a:rPr lang="en-US" sz="1800" baseline="1000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a:t>
            </a:r>
            <a:r>
              <a:rPr lang="en-US" sz="44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 </a:t>
            </a:r>
            <a:r>
              <a:rPr lang="en-US" sz="480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Virtual</a:t>
            </a:r>
            <a:r>
              <a:rPr lang="en-US" sz="4800" baseline="0" dirty="0" smtClean="0">
                <a:solidFill>
                  <a:schemeClr val="tx1">
                    <a:lumMod val="65000"/>
                    <a:lumOff val="35000"/>
                  </a:schemeClr>
                </a:solidFill>
                <a:latin typeface="Segoe UI Light" pitchFamily="34" charset="0"/>
                <a:ea typeface="Segoe UI" pitchFamily="34" charset="0"/>
                <a:cs typeface="Segoe UI Light" panose="020B0502040204020203" pitchFamily="34" charset="0"/>
              </a:rPr>
              <a:t> Academy</a:t>
            </a:r>
            <a:endParaRPr lang="en-US" sz="4800" dirty="0">
              <a:solidFill>
                <a:schemeClr val="tx1">
                  <a:lumMod val="65000"/>
                  <a:lumOff val="35000"/>
                </a:schemeClr>
              </a:solidFill>
              <a:latin typeface="Segoe UI Light" pitchFamily="34" charset="0"/>
              <a:ea typeface="Segoe UI" pitchFamily="34" charset="0"/>
              <a:cs typeface="Segoe UI Light" panose="020B0502040204020203" pitchFamily="34" charset="0"/>
            </a:endParaRPr>
          </a:p>
        </p:txBody>
      </p:sp>
      <p:pic>
        <p:nvPicPr>
          <p:cNvPr id="10" name="Picture 9"/>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 y="2514600"/>
            <a:ext cx="4084320" cy="2514600"/>
          </a:xfrm>
          <a:prstGeom prst="rect">
            <a:avLst/>
          </a:prstGeom>
        </p:spPr>
      </p:pic>
      <p:sp>
        <p:nvSpPr>
          <p:cNvPr id="726019" name="Rectangle 3"/>
          <p:cNvSpPr>
            <a:spLocks noGrp="1" noChangeArrowheads="1"/>
          </p:cNvSpPr>
          <p:nvPr>
            <p:ph type="ctrTitle" sz="quarter" hasCustomPrompt="1"/>
          </p:nvPr>
        </p:nvSpPr>
        <p:spPr>
          <a:xfrm>
            <a:off x="4142377" y="2774736"/>
            <a:ext cx="7643223" cy="1129607"/>
          </a:xfrm>
          <a:ln algn="ctr"/>
        </p:spPr>
        <p:txBody>
          <a:bodyPr wrap="square" tIns="0" rIns="0" bIns="0">
            <a:spAutoFit/>
          </a:bodyPr>
          <a:lstStyle>
            <a:lvl1pPr algn="l">
              <a:spcBef>
                <a:spcPct val="60000"/>
              </a:spcBef>
              <a:buClr>
                <a:schemeClr val="hlink"/>
              </a:buClr>
              <a:buSzPct val="90000"/>
              <a:buFontTx/>
              <a:buNone/>
              <a:defRPr sz="8400" baseline="0">
                <a:solidFill>
                  <a:schemeClr val="bg1"/>
                </a:solidFill>
                <a:latin typeface="Segoe UI Light" panose="020B0502040204020203" pitchFamily="34" charset="0"/>
                <a:cs typeface="Segoe UI Light" panose="020B0502040204020203" pitchFamily="34" charset="0"/>
              </a:defRPr>
            </a:lvl1pPr>
          </a:lstStyle>
          <a:p>
            <a:r>
              <a:rPr lang="en-US" dirty="0" smtClean="0"/>
              <a:t>Course #</a:t>
            </a:r>
            <a:endParaRPr lang="en-US" dirty="0"/>
          </a:p>
        </p:txBody>
      </p:sp>
      <p:sp>
        <p:nvSpPr>
          <p:cNvPr id="726020" name="Rectangle 4"/>
          <p:cNvSpPr>
            <a:spLocks noGrp="1" noChangeArrowheads="1"/>
          </p:cNvSpPr>
          <p:nvPr>
            <p:ph type="subTitle" sz="quarter" idx="1" hasCustomPrompt="1"/>
          </p:nvPr>
        </p:nvSpPr>
        <p:spPr>
          <a:xfrm>
            <a:off x="4161729" y="3925328"/>
            <a:ext cx="7701280" cy="1103872"/>
          </a:xfrm>
        </p:spPr>
        <p:txBody>
          <a:bodyPr lIns="91440" tIns="45720" rIns="91440" bIns="45720"/>
          <a:lstStyle>
            <a:lvl1pPr marL="0" indent="0" algn="l">
              <a:lnSpc>
                <a:spcPct val="95000"/>
              </a:lnSpc>
              <a:spcBef>
                <a:spcPct val="60000"/>
              </a:spcBef>
              <a:buFontTx/>
              <a:buNone/>
              <a:defRPr sz="280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stStyle>
          <a:p>
            <a:r>
              <a:rPr lang="en-US" dirty="0" smtClean="0"/>
              <a:t>Click to edit Course title</a:t>
            </a:r>
            <a:endParaRPr lang="en-US" dirty="0"/>
          </a:p>
        </p:txBody>
      </p:sp>
    </p:spTree>
    <p:extLst>
      <p:ext uri="{BB962C8B-B14F-4D97-AF65-F5344CB8AC3E}">
        <p14:creationId xmlns:p14="http://schemas.microsoft.com/office/powerpoint/2010/main" val="810872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val="2516130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763584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775" y="2870519"/>
            <a:ext cx="10365317" cy="740664"/>
          </a:xfrm>
          <a:noFill/>
        </p:spPr>
        <p:txBody>
          <a:bodyPr/>
          <a:lstStyle>
            <a:lvl1pPr algn="ctr">
              <a:defRPr sz="4000"/>
            </a:lvl1pPr>
          </a:lstStyle>
          <a:p>
            <a:r>
              <a:rPr lang="en-US" dirty="0" smtClean="0"/>
              <a:t>Click to edit Master title style</a:t>
            </a:r>
            <a:endParaRPr lang="en-US" dirty="0"/>
          </a:p>
        </p:txBody>
      </p:sp>
    </p:spTree>
    <p:extLst>
      <p:ext uri="{BB962C8B-B14F-4D97-AF65-F5344CB8AC3E}">
        <p14:creationId xmlns:p14="http://schemas.microsoft.com/office/powerpoint/2010/main" val="22023508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itle Placeholder 9"/>
          <p:cNvSpPr>
            <a:spLocks noGrp="1"/>
          </p:cNvSpPr>
          <p:nvPr>
            <p:ph type="title"/>
          </p:nvPr>
        </p:nvSpPr>
        <p:spPr>
          <a:xfrm>
            <a:off x="379514" y="182215"/>
            <a:ext cx="11524432" cy="1063487"/>
          </a:xfrm>
          <a:prstGeom prst="rect">
            <a:avLst/>
          </a:prstGeom>
        </p:spPr>
        <p:txBody>
          <a:bodyPr vert="horz" lIns="91409" tIns="45705" rIns="91409" bIns="45705" rtlCol="0" anchor="t" anchorCtr="0">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3118783959"/>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9" r:id="rId3"/>
    <p:sldLayoutId id="2147483670" r:id="rId4"/>
    <p:sldLayoutId id="2147483671" r:id="rId5"/>
  </p:sldLayoutIdLst>
  <p:timing>
    <p:tnLst>
      <p:par>
        <p:cTn id="1" dur="indefinite" restart="never" nodeType="tmRoot"/>
      </p:par>
    </p:tnLst>
  </p:timing>
  <p:txStyles>
    <p:titleStyle>
      <a:lvl1pPr algn="l" defTabSz="914088" rtl="0" eaLnBrk="1" latinLnBrk="0" hangingPunct="1">
        <a:lnSpc>
          <a:spcPct val="80000"/>
        </a:lnSpc>
        <a:spcBef>
          <a:spcPct val="0"/>
        </a:spcBef>
        <a:buNone/>
        <a:defRPr sz="4400" kern="12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p:titleStyle>
    <p:bodyStyle>
      <a:lvl1pPr marL="342783" indent="-342783" algn="l" defTabSz="914088" rtl="0" eaLnBrk="1" latinLnBrk="0" hangingPunct="1">
        <a:spcBef>
          <a:spcPts val="1200"/>
        </a:spcBef>
        <a:buFont typeface="Arial" pitchFamily="34" charset="0"/>
        <a:buChar char="•"/>
        <a:defRPr sz="3200" b="1"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88" rtl="0" eaLnBrk="1" latinLnBrk="0" hangingPunct="1">
        <a:defRPr sz="1800" kern="1200">
          <a:solidFill>
            <a:schemeClr val="tx1"/>
          </a:solidFill>
          <a:latin typeface="+mn-lt"/>
          <a:ea typeface="+mn-ea"/>
          <a:cs typeface="+mn-cs"/>
        </a:defRPr>
      </a:lvl1pPr>
      <a:lvl2pPr marL="457044" algn="l" defTabSz="914088" rtl="0" eaLnBrk="1" latinLnBrk="0" hangingPunct="1">
        <a:defRPr sz="1800" kern="1200">
          <a:solidFill>
            <a:schemeClr val="tx1"/>
          </a:solidFill>
          <a:latin typeface="+mn-lt"/>
          <a:ea typeface="+mn-ea"/>
          <a:cs typeface="+mn-cs"/>
        </a:defRPr>
      </a:lvl2pPr>
      <a:lvl3pPr marL="914088" algn="l" defTabSz="914088" rtl="0" eaLnBrk="1" latinLnBrk="0" hangingPunct="1">
        <a:defRPr sz="1800" kern="1200">
          <a:solidFill>
            <a:schemeClr val="tx1"/>
          </a:solidFill>
          <a:latin typeface="+mn-lt"/>
          <a:ea typeface="+mn-ea"/>
          <a:cs typeface="+mn-cs"/>
        </a:defRPr>
      </a:lvl3pPr>
      <a:lvl4pPr marL="1371133" algn="l" defTabSz="914088" rtl="0" eaLnBrk="1" latinLnBrk="0" hangingPunct="1">
        <a:defRPr sz="1800" kern="1200">
          <a:solidFill>
            <a:schemeClr val="tx1"/>
          </a:solidFill>
          <a:latin typeface="+mn-lt"/>
          <a:ea typeface="+mn-ea"/>
          <a:cs typeface="+mn-cs"/>
        </a:defRPr>
      </a:lvl4pPr>
      <a:lvl5pPr marL="1828178" algn="l" defTabSz="914088" rtl="0" eaLnBrk="1" latinLnBrk="0" hangingPunct="1">
        <a:defRPr sz="1800" kern="1200">
          <a:solidFill>
            <a:schemeClr val="tx1"/>
          </a:solidFill>
          <a:latin typeface="+mn-lt"/>
          <a:ea typeface="+mn-ea"/>
          <a:cs typeface="+mn-cs"/>
        </a:defRPr>
      </a:lvl5pPr>
      <a:lvl6pPr marL="2285222" algn="l" defTabSz="914088" rtl="0" eaLnBrk="1" latinLnBrk="0" hangingPunct="1">
        <a:defRPr sz="1800" kern="1200">
          <a:solidFill>
            <a:schemeClr val="tx1"/>
          </a:solidFill>
          <a:latin typeface="+mn-lt"/>
          <a:ea typeface="+mn-ea"/>
          <a:cs typeface="+mn-cs"/>
        </a:defRPr>
      </a:lvl6pPr>
      <a:lvl7pPr marL="2742267" algn="l" defTabSz="914088" rtl="0" eaLnBrk="1" latinLnBrk="0" hangingPunct="1">
        <a:defRPr sz="1800" kern="1200">
          <a:solidFill>
            <a:schemeClr val="tx1"/>
          </a:solidFill>
          <a:latin typeface="+mn-lt"/>
          <a:ea typeface="+mn-ea"/>
          <a:cs typeface="+mn-cs"/>
        </a:defRPr>
      </a:lvl7pPr>
      <a:lvl8pPr marL="3199311" algn="l" defTabSz="914088" rtl="0" eaLnBrk="1" latinLnBrk="0" hangingPunct="1">
        <a:defRPr sz="1800" kern="1200">
          <a:solidFill>
            <a:schemeClr val="tx1"/>
          </a:solidFill>
          <a:latin typeface="+mn-lt"/>
          <a:ea typeface="+mn-ea"/>
          <a:cs typeface="+mn-cs"/>
        </a:defRPr>
      </a:lvl8pPr>
      <a:lvl9pPr marL="3656358" algn="l" defTabSz="91408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0"/>
            <a:ext cx="12192000" cy="70408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Light" panose="020B0502040204020203" pitchFamily="34" charset="0"/>
              <a:cs typeface="Segoe UI Light" panose="020B0502040204020203" pitchFamily="34" charset="0"/>
            </a:endParaRPr>
          </a:p>
        </p:txBody>
      </p:sp>
      <p:sp>
        <p:nvSpPr>
          <p:cNvPr id="725001" name="Rectangle 9"/>
          <p:cNvSpPr>
            <a:spLocks noChangeArrowheads="1"/>
          </p:cNvSpPr>
          <p:nvPr/>
        </p:nvSpPr>
        <p:spPr bwMode="auto">
          <a:xfrm>
            <a:off x="6351" y="731839"/>
            <a:ext cx="12181416" cy="6111875"/>
          </a:xfrm>
          <a:prstGeom prst="rect">
            <a:avLst/>
          </a:prstGeom>
          <a:noFill/>
          <a:ln w="28575" algn="ctr">
            <a:noFill/>
            <a:miter lim="800000"/>
            <a:headEnd/>
            <a:tailEnd/>
          </a:ln>
          <a:effectLst/>
        </p:spPr>
        <p:txBody>
          <a:bodyPr wrap="none" anchor="ctr"/>
          <a:lstStyle/>
          <a:p>
            <a:pPr algn="ctr" eaLnBrk="0" hangingPunct="0">
              <a:defRPr/>
            </a:pPr>
            <a:endParaRPr lang="en-US" sz="1800" dirty="0">
              <a:latin typeface="Segoe UI Light" panose="020B0502040204020203" pitchFamily="34" charset="0"/>
              <a:cs typeface="Segoe UI Light" panose="020B0502040204020203" pitchFamily="34" charset="0"/>
            </a:endParaRPr>
          </a:p>
        </p:txBody>
      </p:sp>
      <p:sp>
        <p:nvSpPr>
          <p:cNvPr id="1029" name="Rectangle 4"/>
          <p:cNvSpPr>
            <a:spLocks noGrp="1" noChangeArrowheads="1"/>
          </p:cNvSpPr>
          <p:nvPr>
            <p:ph type="title"/>
          </p:nvPr>
        </p:nvSpPr>
        <p:spPr bwMode="auto">
          <a:xfrm>
            <a:off x="613834" y="-2"/>
            <a:ext cx="10365317" cy="740664"/>
          </a:xfrm>
          <a:prstGeom prst="rect">
            <a:avLst/>
          </a:prstGeom>
          <a:noFill/>
          <a:ln w="9525">
            <a:noFill/>
            <a:miter lim="800000"/>
            <a:headEnd/>
            <a:tailEnd/>
          </a:ln>
        </p:spPr>
        <p:txBody>
          <a:bodyPr vert="horz" wrap="square" lIns="0" tIns="45720" rIns="91440" bIns="45720" numCol="1" anchor="ctr" anchorCtr="0" compatLnSpc="1">
            <a:prstTxWarp prst="textNoShape">
              <a:avLst/>
            </a:prstTxWarp>
          </a:bodyPr>
          <a:lstStyle/>
          <a:p>
            <a:pPr lvl="0"/>
            <a:r>
              <a:rPr lang="en-US" dirty="0" smtClean="0"/>
              <a:t>Slide Title</a:t>
            </a:r>
          </a:p>
        </p:txBody>
      </p:sp>
      <p:sp>
        <p:nvSpPr>
          <p:cNvPr id="1030" name="Rectangle 5"/>
          <p:cNvSpPr>
            <a:spLocks noGrp="1" noChangeArrowheads="1"/>
          </p:cNvSpPr>
          <p:nvPr>
            <p:ph type="body" idx="1"/>
          </p:nvPr>
        </p:nvSpPr>
        <p:spPr bwMode="auto">
          <a:xfrm>
            <a:off x="611718" y="1021215"/>
            <a:ext cx="10825541" cy="514735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extLst>
      <p:ext uri="{BB962C8B-B14F-4D97-AF65-F5344CB8AC3E}">
        <p14:creationId xmlns:p14="http://schemas.microsoft.com/office/powerpoint/2010/main" val="18342560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80" r:id="rId7"/>
  </p:sldLayoutIdLst>
  <p:timing>
    <p:tnLst>
      <p:par>
        <p:cTn id="1" dur="indefinite" restart="never" nodeType="tmRoot"/>
      </p:par>
    </p:tnLst>
  </p:timing>
  <p:txStyles>
    <p:titleStyle>
      <a:lvl1pPr algn="l" rtl="0" eaLnBrk="1" fontAlgn="base" hangingPunct="1">
        <a:lnSpc>
          <a:spcPct val="85000"/>
        </a:lnSpc>
        <a:spcBef>
          <a:spcPct val="0"/>
        </a:spcBef>
        <a:spcAft>
          <a:spcPct val="0"/>
        </a:spcAft>
        <a:buClr>
          <a:srgbClr val="DC0081"/>
        </a:buClr>
        <a:buFont typeface="Wingdings" pitchFamily="2" charset="2"/>
        <a:defRPr sz="280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vl2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2pPr>
      <a:lvl3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3pPr>
      <a:lvl4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4pPr>
      <a:lvl5pPr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5pPr>
      <a:lvl6pPr marL="4572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6pPr>
      <a:lvl7pPr marL="9144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7pPr>
      <a:lvl8pPr marL="13716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8pPr>
      <a:lvl9pPr marL="1828800" algn="l" rtl="0" eaLnBrk="1" fontAlgn="base" hangingPunct="1">
        <a:lnSpc>
          <a:spcPct val="85000"/>
        </a:lnSpc>
        <a:spcBef>
          <a:spcPct val="0"/>
        </a:spcBef>
        <a:spcAft>
          <a:spcPct val="0"/>
        </a:spcAft>
        <a:buClr>
          <a:srgbClr val="DC0081"/>
        </a:buClr>
        <a:buFont typeface="Wingdings" pitchFamily="2" charset="2"/>
        <a:defRPr sz="2400">
          <a:solidFill>
            <a:schemeClr val="tx1"/>
          </a:solidFill>
          <a:latin typeface="Verdana" pitchFamily="34" charset="0"/>
        </a:defRPr>
      </a:lvl9pPr>
    </p:titleStyle>
    <p:bodyStyle>
      <a:lvl1pPr marL="174625" indent="-174625" algn="l" rtl="0" eaLnBrk="1" fontAlgn="base" hangingPunct="1">
        <a:lnSpc>
          <a:spcPct val="100000"/>
        </a:lnSpc>
        <a:spcBef>
          <a:spcPts val="600"/>
        </a:spcBef>
        <a:spcAft>
          <a:spcPct val="0"/>
        </a:spcAft>
        <a:buClr>
          <a:srgbClr val="0070C0"/>
        </a:buClr>
        <a:buSzPct val="90000"/>
        <a:buFont typeface="Arial" pitchFamily="34" charset="0"/>
        <a:buChar char="•"/>
        <a:defRPr sz="2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458788" indent="-169863" algn="l" rtl="0" eaLnBrk="1" fontAlgn="base" hangingPunct="1">
        <a:lnSpc>
          <a:spcPct val="100000"/>
        </a:lnSpc>
        <a:spcBef>
          <a:spcPts val="600"/>
        </a:spcBef>
        <a:spcAft>
          <a:spcPct val="0"/>
        </a:spcAft>
        <a:buClr>
          <a:srgbClr val="0070C0"/>
        </a:buClr>
        <a:buSzPct val="80000"/>
        <a:buFont typeface="Arial" pitchFamily="34" charset="0"/>
        <a:buChar char="•"/>
        <a:defRPr sz="24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854075" indent="-173038" algn="l" rtl="0" eaLnBrk="1" fontAlgn="base" hangingPunct="1">
        <a:lnSpc>
          <a:spcPct val="100000"/>
        </a:lnSpc>
        <a:spcBef>
          <a:spcPts val="600"/>
        </a:spcBef>
        <a:spcAft>
          <a:spcPct val="0"/>
        </a:spcAft>
        <a:buClr>
          <a:srgbClr val="0070C0"/>
        </a:buClr>
        <a:buSzPct val="80000"/>
        <a:buFont typeface="Arial" pitchFamily="34" charset="0"/>
        <a:buChar char="•"/>
        <a:defRPr sz="20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254125" indent="-165100"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1544638" indent="-168275"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0018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6pPr>
      <a:lvl7pPr marL="24590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7pPr>
      <a:lvl8pPr marL="29162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8pPr>
      <a:lvl9pPr marL="33734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17.emf"/><Relationship Id="rId4" Type="http://schemas.openxmlformats.org/officeDocument/2006/relationships/image" Target="../media/image16.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11.xml"/><Relationship Id="rId4" Type="http://schemas.openxmlformats.org/officeDocument/2006/relationships/image" Target="../media/image25.emf"/></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smtClean="0"/>
              <a:t>Module 4</a:t>
            </a:r>
            <a:endParaRPr lang="en-US" dirty="0"/>
          </a:p>
        </p:txBody>
      </p:sp>
      <p:sp>
        <p:nvSpPr>
          <p:cNvPr id="4" name="Subtitle 3"/>
          <p:cNvSpPr>
            <a:spLocks noGrp="1"/>
          </p:cNvSpPr>
          <p:nvPr>
            <p:ph type="subTitle" sz="quarter" idx="1"/>
          </p:nvPr>
        </p:nvSpPr>
        <p:spPr/>
        <p:txBody>
          <a:bodyPr/>
          <a:lstStyle/>
          <a:p>
            <a:pPr marL="914400" indent="-914400"/>
            <a:r>
              <a:rPr lang="en-US" dirty="0" smtClean="0"/>
              <a:t>Understanding </a:t>
            </a:r>
            <a:r>
              <a:rPr lang="en-US" dirty="0"/>
              <a:t>Network Security</a:t>
            </a:r>
          </a:p>
        </p:txBody>
      </p:sp>
      <p:sp>
        <p:nvSpPr>
          <p:cNvPr id="5" name="Subtitle 3"/>
          <p:cNvSpPr txBox="1">
            <a:spLocks/>
          </p:cNvSpPr>
          <p:nvPr/>
        </p:nvSpPr>
        <p:spPr bwMode="auto">
          <a:xfrm>
            <a:off x="193271" y="5604387"/>
            <a:ext cx="8579886" cy="98882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1" fontAlgn="base" hangingPunct="1">
              <a:lnSpc>
                <a:spcPct val="95000"/>
              </a:lnSpc>
              <a:spcBef>
                <a:spcPct val="60000"/>
              </a:spcBef>
              <a:spcAft>
                <a:spcPct val="0"/>
              </a:spcAft>
              <a:buClr>
                <a:srgbClr val="0070C0"/>
              </a:buClr>
              <a:buSzPct val="90000"/>
              <a:buFontTx/>
              <a:buNone/>
              <a:defRPr sz="2800">
                <a:solidFill>
                  <a:schemeClr val="bg1"/>
                </a:solidFill>
                <a:latin typeface="Segoe UI Light" panose="020B0502040204020203" pitchFamily="34" charset="0"/>
                <a:ea typeface="Segoe UI Light" panose="020B0502040204020203" pitchFamily="34" charset="0"/>
                <a:cs typeface="Segoe UI Light" panose="020B0502040204020203" pitchFamily="34" charset="0"/>
              </a:defRPr>
            </a:lvl1pPr>
            <a:lvl2pPr marL="458788" indent="-169863" algn="l" rtl="0" eaLnBrk="1" fontAlgn="base" hangingPunct="1">
              <a:lnSpc>
                <a:spcPct val="100000"/>
              </a:lnSpc>
              <a:spcBef>
                <a:spcPts val="600"/>
              </a:spcBef>
              <a:spcAft>
                <a:spcPct val="0"/>
              </a:spcAft>
              <a:buClr>
                <a:srgbClr val="0070C0"/>
              </a:buClr>
              <a:buSzPct val="80000"/>
              <a:buFont typeface="Arial" pitchFamily="34" charset="0"/>
              <a:buChar char="•"/>
              <a:defRPr sz="24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2pPr>
            <a:lvl3pPr marL="854075" indent="-173038" algn="l" rtl="0" eaLnBrk="1" fontAlgn="base" hangingPunct="1">
              <a:lnSpc>
                <a:spcPct val="100000"/>
              </a:lnSpc>
              <a:spcBef>
                <a:spcPts val="600"/>
              </a:spcBef>
              <a:spcAft>
                <a:spcPct val="0"/>
              </a:spcAft>
              <a:buClr>
                <a:srgbClr val="0070C0"/>
              </a:buClr>
              <a:buSzPct val="80000"/>
              <a:buFont typeface="Arial" pitchFamily="34" charset="0"/>
              <a:buChar char="•"/>
              <a:defRPr sz="20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254125" indent="-165100"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1544638" indent="-168275" algn="l" rtl="0" eaLnBrk="1" fontAlgn="base" hangingPunct="1">
              <a:lnSpc>
                <a:spcPct val="100000"/>
              </a:lnSpc>
              <a:spcBef>
                <a:spcPts val="600"/>
              </a:spcBef>
              <a:spcAft>
                <a:spcPct val="0"/>
              </a:spcAft>
              <a:buClr>
                <a:srgbClr val="0070C0"/>
              </a:buClr>
              <a:buSzPct val="90000"/>
              <a:buFont typeface="Arial" pitchFamily="34" charset="0"/>
              <a:buChar char="•"/>
              <a:defRPr sz="180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0018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6pPr>
            <a:lvl7pPr marL="24590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7pPr>
            <a:lvl8pPr marL="29162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8pPr>
            <a:lvl9pPr marL="3373438" indent="-168275" algn="l" rtl="0" eaLnBrk="1" fontAlgn="base" hangingPunct="1">
              <a:lnSpc>
                <a:spcPct val="90000"/>
              </a:lnSpc>
              <a:spcBef>
                <a:spcPct val="70000"/>
              </a:spcBef>
              <a:spcAft>
                <a:spcPct val="0"/>
              </a:spcAft>
              <a:buClr>
                <a:srgbClr val="2D4A6D"/>
              </a:buClr>
              <a:buSzPct val="90000"/>
              <a:buChar char="•"/>
              <a:defRPr sz="1600">
                <a:solidFill>
                  <a:schemeClr val="tx1"/>
                </a:solidFill>
                <a:latin typeface="+mn-lt"/>
              </a:defRPr>
            </a:lvl9pPr>
          </a:lstStyle>
          <a:p>
            <a:pPr>
              <a:lnSpc>
                <a:spcPct val="100000"/>
              </a:lnSpc>
              <a:spcBef>
                <a:spcPts val="0"/>
              </a:spcBef>
            </a:pPr>
            <a:r>
              <a:rPr lang="en-US" kern="0" dirty="0" smtClean="0">
                <a:solidFill>
                  <a:srgbClr val="000000"/>
                </a:solidFill>
              </a:rPr>
              <a:t>Christopher Chapman | Content PM , Microsoft</a:t>
            </a:r>
          </a:p>
          <a:p>
            <a:pPr>
              <a:lnSpc>
                <a:spcPct val="100000"/>
              </a:lnSpc>
              <a:spcBef>
                <a:spcPts val="0"/>
              </a:spcBef>
            </a:pPr>
            <a:r>
              <a:rPr lang="en-US" kern="0" dirty="0" smtClean="0">
                <a:solidFill>
                  <a:srgbClr val="000000"/>
                </a:solidFill>
              </a:rPr>
              <a:t>Thomas Willingham | Content Developer, Microsoft</a:t>
            </a:r>
            <a:endParaRPr lang="en-US" kern="0" dirty="0">
              <a:solidFill>
                <a:srgbClr val="000000"/>
              </a:solidFill>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3648" y="177861"/>
            <a:ext cx="1847574" cy="739030"/>
          </a:xfrm>
          <a:prstGeom prst="rect">
            <a:avLst/>
          </a:prstGeom>
        </p:spPr>
      </p:pic>
    </p:spTree>
    <p:extLst>
      <p:ext uri="{BB962C8B-B14F-4D97-AF65-F5344CB8AC3E}">
        <p14:creationId xmlns:p14="http://schemas.microsoft.com/office/powerpoint/2010/main" val="15829496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 Model – Network Layer</a:t>
            </a:r>
            <a:endParaRPr lang="en-US" dirty="0"/>
          </a:p>
        </p:txBody>
      </p:sp>
      <p:sp>
        <p:nvSpPr>
          <p:cNvPr id="3" name="Content Placeholder 2"/>
          <p:cNvSpPr>
            <a:spLocks noGrp="1"/>
          </p:cNvSpPr>
          <p:nvPr>
            <p:ph type="body" idx="1"/>
          </p:nvPr>
        </p:nvSpPr>
        <p:spPr/>
        <p:txBody>
          <a:bodyPr/>
          <a:lstStyle/>
          <a:p>
            <a:r>
              <a:rPr lang="en-US" dirty="0" smtClean="0"/>
              <a:t>Layer 3</a:t>
            </a:r>
          </a:p>
          <a:p>
            <a:r>
              <a:rPr lang="en-US" dirty="0" smtClean="0"/>
              <a:t>Responsible for routing</a:t>
            </a:r>
          </a:p>
          <a:p>
            <a:r>
              <a:rPr lang="en-US" dirty="0" smtClean="0"/>
              <a:t>Verifies where the packet must be sent, and decides the next device on the network that the packet must be sent to</a:t>
            </a:r>
            <a:endParaRPr lang="en-US" dirty="0"/>
          </a:p>
        </p:txBody>
      </p:sp>
    </p:spTree>
    <p:extLst>
      <p:ext uri="{BB962C8B-B14F-4D97-AF65-F5344CB8AC3E}">
        <p14:creationId xmlns:p14="http://schemas.microsoft.com/office/powerpoint/2010/main" val="19885056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 Model – Data Link Layer</a:t>
            </a:r>
            <a:endParaRPr lang="en-US" dirty="0"/>
          </a:p>
        </p:txBody>
      </p:sp>
      <p:sp>
        <p:nvSpPr>
          <p:cNvPr id="3" name="Content Placeholder 2"/>
          <p:cNvSpPr>
            <a:spLocks noGrp="1"/>
          </p:cNvSpPr>
          <p:nvPr>
            <p:ph type="body" idx="1"/>
          </p:nvPr>
        </p:nvSpPr>
        <p:spPr/>
        <p:txBody>
          <a:bodyPr/>
          <a:lstStyle/>
          <a:p>
            <a:r>
              <a:rPr lang="en-US" dirty="0" smtClean="0"/>
              <a:t>Layer 2</a:t>
            </a:r>
          </a:p>
          <a:p>
            <a:r>
              <a:rPr lang="en-US" dirty="0"/>
              <a:t>Connects the data layer to the physical layer so that the data can be transmitted across the network</a:t>
            </a:r>
          </a:p>
          <a:p>
            <a:r>
              <a:rPr lang="en-US" dirty="0"/>
              <a:t>The data link layer handles error detection, error correction and hardware addressing</a:t>
            </a:r>
          </a:p>
          <a:p>
            <a:r>
              <a:rPr lang="en-US" dirty="0"/>
              <a:t>The data link layer is broken into two sub-layers, the Media Access Control (MAC) sub-layer and the Logical Link Control (LLC) sub-layer	</a:t>
            </a:r>
          </a:p>
          <a:p>
            <a:endParaRPr lang="en-US" dirty="0"/>
          </a:p>
        </p:txBody>
      </p:sp>
    </p:spTree>
    <p:extLst>
      <p:ext uri="{BB962C8B-B14F-4D97-AF65-F5344CB8AC3E}">
        <p14:creationId xmlns:p14="http://schemas.microsoft.com/office/powerpoint/2010/main" val="9867289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 Model – Physical Layer</a:t>
            </a:r>
            <a:endParaRPr lang="en-US" dirty="0"/>
          </a:p>
        </p:txBody>
      </p:sp>
      <p:sp>
        <p:nvSpPr>
          <p:cNvPr id="3" name="Content Placeholder 2"/>
          <p:cNvSpPr>
            <a:spLocks noGrp="1"/>
          </p:cNvSpPr>
          <p:nvPr>
            <p:ph type="body" idx="1"/>
          </p:nvPr>
        </p:nvSpPr>
        <p:spPr/>
        <p:txBody>
          <a:bodyPr/>
          <a:lstStyle/>
          <a:p>
            <a:r>
              <a:rPr lang="en-US" dirty="0" smtClean="0"/>
              <a:t>Layer 1</a:t>
            </a:r>
          </a:p>
          <a:p>
            <a:r>
              <a:rPr lang="en-US" dirty="0" smtClean="0"/>
              <a:t>Defines </a:t>
            </a:r>
            <a:r>
              <a:rPr lang="en-US" dirty="0"/>
              <a:t>the physical characteristics of the network, including Media, hardware and </a:t>
            </a:r>
            <a:r>
              <a:rPr lang="en-US" dirty="0" smtClean="0"/>
              <a:t>topology</a:t>
            </a:r>
            <a:endParaRPr lang="en-US" dirty="0"/>
          </a:p>
        </p:txBody>
      </p:sp>
    </p:spTree>
    <p:extLst>
      <p:ext uri="{BB962C8B-B14F-4D97-AF65-F5344CB8AC3E}">
        <p14:creationId xmlns:p14="http://schemas.microsoft.com/office/powerpoint/2010/main" val="18945743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1" name="Picture 1190"/>
          <p:cNvPicPr>
            <a:picLocks noChangeAspect="1"/>
          </p:cNvPicPr>
          <p:nvPr/>
        </p:nvPicPr>
        <p:blipFill>
          <a:blip r:embed="rId3"/>
          <a:stretch>
            <a:fillRect/>
          </a:stretch>
        </p:blipFill>
        <p:spPr>
          <a:xfrm>
            <a:off x="2415202" y="1051937"/>
            <a:ext cx="6762580" cy="5160541"/>
          </a:xfrm>
          <a:prstGeom prst="rect">
            <a:avLst/>
          </a:prstGeom>
        </p:spPr>
      </p:pic>
      <p:sp>
        <p:nvSpPr>
          <p:cNvPr id="1192" name="Title 1191"/>
          <p:cNvSpPr>
            <a:spLocks noGrp="1"/>
          </p:cNvSpPr>
          <p:nvPr>
            <p:ph type="title"/>
          </p:nvPr>
        </p:nvSpPr>
        <p:spPr/>
        <p:txBody>
          <a:bodyPr>
            <a:normAutofit fontScale="90000"/>
          </a:bodyPr>
          <a:lstStyle/>
          <a:p>
            <a:r>
              <a:rPr lang="en-US" dirty="0" smtClean="0"/>
              <a:t>OSI Model</a:t>
            </a:r>
            <a:br>
              <a:rPr lang="en-US" dirty="0" smtClean="0"/>
            </a:br>
            <a:r>
              <a:rPr lang="en-US" dirty="0" smtClean="0"/>
              <a:t>Data Flow</a:t>
            </a:r>
            <a:endParaRPr lang="en-US" dirty="0"/>
          </a:p>
        </p:txBody>
      </p:sp>
    </p:spTree>
    <p:extLst>
      <p:ext uri="{BB962C8B-B14F-4D97-AF65-F5344CB8AC3E}">
        <p14:creationId xmlns:p14="http://schemas.microsoft.com/office/powerpoint/2010/main" val="23041190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Packet Filtering Firewall</a:t>
            </a:r>
            <a:endParaRPr lang="en-US" dirty="0"/>
          </a:p>
        </p:txBody>
      </p:sp>
      <p:sp>
        <p:nvSpPr>
          <p:cNvPr id="3" name="Content Placeholder 2"/>
          <p:cNvSpPr>
            <a:spLocks noGrp="1"/>
          </p:cNvSpPr>
          <p:nvPr>
            <p:ph type="body" idx="1"/>
          </p:nvPr>
        </p:nvSpPr>
        <p:spPr/>
        <p:txBody>
          <a:bodyPr/>
          <a:lstStyle/>
          <a:p>
            <a:r>
              <a:rPr lang="en-US" dirty="0" smtClean="0"/>
              <a:t>First generation firewall</a:t>
            </a:r>
          </a:p>
          <a:p>
            <a:r>
              <a:rPr lang="en-US" dirty="0" smtClean="0"/>
              <a:t>Inspects packet at layer 3</a:t>
            </a:r>
          </a:p>
          <a:p>
            <a:r>
              <a:rPr lang="en-US" dirty="0" smtClean="0"/>
              <a:t>Based on rules that define what types of packets are allowed or denied to cross the firewall</a:t>
            </a:r>
            <a:endParaRPr lang="en-US" dirty="0"/>
          </a:p>
        </p:txBody>
      </p:sp>
    </p:spTree>
    <p:extLst>
      <p:ext uri="{BB962C8B-B14F-4D97-AF65-F5344CB8AC3E}">
        <p14:creationId xmlns:p14="http://schemas.microsoft.com/office/powerpoint/2010/main" val="29944772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Circuit-Level Firewall</a:t>
            </a:r>
            <a:endParaRPr lang="en-US" dirty="0"/>
          </a:p>
        </p:txBody>
      </p:sp>
      <p:sp>
        <p:nvSpPr>
          <p:cNvPr id="3" name="Content Placeholder 2"/>
          <p:cNvSpPr>
            <a:spLocks noGrp="1"/>
          </p:cNvSpPr>
          <p:nvPr>
            <p:ph type="body" idx="1"/>
          </p:nvPr>
        </p:nvSpPr>
        <p:spPr/>
        <p:txBody>
          <a:bodyPr/>
          <a:lstStyle/>
          <a:p>
            <a:r>
              <a:rPr lang="en-US" dirty="0" smtClean="0"/>
              <a:t>Second generation firewall</a:t>
            </a:r>
          </a:p>
          <a:p>
            <a:r>
              <a:rPr lang="en-US" dirty="0" smtClean="0"/>
              <a:t>Similar to packet filtering, but operates at Layers 4 and 5</a:t>
            </a:r>
          </a:p>
          <a:p>
            <a:r>
              <a:rPr lang="en-US" dirty="0" smtClean="0"/>
              <a:t>By analyzing data at the session level, once a session is established, all packets for the same session are allowed through the firewall</a:t>
            </a:r>
            <a:endParaRPr lang="en-US" dirty="0"/>
          </a:p>
        </p:txBody>
      </p:sp>
    </p:spTree>
    <p:extLst>
      <p:ext uri="{BB962C8B-B14F-4D97-AF65-F5344CB8AC3E}">
        <p14:creationId xmlns:p14="http://schemas.microsoft.com/office/powerpoint/2010/main" val="640270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Application-Level Firewall</a:t>
            </a:r>
            <a:endParaRPr lang="en-US" dirty="0"/>
          </a:p>
        </p:txBody>
      </p:sp>
      <p:sp>
        <p:nvSpPr>
          <p:cNvPr id="3" name="Content Placeholder 2"/>
          <p:cNvSpPr>
            <a:spLocks noGrp="1"/>
          </p:cNvSpPr>
          <p:nvPr>
            <p:ph type="body" idx="1"/>
          </p:nvPr>
        </p:nvSpPr>
        <p:spPr/>
        <p:txBody>
          <a:bodyPr/>
          <a:lstStyle/>
          <a:p>
            <a:r>
              <a:rPr lang="en-US" smtClean="0"/>
              <a:t>Third generation firewall</a:t>
            </a:r>
          </a:p>
          <a:p>
            <a:r>
              <a:rPr lang="en-US" smtClean="0"/>
              <a:t>Analyzes data and application behavior at layer 7</a:t>
            </a:r>
          </a:p>
          <a:p>
            <a:r>
              <a:rPr lang="en-US" smtClean="0"/>
              <a:t>Also referred to as proxy servers</a:t>
            </a:r>
          </a:p>
          <a:p>
            <a:endParaRPr lang="en-US" smtClean="0"/>
          </a:p>
          <a:p>
            <a:endParaRPr lang="en-US" smtClean="0"/>
          </a:p>
          <a:p>
            <a:endParaRPr lang="en-US" smtClean="0"/>
          </a:p>
          <a:p>
            <a:pPr marL="0" indent="0">
              <a:buNone/>
            </a:pPr>
            <a:r>
              <a:rPr lang="en-US" b="1" smtClean="0"/>
              <a:t>Most modern firewall products work as a mix of all three generations</a:t>
            </a:r>
            <a:endParaRPr lang="en-US" b="1" dirty="0" smtClean="0"/>
          </a:p>
        </p:txBody>
      </p:sp>
    </p:spTree>
    <p:extLst>
      <p:ext uri="{BB962C8B-B14F-4D97-AF65-F5344CB8AC3E}">
        <p14:creationId xmlns:p14="http://schemas.microsoft.com/office/powerpoint/2010/main" val="3030238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Host Firewall and Network Firewall</a:t>
            </a:r>
            <a:endParaRPr lang="en-US" dirty="0"/>
          </a:p>
        </p:txBody>
      </p:sp>
      <p:sp>
        <p:nvSpPr>
          <p:cNvPr id="3" name="Content Placeholder 2"/>
          <p:cNvSpPr>
            <a:spLocks noGrp="1"/>
          </p:cNvSpPr>
          <p:nvPr>
            <p:ph type="body" idx="1"/>
          </p:nvPr>
        </p:nvSpPr>
        <p:spPr/>
        <p:txBody>
          <a:bodyPr/>
          <a:lstStyle/>
          <a:p>
            <a:r>
              <a:rPr lang="en-US" dirty="0" smtClean="0"/>
              <a:t>Host firewall</a:t>
            </a:r>
          </a:p>
          <a:p>
            <a:pPr lvl="1"/>
            <a:r>
              <a:rPr lang="en-US" dirty="0" smtClean="0"/>
              <a:t>Software protecting a computer from network-based attacks</a:t>
            </a:r>
          </a:p>
          <a:p>
            <a:pPr lvl="1"/>
            <a:r>
              <a:rPr lang="en-US" dirty="0" smtClean="0"/>
              <a:t>Also known as personal firewall</a:t>
            </a:r>
            <a:endParaRPr lang="en-US" dirty="0"/>
          </a:p>
        </p:txBody>
      </p:sp>
      <p:grpSp>
        <p:nvGrpSpPr>
          <p:cNvPr id="10" name="Group 9"/>
          <p:cNvGrpSpPr/>
          <p:nvPr/>
        </p:nvGrpSpPr>
        <p:grpSpPr>
          <a:xfrm>
            <a:off x="1535114" y="2559615"/>
            <a:ext cx="9444037" cy="3889509"/>
            <a:chOff x="842963" y="1718509"/>
            <a:chExt cx="10529887" cy="4723700"/>
          </a:xfrm>
        </p:grpSpPr>
        <p:pic>
          <p:nvPicPr>
            <p:cNvPr id="4" name="Picture 3"/>
            <p:cNvPicPr>
              <a:picLocks noChangeAspect="1"/>
            </p:cNvPicPr>
            <p:nvPr/>
          </p:nvPicPr>
          <p:blipFill>
            <a:blip r:embed="rId2"/>
            <a:stretch>
              <a:fillRect/>
            </a:stretch>
          </p:blipFill>
          <p:spPr>
            <a:xfrm>
              <a:off x="842963" y="1890445"/>
              <a:ext cx="10529887" cy="4315360"/>
            </a:xfrm>
            <a:prstGeom prst="rect">
              <a:avLst/>
            </a:prstGeom>
          </p:spPr>
        </p:pic>
        <p:pic>
          <p:nvPicPr>
            <p:cNvPr id="5" name="Picture 4"/>
            <p:cNvPicPr>
              <a:picLocks noChangeAspect="1"/>
            </p:cNvPicPr>
            <p:nvPr/>
          </p:nvPicPr>
          <p:blipFill>
            <a:blip r:embed="rId3"/>
            <a:stretch>
              <a:fillRect/>
            </a:stretch>
          </p:blipFill>
          <p:spPr>
            <a:xfrm>
              <a:off x="842963" y="1718509"/>
              <a:ext cx="979116" cy="859453"/>
            </a:xfrm>
            <a:prstGeom prst="rect">
              <a:avLst/>
            </a:prstGeom>
          </p:spPr>
        </p:pic>
        <p:pic>
          <p:nvPicPr>
            <p:cNvPr id="6" name="Picture 5"/>
            <p:cNvPicPr>
              <a:picLocks noChangeAspect="1"/>
            </p:cNvPicPr>
            <p:nvPr/>
          </p:nvPicPr>
          <p:blipFill>
            <a:blip r:embed="rId4"/>
            <a:stretch>
              <a:fillRect/>
            </a:stretch>
          </p:blipFill>
          <p:spPr>
            <a:xfrm>
              <a:off x="10190825" y="5845115"/>
              <a:ext cx="970050" cy="597094"/>
            </a:xfrm>
            <a:prstGeom prst="rect">
              <a:avLst/>
            </a:prstGeom>
          </p:spPr>
        </p:pic>
        <p:pic>
          <p:nvPicPr>
            <p:cNvPr id="7" name="Picture 6"/>
            <p:cNvPicPr>
              <a:picLocks noChangeAspect="1"/>
            </p:cNvPicPr>
            <p:nvPr/>
          </p:nvPicPr>
          <p:blipFill>
            <a:blip r:embed="rId5"/>
            <a:stretch>
              <a:fillRect/>
            </a:stretch>
          </p:blipFill>
          <p:spPr>
            <a:xfrm>
              <a:off x="964468" y="2813373"/>
              <a:ext cx="960984" cy="787078"/>
            </a:xfrm>
            <a:prstGeom prst="rect">
              <a:avLst/>
            </a:prstGeom>
          </p:spPr>
        </p:pic>
        <p:pic>
          <p:nvPicPr>
            <p:cNvPr id="8" name="Picture 7"/>
            <p:cNvPicPr>
              <a:picLocks noChangeAspect="1"/>
            </p:cNvPicPr>
            <p:nvPr/>
          </p:nvPicPr>
          <p:blipFill>
            <a:blip r:embed="rId6"/>
            <a:stretch>
              <a:fillRect/>
            </a:stretch>
          </p:blipFill>
          <p:spPr>
            <a:xfrm>
              <a:off x="10197281" y="4735666"/>
              <a:ext cx="960984" cy="787078"/>
            </a:xfrm>
            <a:prstGeom prst="rect">
              <a:avLst/>
            </a:prstGeom>
          </p:spPr>
        </p:pic>
      </p:grpSp>
      <p:sp>
        <p:nvSpPr>
          <p:cNvPr id="9" name="Content Placeholder 2"/>
          <p:cNvSpPr txBox="1">
            <a:spLocks/>
          </p:cNvSpPr>
          <p:nvPr/>
        </p:nvSpPr>
        <p:spPr>
          <a:xfrm>
            <a:off x="611718" y="4854989"/>
            <a:ext cx="8987014" cy="2182812"/>
          </a:xfrm>
          <a:prstGeom prst="rect">
            <a:avLst/>
          </a:prstGeom>
        </p:spPr>
        <p:txBody>
          <a:bodyPr/>
          <a:lstStyle>
            <a:lvl1pPr marL="342783" indent="-342783" algn="l" defTabSz="914088" rtl="0" eaLnBrk="1" latinLnBrk="0" hangingPunct="1">
              <a:spcBef>
                <a:spcPts val="1400"/>
              </a:spcBef>
              <a:buFont typeface="Arial" pitchFamily="34" charset="0"/>
              <a:buChar char="•"/>
              <a:defRPr sz="3200" b="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1pPr>
            <a:lvl2pPr marL="742698" indent="-285652" algn="l" defTabSz="914088" rtl="0" eaLnBrk="1" latinLnBrk="0" hangingPunct="1">
              <a:spcBef>
                <a:spcPts val="300"/>
              </a:spcBef>
              <a:spcAft>
                <a:spcPts val="300"/>
              </a:spcAft>
              <a:buFont typeface="Arial" pitchFamily="34" charset="0"/>
              <a:buChar char="–"/>
              <a:defRPr sz="2800" kern="0" baseline="0">
                <a:solidFill>
                  <a:schemeClr val="tx1">
                    <a:lumMod val="75000"/>
                    <a:lumOff val="25000"/>
                  </a:schemeClr>
                </a:solidFill>
                <a:latin typeface="Segoe UI Light" panose="020B0502040204020203" pitchFamily="34" charset="0"/>
                <a:ea typeface="Segoe UI Light" panose="020B0502040204020203" pitchFamily="34" charset="0"/>
                <a:cs typeface="Segoe UI Light" panose="020B0502040204020203" pitchFamily="34" charset="0"/>
              </a:defRPr>
            </a:lvl2pPr>
            <a:lvl3pPr marL="1142612" indent="-228522" algn="l" defTabSz="914088" rtl="0" eaLnBrk="1" latinLnBrk="0" hangingPunct="1">
              <a:spcBef>
                <a:spcPts val="200"/>
              </a:spcBef>
              <a:spcAft>
                <a:spcPts val="200"/>
              </a:spcAft>
              <a:buFont typeface="Arial" pitchFamily="34" charset="0"/>
              <a:buChar char="•"/>
              <a:defRPr sz="24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3pPr>
            <a:lvl4pPr marL="1599657"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4pPr>
            <a:lvl5pPr marL="2056700" indent="-228522" algn="l" defTabSz="914088" rtl="0" eaLnBrk="1" latinLnBrk="0" hangingPunct="1">
              <a:spcBef>
                <a:spcPct val="20000"/>
              </a:spcBef>
              <a:buFont typeface="Arial" pitchFamily="34" charset="0"/>
              <a:buChar char="»"/>
              <a:defRPr sz="2000" kern="0" baseline="0">
                <a:solidFill>
                  <a:schemeClr val="tx1"/>
                </a:solidFill>
                <a:latin typeface="Segoe UI Light" panose="020B0502040204020203" pitchFamily="34" charset="0"/>
                <a:ea typeface="Segoe UI Light" panose="020B0502040204020203" pitchFamily="34" charset="0"/>
                <a:cs typeface="Segoe UI Light" panose="020B0502040204020203" pitchFamily="34" charset="0"/>
              </a:defRPr>
            </a:lvl5pPr>
            <a:lvl6pPr marL="2513745"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789"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833"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878" indent="-228522" algn="l" defTabSz="914088"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Network firewall</a:t>
            </a:r>
          </a:p>
          <a:p>
            <a:pPr lvl="1"/>
            <a:r>
              <a:rPr lang="en-US" dirty="0" smtClean="0"/>
              <a:t>Hardware or software protecting an entire network from network-based attacks</a:t>
            </a:r>
          </a:p>
        </p:txBody>
      </p:sp>
    </p:spTree>
    <p:extLst>
      <p:ext uri="{BB962C8B-B14F-4D97-AF65-F5344CB8AC3E}">
        <p14:creationId xmlns:p14="http://schemas.microsoft.com/office/powerpoint/2010/main" val="17821762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 calcmode="lin" valueType="num">
                                      <p:cBhvr additive="base">
                                        <p:cTn id="21"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9">
                                            <p:txEl>
                                              <p:pRg st="0" end="0"/>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9">
                                            <p:txEl>
                                              <p:pRg st="1" end="1"/>
                                            </p:txEl>
                                          </p:spTgt>
                                        </p:tgtEl>
                                        <p:attrNameLst>
                                          <p:attrName>style.visibility</p:attrName>
                                        </p:attrNameLst>
                                      </p:cBhvr>
                                      <p:to>
                                        <p:strVal val="visible"/>
                                      </p:to>
                                    </p:set>
                                    <p:anim calcmode="lin" valueType="num">
                                      <p:cBhvr additive="base">
                                        <p:cTn id="25" dur="500" fill="hold"/>
                                        <p:tgtEl>
                                          <p:spTgt spid="9">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Windows Firewall</a:t>
            </a:r>
            <a:endParaRPr lang="en-US" dirty="0"/>
          </a:p>
        </p:txBody>
      </p:sp>
      <p:sp>
        <p:nvSpPr>
          <p:cNvPr id="3" name="Title 2"/>
          <p:cNvSpPr>
            <a:spLocks noGrp="1"/>
          </p:cNvSpPr>
          <p:nvPr>
            <p:ph type="ctrTitle"/>
          </p:nvPr>
        </p:nvSpPr>
        <p:spPr/>
        <p:txBody>
          <a:bodyPr/>
          <a:lstStyle/>
          <a:p>
            <a:r>
              <a:rPr lang="en-US" dirty="0" smtClean="0"/>
              <a:t>Demo</a:t>
            </a:r>
            <a:endParaRPr lang="en-US" dirty="0"/>
          </a:p>
        </p:txBody>
      </p:sp>
    </p:spTree>
    <p:extLst>
      <p:ext uri="{BB962C8B-B14F-4D97-AF65-F5344CB8AC3E}">
        <p14:creationId xmlns:p14="http://schemas.microsoft.com/office/powerpoint/2010/main" val="21934468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Network Access </a:t>
            </a:r>
            <a:r>
              <a:rPr lang="en-GB" dirty="0" smtClean="0"/>
              <a:t>Protection</a:t>
            </a:r>
            <a:endParaRPr lang="en-US" dirty="0"/>
          </a:p>
        </p:txBody>
      </p:sp>
    </p:spTree>
    <p:extLst>
      <p:ext uri="{BB962C8B-B14F-4D97-AF65-F5344CB8AC3E}">
        <p14:creationId xmlns:p14="http://schemas.microsoft.com/office/powerpoint/2010/main" val="435515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Module Overview</a:t>
            </a:r>
            <a:endParaRPr lang="en-US" dirty="0"/>
          </a:p>
        </p:txBody>
      </p:sp>
      <p:sp>
        <p:nvSpPr>
          <p:cNvPr id="7" name="Content Placeholder 6"/>
          <p:cNvSpPr>
            <a:spLocks noGrp="1"/>
          </p:cNvSpPr>
          <p:nvPr>
            <p:ph type="body" idx="1"/>
          </p:nvPr>
        </p:nvSpPr>
        <p:spPr/>
        <p:txBody>
          <a:bodyPr>
            <a:normAutofit/>
          </a:bodyPr>
          <a:lstStyle/>
          <a:p>
            <a:r>
              <a:rPr lang="en-GB" dirty="0" smtClean="0"/>
              <a:t>Firewalls</a:t>
            </a:r>
          </a:p>
          <a:p>
            <a:r>
              <a:rPr lang="en-GB" dirty="0" smtClean="0"/>
              <a:t>Network Access Protection</a:t>
            </a:r>
          </a:p>
          <a:p>
            <a:r>
              <a:rPr lang="en-GB" dirty="0" smtClean="0"/>
              <a:t>Network Isolation</a:t>
            </a:r>
          </a:p>
          <a:p>
            <a:r>
              <a:rPr lang="en-GB" dirty="0" smtClean="0"/>
              <a:t>Protocol Security</a:t>
            </a:r>
          </a:p>
          <a:p>
            <a:r>
              <a:rPr lang="en-GB" dirty="0" smtClean="0"/>
              <a:t>Wireless Network Security</a:t>
            </a:r>
            <a:endParaRPr lang="en-GB" dirty="0"/>
          </a:p>
        </p:txBody>
      </p:sp>
    </p:spTree>
    <p:extLst>
      <p:ext uri="{BB962C8B-B14F-4D97-AF65-F5344CB8AC3E}">
        <p14:creationId xmlns:p14="http://schemas.microsoft.com/office/powerpoint/2010/main" val="4264455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Access Protection - NAP</a:t>
            </a:r>
            <a:endParaRPr lang="en-US" dirty="0"/>
          </a:p>
        </p:txBody>
      </p:sp>
      <p:sp>
        <p:nvSpPr>
          <p:cNvPr id="7" name="Content Placeholder 6"/>
          <p:cNvSpPr>
            <a:spLocks noGrp="1"/>
          </p:cNvSpPr>
          <p:nvPr>
            <p:ph type="body" idx="1"/>
          </p:nvPr>
        </p:nvSpPr>
        <p:spPr/>
        <p:txBody>
          <a:bodyPr>
            <a:normAutofit/>
          </a:bodyPr>
          <a:lstStyle/>
          <a:p>
            <a:r>
              <a:rPr lang="en-US" dirty="0" smtClean="0"/>
              <a:t>Analyzes health of a computer</a:t>
            </a:r>
          </a:p>
          <a:p>
            <a:r>
              <a:rPr lang="en-US" dirty="0" smtClean="0"/>
              <a:t>Decides whether the computer can connect to network resources</a:t>
            </a:r>
          </a:p>
          <a:p>
            <a:r>
              <a:rPr lang="en-US" dirty="0" smtClean="0"/>
              <a:t>May allow computers to access a specific set of network resources for remediation</a:t>
            </a:r>
          </a:p>
          <a:p>
            <a:endParaRPr lang="en-GB" dirty="0" smtClean="0"/>
          </a:p>
          <a:p>
            <a:endParaRPr lang="en-GB" dirty="0"/>
          </a:p>
        </p:txBody>
      </p:sp>
    </p:spTree>
    <p:extLst>
      <p:ext uri="{BB962C8B-B14F-4D97-AF65-F5344CB8AC3E}">
        <p14:creationId xmlns:p14="http://schemas.microsoft.com/office/powerpoint/2010/main" val="3689208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NAP Architecture</a:t>
            </a:r>
            <a:endParaRPr lang="en-US" dirty="0"/>
          </a:p>
        </p:txBody>
      </p:sp>
      <p:sp>
        <p:nvSpPr>
          <p:cNvPr id="7" name="Content Placeholder 6"/>
          <p:cNvSpPr>
            <a:spLocks noGrp="1"/>
          </p:cNvSpPr>
          <p:nvPr>
            <p:ph type="body" idx="1"/>
          </p:nvPr>
        </p:nvSpPr>
        <p:spPr/>
        <p:txBody>
          <a:bodyPr>
            <a:normAutofit/>
          </a:bodyPr>
          <a:lstStyle/>
          <a:p>
            <a:pPr marL="0" indent="0">
              <a:buNone/>
            </a:pPr>
            <a:endParaRPr lang="en-GB" dirty="0" smtClean="0"/>
          </a:p>
          <a:p>
            <a:endParaRPr lang="en-GB" dirty="0"/>
          </a:p>
        </p:txBody>
      </p:sp>
      <p:pic>
        <p:nvPicPr>
          <p:cNvPr id="5" name="Picture 4"/>
          <p:cNvPicPr>
            <a:picLocks noChangeAspect="1"/>
          </p:cNvPicPr>
          <p:nvPr/>
        </p:nvPicPr>
        <p:blipFill>
          <a:blip r:embed="rId3"/>
          <a:stretch>
            <a:fillRect/>
          </a:stretch>
        </p:blipFill>
        <p:spPr>
          <a:xfrm>
            <a:off x="508005" y="1124639"/>
            <a:ext cx="10952166" cy="5447611"/>
          </a:xfrm>
          <a:prstGeom prst="rect">
            <a:avLst/>
          </a:prstGeom>
        </p:spPr>
      </p:pic>
      <p:pic>
        <p:nvPicPr>
          <p:cNvPr id="6" name="Picture 5"/>
          <p:cNvPicPr>
            <a:picLocks noChangeAspect="1"/>
          </p:cNvPicPr>
          <p:nvPr/>
        </p:nvPicPr>
        <p:blipFill>
          <a:blip r:embed="rId4"/>
          <a:stretch>
            <a:fillRect/>
          </a:stretch>
        </p:blipFill>
        <p:spPr>
          <a:xfrm>
            <a:off x="9526037" y="4929797"/>
            <a:ext cx="1169499" cy="1284656"/>
          </a:xfrm>
          <a:prstGeom prst="rect">
            <a:avLst/>
          </a:prstGeom>
        </p:spPr>
      </p:pic>
      <p:pic>
        <p:nvPicPr>
          <p:cNvPr id="8" name="Picture 7"/>
          <p:cNvPicPr>
            <a:picLocks noChangeAspect="1"/>
          </p:cNvPicPr>
          <p:nvPr/>
        </p:nvPicPr>
        <p:blipFill>
          <a:blip r:embed="rId5"/>
          <a:stretch>
            <a:fillRect/>
          </a:stretch>
        </p:blipFill>
        <p:spPr>
          <a:xfrm>
            <a:off x="5984088" y="903470"/>
            <a:ext cx="979116" cy="1284656"/>
          </a:xfrm>
          <a:prstGeom prst="rect">
            <a:avLst/>
          </a:prstGeom>
        </p:spPr>
      </p:pic>
    </p:spTree>
    <p:extLst>
      <p:ext uri="{BB962C8B-B14F-4D97-AF65-F5344CB8AC3E}">
        <p14:creationId xmlns:p14="http://schemas.microsoft.com/office/powerpoint/2010/main" val="1221761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NAP Enforcement</a:t>
            </a:r>
            <a:endParaRPr lang="en-US" dirty="0"/>
          </a:p>
        </p:txBody>
      </p:sp>
      <p:sp>
        <p:nvSpPr>
          <p:cNvPr id="3" name="Content Placeholder 2"/>
          <p:cNvSpPr>
            <a:spLocks noGrp="1"/>
          </p:cNvSpPr>
          <p:nvPr>
            <p:ph type="body" idx="1"/>
          </p:nvPr>
        </p:nvSpPr>
        <p:spPr/>
        <p:txBody>
          <a:bodyPr/>
          <a:lstStyle/>
          <a:p>
            <a:r>
              <a:rPr lang="en-US" dirty="0" err="1" smtClean="0"/>
              <a:t>IPSec</a:t>
            </a:r>
            <a:r>
              <a:rPr lang="en-US" dirty="0" smtClean="0"/>
              <a:t> enforcement</a:t>
            </a:r>
          </a:p>
          <a:p>
            <a:r>
              <a:rPr lang="en-US" dirty="0" smtClean="0"/>
              <a:t>802-1x enforcement</a:t>
            </a:r>
          </a:p>
          <a:p>
            <a:r>
              <a:rPr lang="en-US" dirty="0" smtClean="0"/>
              <a:t>VPN enforcement</a:t>
            </a:r>
          </a:p>
          <a:p>
            <a:r>
              <a:rPr lang="en-US" dirty="0" smtClean="0"/>
              <a:t>DHCP enforcement</a:t>
            </a:r>
            <a:endParaRPr lang="en-US" dirty="0"/>
          </a:p>
        </p:txBody>
      </p:sp>
    </p:spTree>
    <p:extLst>
      <p:ext uri="{BB962C8B-B14F-4D97-AF65-F5344CB8AC3E}">
        <p14:creationId xmlns:p14="http://schemas.microsoft.com/office/powerpoint/2010/main" val="86691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Network </a:t>
            </a:r>
            <a:r>
              <a:rPr lang="en-GB" dirty="0" smtClean="0"/>
              <a:t>Isolation</a:t>
            </a:r>
            <a:endParaRPr lang="en-US" dirty="0"/>
          </a:p>
        </p:txBody>
      </p:sp>
    </p:spTree>
    <p:extLst>
      <p:ext uri="{BB962C8B-B14F-4D97-AF65-F5344CB8AC3E}">
        <p14:creationId xmlns:p14="http://schemas.microsoft.com/office/powerpoint/2010/main" val="38631202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LANs (VLANs)</a:t>
            </a:r>
            <a:endParaRPr lang="en-US" dirty="0"/>
          </a:p>
        </p:txBody>
      </p:sp>
      <p:sp>
        <p:nvSpPr>
          <p:cNvPr id="7" name="Content Placeholder 6"/>
          <p:cNvSpPr>
            <a:spLocks noGrp="1"/>
          </p:cNvSpPr>
          <p:nvPr>
            <p:ph type="body" idx="1"/>
          </p:nvPr>
        </p:nvSpPr>
        <p:spPr/>
        <p:txBody>
          <a:bodyPr>
            <a:normAutofit/>
          </a:bodyPr>
          <a:lstStyle/>
          <a:p>
            <a:r>
              <a:rPr lang="en-US" dirty="0" smtClean="0"/>
              <a:t>Separated logical networks managed by a single physical switch</a:t>
            </a:r>
          </a:p>
          <a:p>
            <a:r>
              <a:rPr lang="en-US" dirty="0" smtClean="0"/>
              <a:t>Switches provide connectivity at layer 2</a:t>
            </a:r>
          </a:p>
          <a:p>
            <a:r>
              <a:rPr lang="en-US" dirty="0" smtClean="0"/>
              <a:t>Switched traffic is faster than router traffic</a:t>
            </a:r>
          </a:p>
          <a:p>
            <a:r>
              <a:rPr lang="en-US" dirty="0" smtClean="0"/>
              <a:t>Can be used for isolation</a:t>
            </a:r>
          </a:p>
        </p:txBody>
      </p:sp>
      <p:pic>
        <p:nvPicPr>
          <p:cNvPr id="3" name="Picture 2"/>
          <p:cNvPicPr>
            <a:picLocks noChangeAspect="1"/>
          </p:cNvPicPr>
          <p:nvPr/>
        </p:nvPicPr>
        <p:blipFill>
          <a:blip r:embed="rId3"/>
          <a:stretch>
            <a:fillRect/>
          </a:stretch>
        </p:blipFill>
        <p:spPr>
          <a:xfrm>
            <a:off x="5134928" y="4051738"/>
            <a:ext cx="6769018" cy="2626875"/>
          </a:xfrm>
          <a:prstGeom prst="rect">
            <a:avLst/>
          </a:prstGeom>
        </p:spPr>
      </p:pic>
    </p:spTree>
    <p:extLst>
      <p:ext uri="{BB962C8B-B14F-4D97-AF65-F5344CB8AC3E}">
        <p14:creationId xmlns:p14="http://schemas.microsoft.com/office/powerpoint/2010/main" val="33876003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Routing</a:t>
            </a:r>
            <a:endParaRPr lang="en-US" dirty="0"/>
          </a:p>
        </p:txBody>
      </p:sp>
      <p:sp>
        <p:nvSpPr>
          <p:cNvPr id="7" name="Content Placeholder 6"/>
          <p:cNvSpPr>
            <a:spLocks noGrp="1"/>
          </p:cNvSpPr>
          <p:nvPr>
            <p:ph type="body" idx="1"/>
          </p:nvPr>
        </p:nvSpPr>
        <p:spPr/>
        <p:txBody>
          <a:bodyPr>
            <a:normAutofit/>
          </a:bodyPr>
          <a:lstStyle/>
          <a:p>
            <a:r>
              <a:rPr lang="en-US" dirty="0" smtClean="0"/>
              <a:t>Service provided at layer 3</a:t>
            </a:r>
          </a:p>
          <a:p>
            <a:r>
              <a:rPr lang="en-US" dirty="0" smtClean="0"/>
              <a:t>Analyzes packet destination and decides where packet is to be sent next</a:t>
            </a:r>
          </a:p>
          <a:p>
            <a:r>
              <a:rPr lang="en-US" dirty="0" smtClean="0"/>
              <a:t>Uses a routing table for deciding where packets need to be sent</a:t>
            </a:r>
            <a:endParaRPr lang="en-US" dirty="0"/>
          </a:p>
        </p:txBody>
      </p:sp>
    </p:spTree>
    <p:extLst>
      <p:ext uri="{BB962C8B-B14F-4D97-AF65-F5344CB8AC3E}">
        <p14:creationId xmlns:p14="http://schemas.microsoft.com/office/powerpoint/2010/main" val="41661116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Routing</a:t>
            </a:r>
            <a:endParaRPr lang="en-US" dirty="0"/>
          </a:p>
        </p:txBody>
      </p:sp>
      <p:sp>
        <p:nvSpPr>
          <p:cNvPr id="3" name="Text Placeholder 2"/>
          <p:cNvSpPr>
            <a:spLocks noGrp="1"/>
          </p:cNvSpPr>
          <p:nvPr>
            <p:ph type="body" idx="1"/>
          </p:nvPr>
        </p:nvSpPr>
        <p:spPr>
          <a:xfrm>
            <a:off x="611719" y="1021214"/>
            <a:ext cx="5839882" cy="5481185"/>
          </a:xfrm>
        </p:spPr>
        <p:txBody>
          <a:bodyPr/>
          <a:lstStyle/>
          <a:p>
            <a:pPr marL="0" indent="0">
              <a:buNone/>
            </a:pPr>
            <a:r>
              <a:rPr lang="en-US" sz="1600" b="1" dirty="0"/>
              <a:t>Computer 1 needs to send data to Computer 2</a:t>
            </a:r>
          </a:p>
          <a:p>
            <a:pPr marL="342900" indent="-342900">
              <a:buFont typeface="+mj-lt"/>
              <a:buAutoNum type="arabicPeriod"/>
            </a:pPr>
            <a:r>
              <a:rPr lang="en-US" sz="1600" dirty="0"/>
              <a:t>Computer 1 checks its routing table, decides it must send data to Router 1</a:t>
            </a:r>
          </a:p>
          <a:p>
            <a:pPr marL="342900" indent="-342900">
              <a:buFont typeface="+mj-lt"/>
              <a:buAutoNum type="arabicPeriod"/>
            </a:pPr>
            <a:r>
              <a:rPr lang="en-US" sz="1600" dirty="0"/>
              <a:t>Router 1 checks its routing table to verify how to reach network 2, decides it must send data to Router 3</a:t>
            </a:r>
          </a:p>
          <a:p>
            <a:pPr marL="342900" indent="-342900">
              <a:buFont typeface="+mj-lt"/>
              <a:buAutoNum type="arabicPeriod"/>
            </a:pPr>
            <a:r>
              <a:rPr lang="en-US" sz="1600" dirty="0"/>
              <a:t>Router 3 checks its routing table and verifies that it has a direct connection to Network 2, sends data to Computer 2</a:t>
            </a:r>
          </a:p>
          <a:p>
            <a:endParaRPr lang="en-US" sz="1600" dirty="0"/>
          </a:p>
          <a:p>
            <a:pPr marL="0" indent="0">
              <a:buNone/>
            </a:pPr>
            <a:r>
              <a:rPr lang="en-US" sz="1600" b="1" dirty="0" smtClean="0"/>
              <a:t>Computer </a:t>
            </a:r>
            <a:r>
              <a:rPr lang="en-US" sz="1600" b="1" dirty="0"/>
              <a:t>2 needs to send data back to Computer 1</a:t>
            </a:r>
          </a:p>
          <a:p>
            <a:pPr marL="342900" indent="-342900">
              <a:buFont typeface="+mj-lt"/>
              <a:buAutoNum type="arabicPeriod"/>
            </a:pPr>
            <a:r>
              <a:rPr lang="en-US" sz="1600" dirty="0"/>
              <a:t>Computer 2 checks its routing table, decides it must send data to Router 3</a:t>
            </a:r>
          </a:p>
          <a:p>
            <a:pPr marL="342900" indent="-342900">
              <a:buFont typeface="+mj-lt"/>
              <a:buAutoNum type="arabicPeriod"/>
            </a:pPr>
            <a:r>
              <a:rPr lang="en-US" sz="1600" dirty="0"/>
              <a:t>Router 3 checks its routing table, it detects that the connection to Router 1 is too busy, decides to send data to Router 2</a:t>
            </a:r>
          </a:p>
          <a:p>
            <a:pPr marL="342900" indent="-342900">
              <a:buFont typeface="+mj-lt"/>
              <a:buAutoNum type="arabicPeriod"/>
            </a:pPr>
            <a:r>
              <a:rPr lang="en-US" sz="1600" dirty="0"/>
              <a:t>Router 2 checks its routing table, decides it must send data to Router 1</a:t>
            </a:r>
          </a:p>
          <a:p>
            <a:pPr marL="342900" indent="-342900">
              <a:buFont typeface="+mj-lt"/>
              <a:buAutoNum type="arabicPeriod"/>
            </a:pPr>
            <a:r>
              <a:rPr lang="en-US" sz="1600" dirty="0"/>
              <a:t>Router 1 checks its routing table and verifies it has a direct connection to Network 1, sends data to Computer 1</a:t>
            </a:r>
          </a:p>
          <a:p>
            <a:endParaRPr lang="en-US" sz="1600" dirty="0"/>
          </a:p>
        </p:txBody>
      </p:sp>
      <p:pic>
        <p:nvPicPr>
          <p:cNvPr id="9" name="Content Placeholder 8"/>
          <p:cNvPicPr>
            <a:picLocks noGrp="1" noChangeAspect="1"/>
          </p:cNvPicPr>
          <p:nvPr>
            <p:ph sz="quarter" idx="4294967295"/>
          </p:nvPr>
        </p:nvPicPr>
        <p:blipFill>
          <a:blip r:embed="rId3"/>
          <a:stretch>
            <a:fillRect/>
          </a:stretch>
        </p:blipFill>
        <p:spPr>
          <a:xfrm>
            <a:off x="6853238" y="514350"/>
            <a:ext cx="5338762" cy="6259513"/>
          </a:xfrm>
          <a:prstGeom prst="rect">
            <a:avLst/>
          </a:prstGeom>
        </p:spPr>
      </p:pic>
      <p:sp>
        <p:nvSpPr>
          <p:cNvPr id="11" name="TextBox 10"/>
          <p:cNvSpPr txBox="1"/>
          <p:nvPr/>
        </p:nvSpPr>
        <p:spPr>
          <a:xfrm>
            <a:off x="6578298" y="4662229"/>
            <a:ext cx="851202"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smtClean="0"/>
              <a:t>DATA</a:t>
            </a:r>
            <a:endParaRPr lang="en-US" dirty="0"/>
          </a:p>
        </p:txBody>
      </p:sp>
      <p:sp>
        <p:nvSpPr>
          <p:cNvPr id="13" name="TextBox 12"/>
          <p:cNvSpPr txBox="1"/>
          <p:nvPr/>
        </p:nvSpPr>
        <p:spPr>
          <a:xfrm>
            <a:off x="10616898" y="2128579"/>
            <a:ext cx="787702" cy="369332"/>
          </a:xfrm>
          <a:prstGeom prst="rect">
            <a:avLst/>
          </a:prstGeom>
          <a:solidFill>
            <a:schemeClr val="accent4">
              <a:lumMod val="20000"/>
              <a:lumOff val="80000"/>
            </a:schemeClr>
          </a:solidFill>
          <a:ln>
            <a:solidFill>
              <a:schemeClr val="tx1"/>
            </a:solidFill>
          </a:ln>
        </p:spPr>
        <p:txBody>
          <a:bodyPr wrap="square" rtlCol="0">
            <a:spAutoFit/>
          </a:bodyPr>
          <a:lstStyle/>
          <a:p>
            <a:r>
              <a:rPr lang="en-US" dirty="0" smtClean="0"/>
              <a:t>DATA</a:t>
            </a:r>
            <a:endParaRPr lang="en-US" dirty="0"/>
          </a:p>
        </p:txBody>
      </p:sp>
      <p:sp>
        <p:nvSpPr>
          <p:cNvPr id="14" name="Multiply 13"/>
          <p:cNvSpPr/>
          <p:nvPr/>
        </p:nvSpPr>
        <p:spPr>
          <a:xfrm>
            <a:off x="8382000" y="2724150"/>
            <a:ext cx="1066800" cy="106680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42999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afterEffect">
                                  <p:stCondLst>
                                    <p:cond delay="0"/>
                                  </p:stCondLst>
                                  <p:childTnLst>
                                    <p:animMotion origin="layout" path="M 8.33333E-7 -2.96296E-6 L 0.10286 0.05834 " pathEditMode="relative" rAng="0" ptsTypes="AA">
                                      <p:cBhvr>
                                        <p:cTn id="6" dur="2000" fill="hold"/>
                                        <p:tgtEl>
                                          <p:spTgt spid="11"/>
                                        </p:tgtEl>
                                        <p:attrNameLst>
                                          <p:attrName>ppt_x</p:attrName>
                                          <p:attrName>ppt_y</p:attrName>
                                        </p:attrNameLst>
                                      </p:cBhvr>
                                      <p:rCtr x="5143" y="2917"/>
                                    </p:animMotion>
                                  </p:childTnLst>
                                </p:cTn>
                              </p:par>
                            </p:childTnLst>
                          </p:cTn>
                        </p:par>
                        <p:par>
                          <p:cTn id="7" fill="hold">
                            <p:stCondLst>
                              <p:cond delay="2000"/>
                            </p:stCondLst>
                            <p:childTnLst>
                              <p:par>
                                <p:cTn id="8" presetID="42" presetClass="path" presetSubtype="0" accel="50000" decel="50000" fill="hold" grpId="1" nodeType="afterEffect">
                                  <p:stCondLst>
                                    <p:cond delay="0"/>
                                  </p:stCondLst>
                                  <p:childTnLst>
                                    <p:animMotion origin="layout" path="M 0.10286 0.05834 L 0.0974 -0.63727 " pathEditMode="relative" rAng="0" ptsTypes="AA">
                                      <p:cBhvr>
                                        <p:cTn id="9" dur="2000" fill="hold"/>
                                        <p:tgtEl>
                                          <p:spTgt spid="11"/>
                                        </p:tgtEl>
                                        <p:attrNameLst>
                                          <p:attrName>ppt_x</p:attrName>
                                          <p:attrName>ppt_y</p:attrName>
                                        </p:attrNameLst>
                                      </p:cBhvr>
                                      <p:rCtr x="-273" y="-34792"/>
                                    </p:animMotion>
                                  </p:childTnLst>
                                </p:cTn>
                              </p:par>
                            </p:childTnLst>
                          </p:cTn>
                        </p:par>
                        <p:par>
                          <p:cTn id="10" fill="hold">
                            <p:stCondLst>
                              <p:cond delay="4000"/>
                            </p:stCondLst>
                            <p:childTnLst>
                              <p:par>
                                <p:cTn id="11" presetID="42" presetClass="path" presetSubtype="0" accel="50000" decel="50000" fill="hold" grpId="2" nodeType="afterEffect">
                                  <p:stCondLst>
                                    <p:cond delay="0"/>
                                  </p:stCondLst>
                                  <p:childTnLst>
                                    <p:animMotion origin="layout" path="M 0.0974 -0.63727 L 0.32552 -0.64004 " pathEditMode="relative" rAng="0" ptsTypes="AA">
                                      <p:cBhvr>
                                        <p:cTn id="12" dur="2000" fill="hold"/>
                                        <p:tgtEl>
                                          <p:spTgt spid="11"/>
                                        </p:tgtEl>
                                        <p:attrNameLst>
                                          <p:attrName>ppt_x</p:attrName>
                                          <p:attrName>ppt_y</p:attrName>
                                        </p:attrNameLst>
                                      </p:cBhvr>
                                      <p:rCtr x="11406" y="-139"/>
                                    </p:animMotion>
                                  </p:childTnLst>
                                </p:cTn>
                              </p:par>
                            </p:childTnLst>
                          </p:cTn>
                        </p:par>
                        <p:par>
                          <p:cTn id="13" fill="hold">
                            <p:stCondLst>
                              <p:cond delay="6000"/>
                            </p:stCondLst>
                            <p:childTnLst>
                              <p:par>
                                <p:cTn id="14" presetID="1" presetClass="exit" presetSubtype="0" fill="hold" grpId="3" nodeType="afterEffect">
                                  <p:stCondLst>
                                    <p:cond delay="0"/>
                                  </p:stCondLst>
                                  <p:childTnLst>
                                    <p:set>
                                      <p:cBhvr>
                                        <p:cTn id="15" dur="1" fill="hold">
                                          <p:stCondLst>
                                            <p:cond delay="0"/>
                                          </p:stCondLst>
                                        </p:cTn>
                                        <p:tgtEl>
                                          <p:spTgt spid="11"/>
                                        </p:tgtEl>
                                        <p:attrNameLst>
                                          <p:attrName>style.visibility</p:attrName>
                                        </p:attrNameLst>
                                      </p:cBhvr>
                                      <p:to>
                                        <p:strVal val="hidden"/>
                                      </p:to>
                                    </p:set>
                                  </p:childTnLst>
                                </p:cTn>
                              </p:par>
                            </p:childTnLst>
                          </p:cTn>
                        </p:par>
                        <p:par>
                          <p:cTn id="16" fill="hold">
                            <p:stCondLst>
                              <p:cond delay="6000"/>
                            </p:stCondLst>
                            <p:childTnLst>
                              <p:par>
                                <p:cTn id="17" presetID="1" presetClass="entr" presetSubtype="0" fill="hold" grpId="4" nodeType="after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par>
                          <p:cTn id="21" fill="hold">
                            <p:stCondLst>
                              <p:cond delay="6000"/>
                            </p:stCondLst>
                            <p:childTnLst>
                              <p:par>
                                <p:cTn id="22" presetID="42" presetClass="path" presetSubtype="0" accel="50000" decel="50000" fill="hold" grpId="0" nodeType="afterEffect">
                                  <p:stCondLst>
                                    <p:cond delay="0"/>
                                  </p:stCondLst>
                                  <p:childTnLst>
                                    <p:animMotion origin="layout" path="M 5E-6 1.48148E-6 L -0.15886 -0.10718 " pathEditMode="relative" rAng="0" ptsTypes="AA">
                                      <p:cBhvr>
                                        <p:cTn id="23" dur="2000" fill="hold"/>
                                        <p:tgtEl>
                                          <p:spTgt spid="13"/>
                                        </p:tgtEl>
                                        <p:attrNameLst>
                                          <p:attrName>ppt_x</p:attrName>
                                          <p:attrName>ppt_y</p:attrName>
                                        </p:attrNameLst>
                                      </p:cBhvr>
                                      <p:rCtr x="-7943" y="-5370"/>
                                    </p:animMotion>
                                  </p:childTnLst>
                                </p:cTn>
                              </p:par>
                            </p:childTnLst>
                          </p:cTn>
                        </p:par>
                        <p:par>
                          <p:cTn id="24" fill="hold">
                            <p:stCondLst>
                              <p:cond delay="8000"/>
                            </p:stCondLst>
                            <p:childTnLst>
                              <p:par>
                                <p:cTn id="25" presetID="42" presetClass="path" presetSubtype="0" accel="50000" decel="50000" fill="hold" grpId="1" nodeType="afterEffect">
                                  <p:stCondLst>
                                    <p:cond delay="0"/>
                                  </p:stCondLst>
                                  <p:childTnLst>
                                    <p:animMotion origin="layout" path="M -0.15886 -0.10718 L -0.25261 0.13495 " pathEditMode="relative" rAng="0" ptsTypes="AA">
                                      <p:cBhvr>
                                        <p:cTn id="26" dur="2000" fill="hold"/>
                                        <p:tgtEl>
                                          <p:spTgt spid="13"/>
                                        </p:tgtEl>
                                        <p:attrNameLst>
                                          <p:attrName>ppt_x</p:attrName>
                                          <p:attrName>ppt_y</p:attrName>
                                        </p:attrNameLst>
                                      </p:cBhvr>
                                      <p:rCtr x="-4688" y="12106"/>
                                    </p:animMotion>
                                  </p:childTnLst>
                                </p:cTn>
                              </p:par>
                            </p:childTnLst>
                          </p:cTn>
                        </p:par>
                        <p:par>
                          <p:cTn id="27" fill="hold">
                            <p:stCondLst>
                              <p:cond delay="10000"/>
                            </p:stCondLst>
                            <p:childTnLst>
                              <p:par>
                                <p:cTn id="28" presetID="42" presetClass="path" presetSubtype="0" accel="50000" decel="50000" fill="hold" grpId="2" nodeType="afterEffect">
                                  <p:stCondLst>
                                    <p:cond delay="0"/>
                                  </p:stCondLst>
                                  <p:childTnLst>
                                    <p:animMotion origin="layout" path="M -0.25261 0.13495 L -0.16823 0.36551 " pathEditMode="relative" rAng="0" ptsTypes="AA">
                                      <p:cBhvr>
                                        <p:cTn id="29" dur="2000" fill="hold"/>
                                        <p:tgtEl>
                                          <p:spTgt spid="13"/>
                                        </p:tgtEl>
                                        <p:attrNameLst>
                                          <p:attrName>ppt_x</p:attrName>
                                          <p:attrName>ppt_y</p:attrName>
                                        </p:attrNameLst>
                                      </p:cBhvr>
                                      <p:rCtr x="4219" y="11528"/>
                                    </p:animMotion>
                                  </p:childTnLst>
                                </p:cTn>
                              </p:par>
                            </p:childTnLst>
                          </p:cTn>
                        </p:par>
                        <p:par>
                          <p:cTn id="30" fill="hold">
                            <p:stCondLst>
                              <p:cond delay="12000"/>
                            </p:stCondLst>
                            <p:childTnLst>
                              <p:par>
                                <p:cTn id="31" presetID="42" presetClass="path" presetSubtype="0" accel="50000" decel="50000" fill="hold" grpId="3" nodeType="afterEffect">
                                  <p:stCondLst>
                                    <p:cond delay="0"/>
                                  </p:stCondLst>
                                  <p:childTnLst>
                                    <p:animMotion origin="layout" path="M -0.16823 0.36551 L -0.33125 0.36944 " pathEditMode="relative" rAng="0" ptsTypes="AA">
                                      <p:cBhvr>
                                        <p:cTn id="32" dur="2000" fill="hold"/>
                                        <p:tgtEl>
                                          <p:spTgt spid="13"/>
                                        </p:tgtEl>
                                        <p:attrNameLst>
                                          <p:attrName>ppt_x</p:attrName>
                                          <p:attrName>ppt_y</p:attrName>
                                        </p:attrNameLst>
                                      </p:cBhvr>
                                      <p:rCtr x="-8151" y="18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1" grpId="2" animBg="1"/>
      <p:bldP spid="11" grpId="3" animBg="1"/>
      <p:bldP spid="13" grpId="0" animBg="1"/>
      <p:bldP spid="13" grpId="1" animBg="1"/>
      <p:bldP spid="13" grpId="2" animBg="1"/>
      <p:bldP spid="13" grpId="3" animBg="1"/>
      <p:bldP spid="13" grpId="4" animBg="1"/>
      <p:bldP spid="1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IDS and IPS</a:t>
            </a:r>
            <a:endParaRPr lang="en-US" dirty="0"/>
          </a:p>
        </p:txBody>
      </p:sp>
      <p:sp>
        <p:nvSpPr>
          <p:cNvPr id="7" name="Content Placeholder 6"/>
          <p:cNvSpPr>
            <a:spLocks noGrp="1"/>
          </p:cNvSpPr>
          <p:nvPr>
            <p:ph type="body" idx="1"/>
          </p:nvPr>
        </p:nvSpPr>
        <p:spPr/>
        <p:txBody>
          <a:bodyPr>
            <a:normAutofit/>
          </a:bodyPr>
          <a:lstStyle/>
          <a:p>
            <a:r>
              <a:rPr lang="en-US" dirty="0"/>
              <a:t>Two other security technologies available to secure networks are </a:t>
            </a:r>
            <a:r>
              <a:rPr lang="en-US" b="1" i="1" dirty="0"/>
              <a:t>intrusion detection systems (IDS)</a:t>
            </a:r>
            <a:r>
              <a:rPr lang="en-US" dirty="0"/>
              <a:t> and </a:t>
            </a:r>
            <a:r>
              <a:rPr lang="en-US" b="1" i="1" dirty="0"/>
              <a:t>intrusion prevention systems (IPS</a:t>
            </a:r>
            <a:r>
              <a:rPr lang="en-US" b="1" i="1" dirty="0" smtClean="0"/>
              <a:t>)</a:t>
            </a:r>
            <a:endParaRPr lang="en-US" dirty="0"/>
          </a:p>
          <a:p>
            <a:r>
              <a:rPr lang="en-US" dirty="0"/>
              <a:t>An IDS is a solution designed to detect unauthorized user activities, attacks, and network </a:t>
            </a:r>
            <a:r>
              <a:rPr lang="en-US" dirty="0" smtClean="0"/>
              <a:t>compromises</a:t>
            </a:r>
            <a:endParaRPr lang="en-US" dirty="0"/>
          </a:p>
          <a:p>
            <a:r>
              <a:rPr lang="en-US" dirty="0"/>
              <a:t>An intrusion prevention system (IPS) is very similar to an IDS, except that in addition to detecting and alerting, an IPS can also take action to prevent to breach from </a:t>
            </a:r>
            <a:r>
              <a:rPr lang="en-US" dirty="0" smtClean="0"/>
              <a:t>occurring</a:t>
            </a:r>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70321" y="4725988"/>
            <a:ext cx="2333625" cy="1952625"/>
          </a:xfrm>
          <a:prstGeom prst="rect">
            <a:avLst/>
          </a:prstGeom>
        </p:spPr>
      </p:pic>
    </p:spTree>
    <p:extLst>
      <p:ext uri="{BB962C8B-B14F-4D97-AF65-F5344CB8AC3E}">
        <p14:creationId xmlns:p14="http://schemas.microsoft.com/office/powerpoint/2010/main" val="17003957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Honeypots</a:t>
            </a:r>
            <a:endParaRPr lang="en-US" dirty="0"/>
          </a:p>
        </p:txBody>
      </p:sp>
      <p:sp>
        <p:nvSpPr>
          <p:cNvPr id="7" name="Content Placeholder 6"/>
          <p:cNvSpPr>
            <a:spLocks noGrp="1"/>
          </p:cNvSpPr>
          <p:nvPr>
            <p:ph type="body" idx="1"/>
          </p:nvPr>
        </p:nvSpPr>
        <p:spPr/>
        <p:txBody>
          <a:bodyPr>
            <a:normAutofit/>
          </a:bodyPr>
          <a:lstStyle/>
          <a:p>
            <a:r>
              <a:rPr lang="en-US" dirty="0"/>
              <a:t>A </a:t>
            </a:r>
            <a:r>
              <a:rPr lang="en-US" b="1" i="1" dirty="0"/>
              <a:t>honeypot</a:t>
            </a:r>
            <a:r>
              <a:rPr lang="en-US" dirty="0"/>
              <a:t> is a trap for hackers. A honey pot is designed to distract hackers from real targets, detect new vulnerabilities and exploits, and learn about the identity of attackers.  </a:t>
            </a:r>
          </a:p>
          <a:p>
            <a:r>
              <a:rPr lang="en-US" dirty="0"/>
              <a:t>A </a:t>
            </a:r>
            <a:r>
              <a:rPr lang="en-US" b="1" i="1" dirty="0"/>
              <a:t>honey net</a:t>
            </a:r>
            <a:r>
              <a:rPr lang="en-US" dirty="0"/>
              <a:t> is just a collection of honeypots used to present an attacker an even more realistic attack environment.  </a:t>
            </a:r>
          </a:p>
        </p:txBody>
      </p:sp>
    </p:spTree>
    <p:extLst>
      <p:ext uri="{BB962C8B-B14F-4D97-AF65-F5344CB8AC3E}">
        <p14:creationId xmlns:p14="http://schemas.microsoft.com/office/powerpoint/2010/main" val="1210355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
            </a:r>
            <a:r>
              <a:rPr lang="en-US" dirty="0" smtClean="0"/>
              <a:t>erimeter Network</a:t>
            </a:r>
            <a:endParaRPr lang="en-US" dirty="0"/>
          </a:p>
        </p:txBody>
      </p:sp>
      <p:sp>
        <p:nvSpPr>
          <p:cNvPr id="7" name="Content Placeholder 6"/>
          <p:cNvSpPr>
            <a:spLocks noGrp="1"/>
          </p:cNvSpPr>
          <p:nvPr>
            <p:ph type="body" idx="1"/>
          </p:nvPr>
        </p:nvSpPr>
        <p:spPr/>
        <p:txBody>
          <a:bodyPr>
            <a:normAutofit/>
          </a:bodyPr>
          <a:lstStyle/>
          <a:p>
            <a:r>
              <a:rPr lang="en-US" dirty="0" smtClean="0"/>
              <a:t>A perimeter network is an isolated network that serves as a buffer between two networks</a:t>
            </a:r>
          </a:p>
          <a:p>
            <a:r>
              <a:rPr lang="en-US" dirty="0" smtClean="0"/>
              <a:t>Often used between the public Internet and a corporate network</a:t>
            </a:r>
          </a:p>
          <a:p>
            <a:r>
              <a:rPr lang="en-US" dirty="0" smtClean="0"/>
              <a:t>Can be implemented using one or two firewalls</a:t>
            </a:r>
            <a:endParaRPr lang="en-US" dirty="0"/>
          </a:p>
        </p:txBody>
      </p:sp>
    </p:spTree>
    <p:extLst>
      <p:ext uri="{BB962C8B-B14F-4D97-AF65-F5344CB8AC3E}">
        <p14:creationId xmlns:p14="http://schemas.microsoft.com/office/powerpoint/2010/main" val="4015093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Firewalls</a:t>
            </a:r>
            <a:endParaRPr lang="en-US" dirty="0"/>
          </a:p>
        </p:txBody>
      </p:sp>
    </p:spTree>
    <p:extLst>
      <p:ext uri="{BB962C8B-B14F-4D97-AF65-F5344CB8AC3E}">
        <p14:creationId xmlns:p14="http://schemas.microsoft.com/office/powerpoint/2010/main" val="31399985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Sandwich Perimeter Network</a:t>
            </a:r>
            <a:endParaRPr lang="en-US" dirty="0"/>
          </a:p>
        </p:txBody>
      </p:sp>
      <p:pic>
        <p:nvPicPr>
          <p:cNvPr id="21" name="Picture 20"/>
          <p:cNvPicPr>
            <a:picLocks noChangeAspect="1"/>
          </p:cNvPicPr>
          <p:nvPr/>
        </p:nvPicPr>
        <p:blipFill>
          <a:blip r:embed="rId3"/>
          <a:stretch>
            <a:fillRect/>
          </a:stretch>
        </p:blipFill>
        <p:spPr>
          <a:xfrm>
            <a:off x="1092737" y="1245702"/>
            <a:ext cx="10097986" cy="5256980"/>
          </a:xfrm>
          <a:prstGeom prst="rect">
            <a:avLst/>
          </a:prstGeom>
        </p:spPr>
      </p:pic>
    </p:spTree>
    <p:extLst>
      <p:ext uri="{BB962C8B-B14F-4D97-AF65-F5344CB8AC3E}">
        <p14:creationId xmlns:p14="http://schemas.microsoft.com/office/powerpoint/2010/main" val="334844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 Firewall Perimeter Network</a:t>
            </a:r>
            <a:endParaRPr lang="en-US" dirty="0"/>
          </a:p>
        </p:txBody>
      </p:sp>
      <p:pic>
        <p:nvPicPr>
          <p:cNvPr id="4" name="Content Placeholder 3"/>
          <p:cNvPicPr>
            <a:picLocks noGrp="1" noChangeAspect="1"/>
          </p:cNvPicPr>
          <p:nvPr>
            <p:ph sz="quarter" idx="4294967295"/>
          </p:nvPr>
        </p:nvPicPr>
        <p:blipFill>
          <a:blip r:embed="rId2"/>
          <a:stretch>
            <a:fillRect/>
          </a:stretch>
        </p:blipFill>
        <p:spPr>
          <a:xfrm>
            <a:off x="1960563" y="1246188"/>
            <a:ext cx="10231437" cy="5326062"/>
          </a:xfrm>
          <a:prstGeom prst="rect">
            <a:avLst/>
          </a:prstGeom>
        </p:spPr>
      </p:pic>
    </p:spTree>
    <p:extLst>
      <p:ext uri="{BB962C8B-B14F-4D97-AF65-F5344CB8AC3E}">
        <p14:creationId xmlns:p14="http://schemas.microsoft.com/office/powerpoint/2010/main" val="15758760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Routing</a:t>
            </a:r>
            <a:endParaRPr lang="en-US" dirty="0"/>
          </a:p>
        </p:txBody>
      </p:sp>
      <p:sp>
        <p:nvSpPr>
          <p:cNvPr id="3" name="Title 2"/>
          <p:cNvSpPr>
            <a:spLocks noGrp="1"/>
          </p:cNvSpPr>
          <p:nvPr>
            <p:ph type="ctrTitle"/>
          </p:nvPr>
        </p:nvSpPr>
        <p:spPr/>
        <p:txBody>
          <a:bodyPr/>
          <a:lstStyle/>
          <a:p>
            <a:r>
              <a:rPr lang="en-US" dirty="0" smtClean="0"/>
              <a:t>Demo</a:t>
            </a:r>
            <a:endParaRPr lang="en-US" dirty="0"/>
          </a:p>
        </p:txBody>
      </p:sp>
    </p:spTree>
    <p:extLst>
      <p:ext uri="{BB962C8B-B14F-4D97-AF65-F5344CB8AC3E}">
        <p14:creationId xmlns:p14="http://schemas.microsoft.com/office/powerpoint/2010/main" val="30207574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Protocol </a:t>
            </a:r>
            <a:r>
              <a:rPr lang="en-GB" dirty="0" smtClean="0"/>
              <a:t>Security</a:t>
            </a:r>
            <a:endParaRPr lang="en-US" dirty="0"/>
          </a:p>
        </p:txBody>
      </p:sp>
    </p:spTree>
    <p:extLst>
      <p:ext uri="{BB962C8B-B14F-4D97-AF65-F5344CB8AC3E}">
        <p14:creationId xmlns:p14="http://schemas.microsoft.com/office/powerpoint/2010/main" val="259534090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Address Translation (NAT)</a:t>
            </a:r>
            <a:endParaRPr lang="en-US" dirty="0"/>
          </a:p>
        </p:txBody>
      </p:sp>
      <p:sp>
        <p:nvSpPr>
          <p:cNvPr id="3" name="Content Placeholder 2"/>
          <p:cNvSpPr>
            <a:spLocks noGrp="1"/>
          </p:cNvSpPr>
          <p:nvPr>
            <p:ph type="body" idx="1"/>
          </p:nvPr>
        </p:nvSpPr>
        <p:spPr/>
        <p:txBody>
          <a:bodyPr/>
          <a:lstStyle/>
          <a:p>
            <a:r>
              <a:rPr lang="en-US" sz="2800" dirty="0"/>
              <a:t>Network Address Translation (NAT) is a technique used to modify the network address information of a host while traffic is traversing a router or firewall. </a:t>
            </a:r>
          </a:p>
          <a:p>
            <a:r>
              <a:rPr lang="en-US" sz="2800" dirty="0"/>
              <a:t>This technique is used to hide the network information of a private network while allowing traffic to be transferred across a public network like the Internet.</a:t>
            </a:r>
          </a:p>
          <a:p>
            <a:r>
              <a:rPr lang="en-US" sz="2800" dirty="0"/>
              <a:t>NAT was the resulting workaround solution for preserving the number of IP addresses used on the Internet.</a:t>
            </a:r>
          </a:p>
        </p:txBody>
      </p:sp>
    </p:spTree>
    <p:extLst>
      <p:ext uri="{BB962C8B-B14F-4D97-AF65-F5344CB8AC3E}">
        <p14:creationId xmlns:p14="http://schemas.microsoft.com/office/powerpoint/2010/main" val="42218428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 – Static vs Dynamic NAT</a:t>
            </a:r>
            <a:endParaRPr lang="en-US" dirty="0"/>
          </a:p>
        </p:txBody>
      </p:sp>
      <p:sp>
        <p:nvSpPr>
          <p:cNvPr id="3" name="Content Placeholder 2"/>
          <p:cNvSpPr>
            <a:spLocks noGrp="1"/>
          </p:cNvSpPr>
          <p:nvPr>
            <p:ph type="body" idx="1"/>
          </p:nvPr>
        </p:nvSpPr>
        <p:spPr/>
        <p:txBody>
          <a:bodyPr/>
          <a:lstStyle/>
          <a:p>
            <a:r>
              <a:rPr lang="en-US" b="1" i="1" dirty="0"/>
              <a:t>Static NAT </a:t>
            </a:r>
            <a:r>
              <a:rPr lang="en-US" dirty="0"/>
              <a:t>– Static NAT maps an unregistered IP address on the private network to a registered IP address on the public network, using a one-to-one basis. conjunction with </a:t>
            </a:r>
            <a:r>
              <a:rPr lang="en-US" dirty="0" smtClean="0"/>
              <a:t>perimeter network </a:t>
            </a:r>
            <a:r>
              <a:rPr lang="en-US" dirty="0"/>
              <a:t>or extranet networks.</a:t>
            </a:r>
          </a:p>
          <a:p>
            <a:r>
              <a:rPr lang="en-US" b="1" i="1" dirty="0"/>
              <a:t>Dynamic NAT </a:t>
            </a:r>
            <a:r>
              <a:rPr lang="en-US" dirty="0"/>
              <a:t>– Dynamic NAT maps an unregistered IP address on the private network to a registered IP address that is selected by the routing device providing the NAT service from a pool of registered IP addresses.  </a:t>
            </a:r>
          </a:p>
          <a:p>
            <a:endParaRPr lang="en-US" dirty="0"/>
          </a:p>
        </p:txBody>
      </p:sp>
    </p:spTree>
    <p:extLst>
      <p:ext uri="{BB962C8B-B14F-4D97-AF65-F5344CB8AC3E}">
        <p14:creationId xmlns:p14="http://schemas.microsoft.com/office/powerpoint/2010/main" val="14254856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Virtual Private Network (VPN)</a:t>
            </a:r>
            <a:endParaRPr lang="en-US" dirty="0"/>
          </a:p>
        </p:txBody>
      </p:sp>
      <p:sp>
        <p:nvSpPr>
          <p:cNvPr id="3" name="Content Placeholder 2"/>
          <p:cNvSpPr>
            <a:spLocks noGrp="1"/>
          </p:cNvSpPr>
          <p:nvPr>
            <p:ph type="body" idx="1"/>
          </p:nvPr>
        </p:nvSpPr>
        <p:spPr/>
        <p:txBody>
          <a:bodyPr/>
          <a:lstStyle/>
          <a:p>
            <a:r>
              <a:rPr lang="en-US" smtClean="0"/>
              <a:t>VPN (Virtual Private Network) is a technology that uses encrypted tunnels to create secure connections across public networks like the Internet. </a:t>
            </a:r>
          </a:p>
          <a:p>
            <a:r>
              <a:rPr lang="en-US" smtClean="0"/>
              <a:t>VPNs are commonly used by remote employees for access to the internal network, to create secure network to network connections for branch offices or business partner connections, or even to create secure host to host connections for additional security and isolation on an internal network. </a:t>
            </a:r>
          </a:p>
          <a:p>
            <a:r>
              <a:rPr lang="en-US" smtClean="0"/>
              <a:t>VPNs utilize encryption and authentication to provide confidentiality, integrity, and privacy protection for data. </a:t>
            </a:r>
            <a:endParaRPr lang="en-US" dirty="0"/>
          </a:p>
        </p:txBody>
      </p:sp>
    </p:spTree>
    <p:extLst>
      <p:ext uri="{BB962C8B-B14F-4D97-AF65-F5344CB8AC3E}">
        <p14:creationId xmlns:p14="http://schemas.microsoft.com/office/powerpoint/2010/main" val="23728788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IPSec</a:t>
            </a:r>
            <a:endParaRPr lang="en-US" dirty="0"/>
          </a:p>
        </p:txBody>
      </p:sp>
      <p:sp>
        <p:nvSpPr>
          <p:cNvPr id="3" name="Content Placeholder 2"/>
          <p:cNvSpPr>
            <a:spLocks noGrp="1"/>
          </p:cNvSpPr>
          <p:nvPr>
            <p:ph type="body" idx="1"/>
          </p:nvPr>
        </p:nvSpPr>
        <p:spPr/>
        <p:txBody>
          <a:bodyPr/>
          <a:lstStyle/>
          <a:p>
            <a:r>
              <a:rPr lang="en-US" smtClean="0"/>
              <a:t>Internet Protocol Security (IPsec) is a standards-based protocol suite designed specifically for securing Internet Protocol (IP) communications. </a:t>
            </a:r>
          </a:p>
          <a:p>
            <a:pPr lvl="1"/>
            <a:r>
              <a:rPr lang="en-US" smtClean="0"/>
              <a:t>It is also a component of IPv6, the next generation of the IP protocol. IPsec authenticates and encrypts each IP packet in an IP data stream.  </a:t>
            </a:r>
          </a:p>
          <a:p>
            <a:r>
              <a:rPr lang="en-US" smtClean="0"/>
              <a:t>IPsec has protocols that can be used to establish mutual authentication and cryptographic keys negotiation during a session. IPsec operates at the Network Layer of the OSI model.</a:t>
            </a:r>
          </a:p>
          <a:p>
            <a:endParaRPr lang="en-US" dirty="0"/>
          </a:p>
        </p:txBody>
      </p:sp>
    </p:spTree>
    <p:extLst>
      <p:ext uri="{BB962C8B-B14F-4D97-AF65-F5344CB8AC3E}">
        <p14:creationId xmlns:p14="http://schemas.microsoft.com/office/powerpoint/2010/main" val="4277851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Secure Socket Layer (SSL)</a:t>
            </a:r>
            <a:endParaRPr lang="en-US" dirty="0"/>
          </a:p>
        </p:txBody>
      </p:sp>
      <p:sp>
        <p:nvSpPr>
          <p:cNvPr id="3" name="Content Placeholder 2"/>
          <p:cNvSpPr>
            <a:spLocks noGrp="1"/>
          </p:cNvSpPr>
          <p:nvPr>
            <p:ph type="body" idx="1"/>
          </p:nvPr>
        </p:nvSpPr>
        <p:spPr/>
        <p:txBody>
          <a:bodyPr/>
          <a:lstStyle/>
          <a:p>
            <a:r>
              <a:rPr lang="en-US" smtClean="0"/>
              <a:t>One of the key VPN protocols used today is SSL / TLS, which is the main alternative to IPsec for implementing a VPN solution.  </a:t>
            </a:r>
          </a:p>
          <a:p>
            <a:r>
              <a:rPr lang="en-US" smtClean="0"/>
              <a:t>While this protocol is widely used to secure websites, it has since been formalized in the IETF standard known as Transport Layer Security (TLS). </a:t>
            </a:r>
          </a:p>
          <a:p>
            <a:r>
              <a:rPr lang="en-US" smtClean="0"/>
              <a:t>The SSL/TLS protocol provides a method for secure client/server communications across a network and prevents eavesdropping and tampering with data in transit. SSL/TLS also provides endpoint authentication and communications confidentiality through the use of encryption.</a:t>
            </a:r>
          </a:p>
          <a:p>
            <a:endParaRPr lang="en-US" dirty="0"/>
          </a:p>
        </p:txBody>
      </p:sp>
    </p:spTree>
    <p:extLst>
      <p:ext uri="{BB962C8B-B14F-4D97-AF65-F5344CB8AC3E}">
        <p14:creationId xmlns:p14="http://schemas.microsoft.com/office/powerpoint/2010/main" val="15876653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Secure Shell (SSH)</a:t>
            </a:r>
            <a:endParaRPr lang="en-US" dirty="0"/>
          </a:p>
        </p:txBody>
      </p:sp>
      <p:sp>
        <p:nvSpPr>
          <p:cNvPr id="3" name="Content Placeholder 2"/>
          <p:cNvSpPr>
            <a:spLocks noGrp="1"/>
          </p:cNvSpPr>
          <p:nvPr>
            <p:ph type="body" idx="1"/>
          </p:nvPr>
        </p:nvSpPr>
        <p:spPr/>
        <p:txBody>
          <a:bodyPr/>
          <a:lstStyle/>
          <a:p>
            <a:r>
              <a:rPr lang="en-US" smtClean="0"/>
              <a:t>The Secure Shell (SSH) Protocol is a protocol for secure remote login and other secure network services over the network. </a:t>
            </a:r>
          </a:p>
          <a:p>
            <a:r>
              <a:rPr lang="en-US" smtClean="0"/>
              <a:t>SSH can be used for a number of applications across multiple platforms including UNIX, Microsoft Windows, Apple Mac and Linux. </a:t>
            </a:r>
          </a:p>
          <a:p>
            <a:endParaRPr lang="en-US" dirty="0"/>
          </a:p>
        </p:txBody>
      </p:sp>
    </p:spTree>
    <p:extLst>
      <p:ext uri="{BB962C8B-B14F-4D97-AF65-F5344CB8AC3E}">
        <p14:creationId xmlns:p14="http://schemas.microsoft.com/office/powerpoint/2010/main" val="4391945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Firewall</a:t>
            </a:r>
            <a:endParaRPr lang="en-US" dirty="0"/>
          </a:p>
        </p:txBody>
      </p:sp>
      <p:sp>
        <p:nvSpPr>
          <p:cNvPr id="7" name="Content Placeholder 6"/>
          <p:cNvSpPr>
            <a:spLocks noGrp="1"/>
          </p:cNvSpPr>
          <p:nvPr>
            <p:ph type="body" idx="1"/>
          </p:nvPr>
        </p:nvSpPr>
        <p:spPr/>
        <p:txBody>
          <a:bodyPr>
            <a:normAutofit/>
          </a:bodyPr>
          <a:lstStyle/>
          <a:p>
            <a:r>
              <a:rPr lang="en-US" dirty="0" smtClean="0"/>
              <a:t>Protects a computer, or network, from network-based attacks</a:t>
            </a:r>
          </a:p>
          <a:p>
            <a:r>
              <a:rPr lang="en-US" dirty="0" smtClean="0"/>
              <a:t>Performs filtering of data packets traversing the network</a:t>
            </a:r>
            <a:endParaRPr lang="en-GB" dirty="0" smtClean="0"/>
          </a:p>
          <a:p>
            <a:pPr marL="0" indent="0">
              <a:buNone/>
            </a:pPr>
            <a:endParaRPr lang="en-GB" dirty="0"/>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717" y="3814763"/>
            <a:ext cx="10932575" cy="220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33520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Tunneling</a:t>
            </a:r>
            <a:endParaRPr lang="en-US" dirty="0"/>
          </a:p>
        </p:txBody>
      </p:sp>
      <p:sp>
        <p:nvSpPr>
          <p:cNvPr id="3" name="Content Placeholder 2"/>
          <p:cNvSpPr>
            <a:spLocks noGrp="1"/>
          </p:cNvSpPr>
          <p:nvPr>
            <p:ph type="body" idx="1"/>
          </p:nvPr>
        </p:nvSpPr>
        <p:spPr/>
        <p:txBody>
          <a:bodyPr/>
          <a:lstStyle/>
          <a:p>
            <a:r>
              <a:rPr lang="en-US" smtClean="0"/>
              <a:t>Tunneling is defined as the encapsulation of one network protocol within another. </a:t>
            </a:r>
          </a:p>
          <a:p>
            <a:r>
              <a:rPr lang="en-US" smtClean="0"/>
              <a:t>Tunneling can be used to route an unsupported protocol across a network, or to securely route traffic across an insecure network. </a:t>
            </a:r>
          </a:p>
          <a:p>
            <a:r>
              <a:rPr lang="en-US" smtClean="0"/>
              <a:t>VPN’s uses a form of tunneling when data is encapsulated in the IPsec protocol.</a:t>
            </a:r>
          </a:p>
          <a:p>
            <a:r>
              <a:rPr lang="en-US" smtClean="0"/>
              <a:t>Examples include PPTP and L2TP with IPsec.</a:t>
            </a:r>
          </a:p>
          <a:p>
            <a:endParaRPr lang="en-US" dirty="0"/>
          </a:p>
        </p:txBody>
      </p:sp>
    </p:spTree>
    <p:extLst>
      <p:ext uri="{BB962C8B-B14F-4D97-AF65-F5344CB8AC3E}">
        <p14:creationId xmlns:p14="http://schemas.microsoft.com/office/powerpoint/2010/main" val="38710991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DNS Security Extensions (DNSSEC)</a:t>
            </a:r>
            <a:endParaRPr lang="en-US" dirty="0"/>
          </a:p>
        </p:txBody>
      </p:sp>
      <p:sp>
        <p:nvSpPr>
          <p:cNvPr id="3" name="Content Placeholder 2"/>
          <p:cNvSpPr>
            <a:spLocks noGrp="1"/>
          </p:cNvSpPr>
          <p:nvPr>
            <p:ph type="body" idx="1"/>
          </p:nvPr>
        </p:nvSpPr>
        <p:spPr/>
        <p:txBody>
          <a:bodyPr/>
          <a:lstStyle/>
          <a:p>
            <a:r>
              <a:rPr lang="en-US" smtClean="0"/>
              <a:t>DNSSEC adds security provisions to DNS so that computers can verify that they have been directed to proper servers. </a:t>
            </a:r>
          </a:p>
          <a:p>
            <a:r>
              <a:rPr lang="en-US" smtClean="0"/>
              <a:t>DNSSEC provides authentication and integrity checking on DNS lookups ensuring that outgoing Internet traffic is always sent to the correct server. </a:t>
            </a:r>
          </a:p>
          <a:p>
            <a:r>
              <a:rPr lang="en-US" smtClean="0"/>
              <a:t>This removes the issues of forged DNS data, because there is no way to forge the appropriate authentication.</a:t>
            </a:r>
          </a:p>
          <a:p>
            <a:endParaRPr lang="en-US" dirty="0"/>
          </a:p>
        </p:txBody>
      </p:sp>
    </p:spTree>
    <p:extLst>
      <p:ext uri="{BB962C8B-B14F-4D97-AF65-F5344CB8AC3E}">
        <p14:creationId xmlns:p14="http://schemas.microsoft.com/office/powerpoint/2010/main" val="37234287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Network Sniffing</a:t>
            </a:r>
            <a:endParaRPr lang="en-US" dirty="0"/>
          </a:p>
        </p:txBody>
      </p:sp>
      <p:sp>
        <p:nvSpPr>
          <p:cNvPr id="3" name="Content Placeholder 2"/>
          <p:cNvSpPr>
            <a:spLocks noGrp="1"/>
          </p:cNvSpPr>
          <p:nvPr>
            <p:ph type="body" idx="1"/>
          </p:nvPr>
        </p:nvSpPr>
        <p:spPr/>
        <p:txBody>
          <a:bodyPr/>
          <a:lstStyle/>
          <a:p>
            <a:r>
              <a:rPr lang="en-US" smtClean="0"/>
              <a:t>Network sniffing is a type of network analysis that is a very useful tool for network administrators responsible for maintaining networks and identifying network issues. </a:t>
            </a:r>
          </a:p>
          <a:p>
            <a:r>
              <a:rPr lang="en-US" smtClean="0"/>
              <a:t>It involves connecting a device to the network with the appropriate software to allow access to the details of the packets traversing the network. </a:t>
            </a:r>
          </a:p>
          <a:p>
            <a:endParaRPr lang="en-US" dirty="0"/>
          </a:p>
        </p:txBody>
      </p:sp>
    </p:spTree>
    <p:extLst>
      <p:ext uri="{BB962C8B-B14F-4D97-AF65-F5344CB8AC3E}">
        <p14:creationId xmlns:p14="http://schemas.microsoft.com/office/powerpoint/2010/main" val="20619154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DNSSEC and Sniffing</a:t>
            </a:r>
            <a:endParaRPr lang="en-US" dirty="0"/>
          </a:p>
        </p:txBody>
      </p:sp>
      <p:sp>
        <p:nvSpPr>
          <p:cNvPr id="3" name="Title 2"/>
          <p:cNvSpPr>
            <a:spLocks noGrp="1"/>
          </p:cNvSpPr>
          <p:nvPr>
            <p:ph type="ctrTitle"/>
          </p:nvPr>
        </p:nvSpPr>
        <p:spPr/>
        <p:txBody>
          <a:bodyPr/>
          <a:lstStyle/>
          <a:p>
            <a:r>
              <a:rPr lang="en-US" dirty="0" smtClean="0"/>
              <a:t>Demo</a:t>
            </a:r>
            <a:endParaRPr lang="en-US" dirty="0"/>
          </a:p>
        </p:txBody>
      </p:sp>
    </p:spTree>
    <p:extLst>
      <p:ext uri="{BB962C8B-B14F-4D97-AF65-F5344CB8AC3E}">
        <p14:creationId xmlns:p14="http://schemas.microsoft.com/office/powerpoint/2010/main" val="241181869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Common Attacks</a:t>
            </a:r>
            <a:endParaRPr lang="en-US" dirty="0"/>
          </a:p>
        </p:txBody>
      </p:sp>
      <p:sp>
        <p:nvSpPr>
          <p:cNvPr id="3" name="Content Placeholder 2"/>
          <p:cNvSpPr>
            <a:spLocks noGrp="1"/>
          </p:cNvSpPr>
          <p:nvPr>
            <p:ph type="body" idx="1"/>
          </p:nvPr>
        </p:nvSpPr>
        <p:spPr/>
        <p:txBody>
          <a:bodyPr/>
          <a:lstStyle/>
          <a:p>
            <a:r>
              <a:rPr lang="en-US" smtClean="0"/>
              <a:t>Denial-of-Service/Distributed Denial of Service (DoS/DDoS) Attacks</a:t>
            </a:r>
          </a:p>
          <a:p>
            <a:r>
              <a:rPr lang="en-US" smtClean="0"/>
              <a:t>IP Spoofing to Bypass Network Security</a:t>
            </a:r>
          </a:p>
          <a:p>
            <a:r>
              <a:rPr lang="en-US" smtClean="0"/>
              <a:t>Man in the Middle Attacks</a:t>
            </a:r>
          </a:p>
          <a:p>
            <a:r>
              <a:rPr lang="en-US" smtClean="0"/>
              <a:t>Back Door Attack</a:t>
            </a:r>
          </a:p>
          <a:p>
            <a:r>
              <a:rPr lang="en-US" smtClean="0"/>
              <a:t>DNS Poisoning</a:t>
            </a:r>
          </a:p>
          <a:p>
            <a:r>
              <a:rPr lang="en-US" smtClean="0"/>
              <a:t>Replay Attack</a:t>
            </a:r>
          </a:p>
          <a:p>
            <a:r>
              <a:rPr lang="en-US" smtClean="0"/>
              <a:t>Weak Encryption Keys</a:t>
            </a:r>
          </a:p>
          <a:p>
            <a:r>
              <a:rPr lang="en-US" smtClean="0"/>
              <a:t>Social Engineering</a:t>
            </a:r>
            <a:endParaRPr lang="en-US" dirty="0"/>
          </a:p>
        </p:txBody>
      </p:sp>
    </p:spTree>
    <p:extLst>
      <p:ext uri="{BB962C8B-B14F-4D97-AF65-F5344CB8AC3E}">
        <p14:creationId xmlns:p14="http://schemas.microsoft.com/office/powerpoint/2010/main" val="37452246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Common Attacks</a:t>
            </a:r>
            <a:endParaRPr lang="en-US" dirty="0"/>
          </a:p>
        </p:txBody>
      </p:sp>
      <p:sp>
        <p:nvSpPr>
          <p:cNvPr id="3" name="Content Placeholder 2"/>
          <p:cNvSpPr>
            <a:spLocks noGrp="1"/>
          </p:cNvSpPr>
          <p:nvPr>
            <p:ph type="body" idx="1"/>
          </p:nvPr>
        </p:nvSpPr>
        <p:spPr/>
        <p:txBody>
          <a:bodyPr/>
          <a:lstStyle/>
          <a:p>
            <a:r>
              <a:rPr lang="en-US" smtClean="0"/>
              <a:t>Password Cracking</a:t>
            </a:r>
          </a:p>
          <a:p>
            <a:r>
              <a:rPr lang="en-US" smtClean="0"/>
              <a:t>Dictionary Attack</a:t>
            </a:r>
          </a:p>
          <a:p>
            <a:r>
              <a:rPr lang="en-US" smtClean="0"/>
              <a:t>Brute Force Attack</a:t>
            </a:r>
          </a:p>
          <a:p>
            <a:r>
              <a:rPr lang="en-US" smtClean="0"/>
              <a:t>Software Vulnerability Attack</a:t>
            </a:r>
          </a:p>
          <a:p>
            <a:r>
              <a:rPr lang="en-US" smtClean="0"/>
              <a:t>Buffer Overflow Attack</a:t>
            </a:r>
          </a:p>
          <a:p>
            <a:r>
              <a:rPr lang="en-US" smtClean="0"/>
              <a:t>Remote Code Execution Attack</a:t>
            </a:r>
          </a:p>
          <a:p>
            <a:r>
              <a:rPr lang="en-US" smtClean="0"/>
              <a:t>SQL Injection Attack</a:t>
            </a:r>
          </a:p>
          <a:p>
            <a:r>
              <a:rPr lang="en-US" smtClean="0"/>
              <a:t>Cross Site Scripting Attack</a:t>
            </a:r>
            <a:endParaRPr lang="en-US" dirty="0"/>
          </a:p>
        </p:txBody>
      </p:sp>
    </p:spTree>
    <p:extLst>
      <p:ext uri="{BB962C8B-B14F-4D97-AF65-F5344CB8AC3E}">
        <p14:creationId xmlns:p14="http://schemas.microsoft.com/office/powerpoint/2010/main" val="640374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Wireless Network </a:t>
            </a:r>
            <a:r>
              <a:rPr lang="en-GB" dirty="0" smtClean="0"/>
              <a:t>Security</a:t>
            </a:r>
            <a:endParaRPr lang="en-US" dirty="0"/>
          </a:p>
        </p:txBody>
      </p:sp>
    </p:spTree>
    <p:extLst>
      <p:ext uri="{BB962C8B-B14F-4D97-AF65-F5344CB8AC3E}">
        <p14:creationId xmlns:p14="http://schemas.microsoft.com/office/powerpoint/2010/main" val="131233610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Wired Equivalency Privacy (WEP)</a:t>
            </a:r>
            <a:endParaRPr lang="en-US" dirty="0"/>
          </a:p>
        </p:txBody>
      </p:sp>
      <p:sp>
        <p:nvSpPr>
          <p:cNvPr id="3" name="Content Placeholder 2"/>
          <p:cNvSpPr>
            <a:spLocks noGrp="1"/>
          </p:cNvSpPr>
          <p:nvPr>
            <p:ph type="body" idx="1"/>
          </p:nvPr>
        </p:nvSpPr>
        <p:spPr/>
        <p:txBody>
          <a:bodyPr/>
          <a:lstStyle/>
          <a:p>
            <a:r>
              <a:rPr lang="en-US" smtClean="0"/>
              <a:t>The very first security capability available to WLAN users.</a:t>
            </a:r>
          </a:p>
          <a:p>
            <a:r>
              <a:rPr lang="en-US" smtClean="0"/>
              <a:t>WEP rapidly fell out of favor when a flaw with the encryption mechanism was found.</a:t>
            </a:r>
          </a:p>
          <a:p>
            <a:r>
              <a:rPr lang="en-US" smtClean="0"/>
              <a:t>The flaw in WEP makes it relatively easy for an attacker to crack the encryption and access the wireless network, so it is generally only used if no other solution is available (WEP is better than nothing) or the WLAN is being used with older devices, or devices like PDAs or handheld games that require the use of WEP.</a:t>
            </a:r>
            <a:endParaRPr lang="en-US" dirty="0"/>
          </a:p>
        </p:txBody>
      </p:sp>
    </p:spTree>
    <p:extLst>
      <p:ext uri="{BB962C8B-B14F-4D97-AF65-F5344CB8AC3E}">
        <p14:creationId xmlns:p14="http://schemas.microsoft.com/office/powerpoint/2010/main" val="6173384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Wi-Fi Protected Access (WPA/WPA2)</a:t>
            </a:r>
            <a:endParaRPr lang="en-US" dirty="0"/>
          </a:p>
        </p:txBody>
      </p:sp>
      <p:sp>
        <p:nvSpPr>
          <p:cNvPr id="3" name="Content Placeholder 2"/>
          <p:cNvSpPr>
            <a:spLocks noGrp="1"/>
          </p:cNvSpPr>
          <p:nvPr>
            <p:ph type="body" idx="1"/>
          </p:nvPr>
        </p:nvSpPr>
        <p:spPr/>
        <p:txBody>
          <a:bodyPr/>
          <a:lstStyle/>
          <a:p>
            <a:r>
              <a:rPr lang="en-US" smtClean="0"/>
              <a:t>WPA (Wi-Fi Protected Access) was designed as the interim successor to WEP. </a:t>
            </a:r>
          </a:p>
          <a:p>
            <a:pPr lvl="1"/>
            <a:r>
              <a:rPr lang="en-US" smtClean="0"/>
              <a:t>WPA included a new security protocol, Temporal Key Integrity Protocol (TKIP)</a:t>
            </a:r>
          </a:p>
          <a:p>
            <a:r>
              <a:rPr lang="en-US" smtClean="0"/>
              <a:t>WPA2 (Wi-Fi Protected Access version 2) is the standards-based version of WPA, except WPA2 implements all of the IEEE 802.11i standards.</a:t>
            </a:r>
          </a:p>
          <a:p>
            <a:endParaRPr lang="en-US" smtClean="0"/>
          </a:p>
          <a:p>
            <a:endParaRPr lang="en-US" dirty="0"/>
          </a:p>
        </p:txBody>
      </p:sp>
    </p:spTree>
    <p:extLst>
      <p:ext uri="{BB962C8B-B14F-4D97-AF65-F5344CB8AC3E}">
        <p14:creationId xmlns:p14="http://schemas.microsoft.com/office/powerpoint/2010/main" val="36958802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269239" y="1189177"/>
            <a:ext cx="11653523" cy="815608"/>
          </a:xfrm>
        </p:spPr>
        <p:txBody>
          <a:bodyPr/>
          <a:lstStyle/>
          <a:p>
            <a:pPr marL="252134" lvl="1" indent="0">
              <a:buNone/>
            </a:pPr>
            <a:endParaRPr lang="en-US" sz="2000" dirty="0" smtClean="0"/>
          </a:p>
          <a:p>
            <a:endParaRPr lang="en-US" dirty="0"/>
          </a:p>
        </p:txBody>
      </p:sp>
      <p:sp>
        <p:nvSpPr>
          <p:cNvPr id="3" name="Title 2"/>
          <p:cNvSpPr>
            <a:spLocks noGrp="1"/>
          </p:cNvSpPr>
          <p:nvPr>
            <p:ph type="title"/>
          </p:nvPr>
        </p:nvSpPr>
        <p:spPr/>
        <p:txBody>
          <a:bodyPr/>
          <a:lstStyle/>
          <a:p>
            <a:r>
              <a:rPr lang="en-US" dirty="0" smtClean="0"/>
              <a:t>Additional Resources &amp; Next Steps</a:t>
            </a:r>
            <a:endParaRPr lang="en-US" dirty="0"/>
          </a:p>
        </p:txBody>
      </p:sp>
      <p:sp>
        <p:nvSpPr>
          <p:cNvPr id="4" name="TextBox 3"/>
          <p:cNvSpPr txBox="1"/>
          <p:nvPr/>
        </p:nvSpPr>
        <p:spPr>
          <a:xfrm>
            <a:off x="400050" y="1463581"/>
            <a:ext cx="3614738" cy="5200083"/>
          </a:xfrm>
          <a:prstGeom prst="rect">
            <a:avLst/>
          </a:prstGeom>
          <a:solidFill>
            <a:schemeClr val="accent6"/>
          </a:solidFill>
        </p:spPr>
        <p:txBody>
          <a:bodyPr wrap="square" lIns="182880" tIns="146304" rIns="182880" bIns="146304" rtlCol="0">
            <a:noAutofit/>
          </a:bodyPr>
          <a:lstStyle/>
          <a:p>
            <a:pPr>
              <a:lnSpc>
                <a:spcPct val="90000"/>
              </a:lnSpc>
              <a:spcAft>
                <a:spcPts val="600"/>
              </a:spcAft>
            </a:pPr>
            <a:r>
              <a:rPr lang="en-US" sz="3200" u="sng" dirty="0" smtClean="0">
                <a:solidFill>
                  <a:schemeClr val="bg1">
                    <a:lumMod val="95000"/>
                  </a:schemeClr>
                </a:solidFill>
                <a:latin typeface="Segoe UI Light" panose="020B0502040204020203" pitchFamily="34" charset="0"/>
                <a:cs typeface="Segoe UI Light" panose="020B0502040204020203" pitchFamily="34" charset="0"/>
              </a:rPr>
              <a:t>Books</a:t>
            </a:r>
            <a:endParaRPr lang="en-US" sz="3200" u="sng" dirty="0">
              <a:solidFill>
                <a:schemeClr val="bg1">
                  <a:lumMod val="95000"/>
                </a:schemeClr>
              </a:solidFill>
              <a:latin typeface="Segoe UI Light" panose="020B0502040204020203" pitchFamily="34" charset="0"/>
              <a:cs typeface="Segoe UI Light" panose="020B0502040204020203" pitchFamily="34" charset="0"/>
            </a:endParaRPr>
          </a:p>
          <a:p>
            <a:pPr marL="342900" indent="-342900">
              <a:lnSpc>
                <a:spcPct val="90000"/>
              </a:lnSpc>
              <a:spcAft>
                <a:spcPts val="600"/>
              </a:spcAft>
              <a:buFont typeface="Arial" panose="020B0604020202020204" pitchFamily="34" charset="0"/>
              <a:buChar char="•"/>
            </a:pPr>
            <a:r>
              <a:rPr lang="en-US" sz="2000" dirty="0" smtClean="0">
                <a:solidFill>
                  <a:schemeClr val="bg1">
                    <a:lumMod val="95000"/>
                  </a:schemeClr>
                </a:solidFill>
                <a:latin typeface="Segoe UI Light" panose="020B0502040204020203" pitchFamily="34" charset="0"/>
                <a:cs typeface="Segoe UI Light" panose="020B0502040204020203" pitchFamily="34" charset="0"/>
              </a:rPr>
              <a:t>Exam 98-367 Security Fundamentals</a:t>
            </a:r>
          </a:p>
          <a:p>
            <a:pPr marL="342900" indent="-342900">
              <a:lnSpc>
                <a:spcPct val="90000"/>
              </a:lnSpc>
              <a:spcAft>
                <a:spcPts val="600"/>
              </a:spcAft>
              <a:buFont typeface="Arial" panose="020B0604020202020204" pitchFamily="34" charset="0"/>
              <a:buChar char="•"/>
            </a:pPr>
            <a:r>
              <a:rPr lang="en-US" sz="2000" dirty="0" smtClean="0">
                <a:solidFill>
                  <a:schemeClr val="bg1">
                    <a:lumMod val="95000"/>
                  </a:schemeClr>
                </a:solidFill>
                <a:latin typeface="Segoe UI Light" panose="020B0502040204020203" pitchFamily="34" charset="0"/>
                <a:cs typeface="Segoe UI Light" panose="020B0502040204020203" pitchFamily="34" charset="0"/>
              </a:rPr>
              <a:t>Exam 98-366: MTA Networking Fundamentals</a:t>
            </a:r>
          </a:p>
          <a:p>
            <a:pPr marL="342900" indent="-342900">
              <a:lnSpc>
                <a:spcPct val="90000"/>
              </a:lnSpc>
              <a:spcAft>
                <a:spcPts val="600"/>
              </a:spcAft>
              <a:buFont typeface="Arial" panose="020B0604020202020204" pitchFamily="34" charset="0"/>
              <a:buChar char="•"/>
            </a:pPr>
            <a:r>
              <a:rPr lang="en-US" sz="2000" dirty="0" smtClean="0">
                <a:solidFill>
                  <a:schemeClr val="bg1">
                    <a:lumMod val="95000"/>
                  </a:schemeClr>
                </a:solidFill>
                <a:latin typeface="Segoe UI Light" panose="020B0502040204020203" pitchFamily="34" charset="0"/>
                <a:cs typeface="Segoe UI Light" panose="020B0502040204020203" pitchFamily="34" charset="0"/>
              </a:rPr>
              <a:t>Exam </a:t>
            </a:r>
            <a:r>
              <a:rPr lang="en-US" sz="2000" dirty="0">
                <a:solidFill>
                  <a:schemeClr val="bg1">
                    <a:lumMod val="95000"/>
                  </a:schemeClr>
                </a:solidFill>
                <a:latin typeface="Segoe UI Light" panose="020B0502040204020203" pitchFamily="34" charset="0"/>
                <a:cs typeface="Segoe UI Light" panose="020B0502040204020203" pitchFamily="34" charset="0"/>
              </a:rPr>
              <a:t>Ref 70-410: Installing and Configuring Windows Server 2012</a:t>
            </a:r>
          </a:p>
        </p:txBody>
      </p:sp>
      <p:sp>
        <p:nvSpPr>
          <p:cNvPr id="5" name="TextBox 4"/>
          <p:cNvSpPr txBox="1"/>
          <p:nvPr/>
        </p:nvSpPr>
        <p:spPr>
          <a:xfrm>
            <a:off x="4271963" y="1463581"/>
            <a:ext cx="3643311" cy="5200083"/>
          </a:xfrm>
          <a:prstGeom prst="rect">
            <a:avLst/>
          </a:prstGeom>
          <a:solidFill>
            <a:schemeClr val="accent2"/>
          </a:solidFill>
        </p:spPr>
        <p:txBody>
          <a:bodyPr wrap="square" lIns="182880" tIns="146304" rIns="182880" bIns="146304" rtlCol="0">
            <a:noAutofit/>
          </a:bodyPr>
          <a:lstStyle/>
          <a:p>
            <a:pPr lvl="0" defTabSz="685845" eaLnBrk="1" fontAlgn="auto" hangingPunct="1">
              <a:lnSpc>
                <a:spcPct val="90000"/>
              </a:lnSpc>
              <a:spcBef>
                <a:spcPct val="20000"/>
              </a:spcBef>
              <a:spcAft>
                <a:spcPts val="0"/>
              </a:spcAft>
              <a:buSzPct val="90000"/>
            </a:pPr>
            <a:r>
              <a:rPr lang="en-US" sz="3200" u="sng" dirty="0">
                <a:solidFill>
                  <a:schemeClr val="bg1"/>
                </a:solidFill>
                <a:latin typeface="Segoe UI Light" panose="020B0502040204020203" pitchFamily="34" charset="0"/>
                <a:cs typeface="Segoe UI Light" panose="020B0502040204020203" pitchFamily="34" charset="0"/>
              </a:rPr>
              <a:t>Instructor-Led </a:t>
            </a:r>
            <a:r>
              <a:rPr lang="en-US" sz="3200" u="sng" dirty="0" smtClean="0">
                <a:solidFill>
                  <a:schemeClr val="bg1"/>
                </a:solidFill>
                <a:latin typeface="Segoe UI Light" panose="020B0502040204020203" pitchFamily="34" charset="0"/>
                <a:cs typeface="Segoe UI Light" panose="020B0502040204020203" pitchFamily="34" charset="0"/>
              </a:rPr>
              <a:t>Courses</a:t>
            </a:r>
            <a:endParaRPr lang="en-US" sz="3200" u="sng" dirty="0">
              <a:solidFill>
                <a:schemeClr val="bg1"/>
              </a:solidFill>
              <a:latin typeface="Segoe UI Light" panose="020B0502040204020203" pitchFamily="34" charset="0"/>
              <a:cs typeface="Segoe UI Light" panose="020B0502040204020203" pitchFamily="34" charset="0"/>
            </a:endParaRPr>
          </a:p>
          <a:p>
            <a:pPr marL="429562" lvl="1" indent="-177428" defTabSz="685845">
              <a:lnSpc>
                <a:spcPct val="90000"/>
              </a:lnSpc>
              <a:spcBef>
                <a:spcPct val="20000"/>
              </a:spcBef>
              <a:buSzPct val="90000"/>
              <a:buFont typeface="Arial" pitchFamily="34" charset="0"/>
              <a:buChar char="•"/>
            </a:pPr>
            <a:r>
              <a:rPr lang="en-US" sz="2000" dirty="0" smtClean="0">
                <a:solidFill>
                  <a:schemeClr val="bg1"/>
                </a:solidFill>
                <a:effectLst/>
                <a:latin typeface="Segoe UI Light" panose="020B0502040204020203" pitchFamily="34" charset="0"/>
                <a:cs typeface="Segoe UI Light" panose="020B0502040204020203" pitchFamily="34" charset="0"/>
              </a:rPr>
              <a:t>40349A: Windows Operating System Fundamentals: MTA Exam 98-349</a:t>
            </a:r>
          </a:p>
          <a:p>
            <a:pPr marL="429562" lvl="1" indent="-177428" defTabSz="685845">
              <a:lnSpc>
                <a:spcPct val="90000"/>
              </a:lnSpc>
              <a:spcBef>
                <a:spcPct val="20000"/>
              </a:spcBef>
              <a:buSzPct val="90000"/>
              <a:buFont typeface="Arial" pitchFamily="34" charset="0"/>
              <a:buChar char="•"/>
            </a:pPr>
            <a:r>
              <a:rPr lang="en-US" sz="2000" dirty="0" smtClean="0">
                <a:solidFill>
                  <a:schemeClr val="bg1"/>
                </a:solidFill>
                <a:effectLst/>
                <a:latin typeface="Segoe UI Light" panose="020B0502040204020203" pitchFamily="34" charset="0"/>
                <a:cs typeface="Segoe UI Light" panose="020B0502040204020203" pitchFamily="34" charset="0"/>
              </a:rPr>
              <a:t>40366A: Networking Fundamentals: MTA Exam 98-366</a:t>
            </a:r>
          </a:p>
          <a:p>
            <a:pPr marL="429562" lvl="1" indent="-177428" defTabSz="685845">
              <a:lnSpc>
                <a:spcPct val="90000"/>
              </a:lnSpc>
              <a:spcBef>
                <a:spcPct val="20000"/>
              </a:spcBef>
              <a:buSzPct val="90000"/>
              <a:buFont typeface="Arial" pitchFamily="34" charset="0"/>
              <a:buChar char="•"/>
            </a:pPr>
            <a:r>
              <a:rPr lang="en-US" sz="2000" dirty="0" smtClean="0">
                <a:solidFill>
                  <a:schemeClr val="bg1"/>
                </a:solidFill>
                <a:effectLst/>
                <a:latin typeface="Segoe UI Light" panose="020B0502040204020203" pitchFamily="34" charset="0"/>
                <a:cs typeface="Segoe UI Light" panose="020B0502040204020203" pitchFamily="34" charset="0"/>
              </a:rPr>
              <a:t>40365A: Windows Server Administration Fundamentals: MTA Exam 98-365</a:t>
            </a:r>
          </a:p>
          <a:p>
            <a:pPr marL="429562" lvl="1" indent="-177428" defTabSz="685845" eaLnBrk="1" fontAlgn="auto" hangingPunct="1">
              <a:lnSpc>
                <a:spcPct val="90000"/>
              </a:lnSpc>
              <a:spcBef>
                <a:spcPct val="20000"/>
              </a:spcBef>
              <a:spcAft>
                <a:spcPts val="0"/>
              </a:spcAft>
              <a:buSzPct val="90000"/>
              <a:buFont typeface="Arial" pitchFamily="34" charset="0"/>
              <a:buChar char="•"/>
            </a:pPr>
            <a:r>
              <a:rPr lang="en-US" sz="2000" dirty="0" smtClean="0">
                <a:solidFill>
                  <a:schemeClr val="bg1"/>
                </a:solidFill>
                <a:latin typeface="Segoe UI Light" panose="020B0502040204020203" pitchFamily="34" charset="0"/>
                <a:cs typeface="Segoe UI Light" panose="020B0502040204020203" pitchFamily="34" charset="0"/>
              </a:rPr>
              <a:t>20410C: Installing and Configuring Windows Server 2012</a:t>
            </a:r>
            <a:endParaRPr lang="en-US" sz="2000" dirty="0">
              <a:solidFill>
                <a:schemeClr val="bg1"/>
              </a:solidFill>
              <a:latin typeface="Segoe UI Light" panose="020B0502040204020203" pitchFamily="34" charset="0"/>
              <a:cs typeface="Segoe UI Light" panose="020B0502040204020203" pitchFamily="34" charset="0"/>
            </a:endParaRPr>
          </a:p>
        </p:txBody>
      </p:sp>
      <p:sp>
        <p:nvSpPr>
          <p:cNvPr id="6" name="TextBox 5"/>
          <p:cNvSpPr txBox="1"/>
          <p:nvPr/>
        </p:nvSpPr>
        <p:spPr>
          <a:xfrm>
            <a:off x="8172449" y="1463581"/>
            <a:ext cx="3643314" cy="5200083"/>
          </a:xfrm>
          <a:prstGeom prst="rect">
            <a:avLst/>
          </a:prstGeom>
          <a:solidFill>
            <a:schemeClr val="accent6"/>
          </a:solidFill>
        </p:spPr>
        <p:txBody>
          <a:bodyPr wrap="square" lIns="182880" tIns="146304" rIns="182880" bIns="146304" rtlCol="0">
            <a:noAutofit/>
          </a:bodyPr>
          <a:lstStyle/>
          <a:p>
            <a:pPr lvl="0" defTabSz="685845" eaLnBrk="1" fontAlgn="auto" hangingPunct="1">
              <a:lnSpc>
                <a:spcPct val="90000"/>
              </a:lnSpc>
              <a:spcBef>
                <a:spcPct val="20000"/>
              </a:spcBef>
              <a:spcAft>
                <a:spcPts val="0"/>
              </a:spcAft>
              <a:buSzPct val="90000"/>
            </a:pPr>
            <a:r>
              <a:rPr lang="en-US" sz="3200" u="sng" dirty="0">
                <a:solidFill>
                  <a:srgbClr val="FFFFFF">
                    <a:lumMod val="95000"/>
                  </a:srgbClr>
                </a:solidFill>
                <a:latin typeface="Segoe UI Light" panose="020B0502040204020203" pitchFamily="34" charset="0"/>
                <a:cs typeface="Segoe UI Light" panose="020B0502040204020203" pitchFamily="34" charset="0"/>
              </a:rPr>
              <a:t>Exams &amp; </a:t>
            </a:r>
            <a:r>
              <a:rPr lang="en-US" sz="3200" u="sng" dirty="0" smtClean="0">
                <a:solidFill>
                  <a:srgbClr val="FFFFFF">
                    <a:lumMod val="95000"/>
                  </a:srgbClr>
                </a:solidFill>
                <a:latin typeface="Segoe UI Light" panose="020B0502040204020203" pitchFamily="34" charset="0"/>
                <a:cs typeface="Segoe UI Light" panose="020B0502040204020203" pitchFamily="34" charset="0"/>
              </a:rPr>
              <a:t>Certifications</a:t>
            </a:r>
            <a:endParaRPr lang="en-US" sz="3200" dirty="0">
              <a:solidFill>
                <a:srgbClr val="FFFFFF">
                  <a:lumMod val="95000"/>
                </a:srgbClr>
              </a:solidFill>
              <a:latin typeface="Segoe UI Light" panose="020B0502040204020203" pitchFamily="34" charset="0"/>
              <a:cs typeface="Segoe UI Light" panose="020B0502040204020203" pitchFamily="34" charset="0"/>
            </a:endParaRP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98-367: Security Fundamentals</a:t>
            </a: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98-349: Windows Operating System Fundamentals</a:t>
            </a: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98-366: Networking Fundamentals</a:t>
            </a:r>
          </a:p>
          <a:p>
            <a:pPr marL="429562" lvl="1" indent="-177428" defTabSz="685845">
              <a:lnSpc>
                <a:spcPct val="90000"/>
              </a:lnSpc>
              <a:spcBef>
                <a:spcPct val="20000"/>
              </a:spcBef>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98-365: Windows Server Administration Fundamentals</a:t>
            </a:r>
          </a:p>
          <a:p>
            <a:pPr marL="429562" lvl="1" indent="-177428" defTabSz="685845" eaLnBrk="1" fontAlgn="auto" hangingPunct="1">
              <a:lnSpc>
                <a:spcPct val="90000"/>
              </a:lnSpc>
              <a:spcBef>
                <a:spcPct val="20000"/>
              </a:spcBef>
              <a:spcAft>
                <a:spcPts val="0"/>
              </a:spcAft>
              <a:buSzPct val="90000"/>
              <a:buFont typeface="Arial" pitchFamily="34" charset="0"/>
              <a:buChar char="•"/>
            </a:pPr>
            <a:r>
              <a:rPr lang="en-US" sz="2000" dirty="0" smtClean="0">
                <a:solidFill>
                  <a:srgbClr val="FFFFFF">
                    <a:lumMod val="95000"/>
                  </a:srgbClr>
                </a:solidFill>
                <a:latin typeface="Segoe UI Light" panose="020B0502040204020203" pitchFamily="34" charset="0"/>
                <a:cs typeface="Segoe UI Light" panose="020B0502040204020203" pitchFamily="34" charset="0"/>
              </a:rPr>
              <a:t>Exam 70-410: Installing and Configuring Windows Server 2012</a:t>
            </a:r>
            <a:endParaRPr lang="en-US" sz="2000" dirty="0">
              <a:solidFill>
                <a:srgbClr val="FFFFFF">
                  <a:lumMod val="95000"/>
                </a:srgbClr>
              </a:solidFill>
              <a:latin typeface="Segoe UI Light" panose="020B0502040204020203" pitchFamily="34" charset="0"/>
              <a:cs typeface="Segoe UI Light" panose="020B0502040204020203" pitchFamily="34" charset="0"/>
            </a:endParaRPr>
          </a:p>
        </p:txBody>
      </p:sp>
      <p:pic>
        <p:nvPicPr>
          <p:cNvPr id="7" name="Picture 6"/>
          <p:cNvPicPr>
            <a:picLocks noChangeAspect="1"/>
          </p:cNvPicPr>
          <p:nvPr/>
        </p:nvPicPr>
        <p:blipFill>
          <a:blip r:embed="rId2"/>
          <a:stretch>
            <a:fillRect/>
          </a:stretch>
        </p:blipFill>
        <p:spPr>
          <a:xfrm>
            <a:off x="6418803" y="740662"/>
            <a:ext cx="1496471" cy="1543781"/>
          </a:xfrm>
          <a:prstGeom prst="rect">
            <a:avLst/>
          </a:prstGeom>
        </p:spPr>
      </p:pic>
      <p:pic>
        <p:nvPicPr>
          <p:cNvPr id="9" name="Picture 8"/>
          <p:cNvPicPr>
            <a:picLocks noChangeAspect="1"/>
          </p:cNvPicPr>
          <p:nvPr/>
        </p:nvPicPr>
        <p:blipFill>
          <a:blip r:embed="rId3"/>
          <a:stretch>
            <a:fillRect/>
          </a:stretch>
        </p:blipFill>
        <p:spPr>
          <a:xfrm>
            <a:off x="1498581" y="4484127"/>
            <a:ext cx="1201757" cy="1593750"/>
          </a:xfrm>
          <a:prstGeom prst="rect">
            <a:avLst/>
          </a:prstGeom>
        </p:spPr>
      </p:pic>
      <p:pic>
        <p:nvPicPr>
          <p:cNvPr id="8" name="Picture 7"/>
          <p:cNvPicPr>
            <a:picLocks noChangeAspect="1"/>
          </p:cNvPicPr>
          <p:nvPr/>
        </p:nvPicPr>
        <p:blipFill>
          <a:blip r:embed="rId4"/>
          <a:stretch>
            <a:fillRect/>
          </a:stretch>
        </p:blipFill>
        <p:spPr>
          <a:xfrm>
            <a:off x="10520817" y="249107"/>
            <a:ext cx="1023667" cy="2154544"/>
          </a:xfrm>
          <a:prstGeom prst="rect">
            <a:avLst/>
          </a:prstGeom>
        </p:spPr>
      </p:pic>
    </p:spTree>
    <p:extLst>
      <p:ext uri="{BB962C8B-B14F-4D97-AF65-F5344CB8AC3E}">
        <p14:creationId xmlns:p14="http://schemas.microsoft.com/office/powerpoint/2010/main" val="903011718"/>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OSI Model</a:t>
            </a:r>
            <a:endParaRPr lang="en-US" dirty="0"/>
          </a:p>
        </p:txBody>
      </p:sp>
      <p:sp>
        <p:nvSpPr>
          <p:cNvPr id="7" name="Content Placeholder 6"/>
          <p:cNvSpPr>
            <a:spLocks noGrp="1"/>
          </p:cNvSpPr>
          <p:nvPr>
            <p:ph type="body" idx="1"/>
          </p:nvPr>
        </p:nvSpPr>
        <p:spPr>
          <a:xfrm>
            <a:off x="611718" y="1021215"/>
            <a:ext cx="10825541" cy="1379085"/>
          </a:xfrm>
        </p:spPr>
        <p:txBody>
          <a:bodyPr>
            <a:normAutofit/>
          </a:bodyPr>
          <a:lstStyle/>
          <a:p>
            <a:r>
              <a:rPr lang="en-US" dirty="0" smtClean="0"/>
              <a:t>Open Systems Interconnection (OSI) model is a conceptual model used created to standardize the communication between systems on a network.</a:t>
            </a:r>
          </a:p>
        </p:txBody>
      </p:sp>
      <p:pic>
        <p:nvPicPr>
          <p:cNvPr id="4" name="Picture 3"/>
          <p:cNvPicPr>
            <a:picLocks noChangeAspect="1"/>
          </p:cNvPicPr>
          <p:nvPr/>
        </p:nvPicPr>
        <p:blipFill>
          <a:blip r:embed="rId3"/>
          <a:stretch>
            <a:fillRect/>
          </a:stretch>
        </p:blipFill>
        <p:spPr>
          <a:xfrm>
            <a:off x="6937980" y="2109018"/>
            <a:ext cx="3752854" cy="4447169"/>
          </a:xfrm>
          <a:prstGeom prst="rect">
            <a:avLst/>
          </a:prstGeom>
        </p:spPr>
      </p:pic>
    </p:spTree>
    <p:extLst>
      <p:ext uri="{BB962C8B-B14F-4D97-AF65-F5344CB8AC3E}">
        <p14:creationId xmlns:p14="http://schemas.microsoft.com/office/powerpoint/2010/main" val="22236339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 Model – Application Layer</a:t>
            </a:r>
            <a:endParaRPr lang="en-US" dirty="0"/>
          </a:p>
        </p:txBody>
      </p:sp>
      <p:sp>
        <p:nvSpPr>
          <p:cNvPr id="3" name="Content Placeholder 2"/>
          <p:cNvSpPr>
            <a:spLocks noGrp="1"/>
          </p:cNvSpPr>
          <p:nvPr>
            <p:ph type="body" idx="1"/>
          </p:nvPr>
        </p:nvSpPr>
        <p:spPr/>
        <p:txBody>
          <a:bodyPr/>
          <a:lstStyle/>
          <a:p>
            <a:r>
              <a:rPr lang="en-US" dirty="0" smtClean="0"/>
              <a:t>Layer 7</a:t>
            </a:r>
          </a:p>
          <a:p>
            <a:r>
              <a:rPr lang="en-US" dirty="0" smtClean="0"/>
              <a:t>Receives data from user and passes it onto to the lower layers in the OSI model</a:t>
            </a:r>
          </a:p>
          <a:p>
            <a:r>
              <a:rPr lang="en-US" dirty="0" smtClean="0"/>
              <a:t>Responses are passed up through the layers and displayed back to user</a:t>
            </a:r>
            <a:endParaRPr lang="en-US" dirty="0"/>
          </a:p>
        </p:txBody>
      </p:sp>
    </p:spTree>
    <p:extLst>
      <p:ext uri="{BB962C8B-B14F-4D97-AF65-F5344CB8AC3E}">
        <p14:creationId xmlns:p14="http://schemas.microsoft.com/office/powerpoint/2010/main" val="7929435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 Model – Presentation Layer</a:t>
            </a:r>
            <a:endParaRPr lang="en-US" dirty="0"/>
          </a:p>
        </p:txBody>
      </p:sp>
      <p:sp>
        <p:nvSpPr>
          <p:cNvPr id="3" name="Content Placeholder 2"/>
          <p:cNvSpPr>
            <a:spLocks noGrp="1"/>
          </p:cNvSpPr>
          <p:nvPr>
            <p:ph type="body" idx="1"/>
          </p:nvPr>
        </p:nvSpPr>
        <p:spPr/>
        <p:txBody>
          <a:bodyPr/>
          <a:lstStyle/>
          <a:p>
            <a:r>
              <a:rPr lang="en-US" dirty="0" smtClean="0"/>
              <a:t>Layer 6</a:t>
            </a:r>
          </a:p>
          <a:p>
            <a:r>
              <a:rPr lang="en-US" dirty="0"/>
              <a:t>The presentation layer converts application layer data into a format that permits the data to be transmitted across the </a:t>
            </a:r>
            <a:r>
              <a:rPr lang="en-US" dirty="0" smtClean="0"/>
              <a:t>network</a:t>
            </a:r>
          </a:p>
          <a:p>
            <a:r>
              <a:rPr lang="en-US" dirty="0" smtClean="0"/>
              <a:t>It may also encrypt data for transmission, and decrypt responses</a:t>
            </a:r>
            <a:endParaRPr lang="en-US" dirty="0"/>
          </a:p>
        </p:txBody>
      </p:sp>
    </p:spTree>
    <p:extLst>
      <p:ext uri="{BB962C8B-B14F-4D97-AF65-F5344CB8AC3E}">
        <p14:creationId xmlns:p14="http://schemas.microsoft.com/office/powerpoint/2010/main" val="23715893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 Model – Session Layer</a:t>
            </a:r>
            <a:endParaRPr lang="en-US" dirty="0"/>
          </a:p>
        </p:txBody>
      </p:sp>
      <p:sp>
        <p:nvSpPr>
          <p:cNvPr id="3" name="Content Placeholder 2"/>
          <p:cNvSpPr>
            <a:spLocks noGrp="1"/>
          </p:cNvSpPr>
          <p:nvPr>
            <p:ph type="body" idx="1"/>
          </p:nvPr>
        </p:nvSpPr>
        <p:spPr/>
        <p:txBody>
          <a:bodyPr/>
          <a:lstStyle/>
          <a:p>
            <a:r>
              <a:rPr lang="en-US" dirty="0" smtClean="0"/>
              <a:t>Layer 5</a:t>
            </a:r>
          </a:p>
          <a:p>
            <a:r>
              <a:rPr lang="en-US" dirty="0"/>
              <a:t>Responsible for data synchronization between the applications on the two </a:t>
            </a:r>
            <a:r>
              <a:rPr lang="en-US" dirty="0" smtClean="0"/>
              <a:t>devices</a:t>
            </a:r>
          </a:p>
          <a:p>
            <a:r>
              <a:rPr lang="en-US" dirty="0" smtClean="0"/>
              <a:t>The </a:t>
            </a:r>
            <a:r>
              <a:rPr lang="en-US" dirty="0"/>
              <a:t>session layer establishes, maintains, and breaks sessions between </a:t>
            </a:r>
            <a:r>
              <a:rPr lang="en-US" dirty="0" smtClean="0"/>
              <a:t>devices</a:t>
            </a:r>
            <a:endParaRPr lang="en-US" dirty="0"/>
          </a:p>
        </p:txBody>
      </p:sp>
    </p:spTree>
    <p:extLst>
      <p:ext uri="{BB962C8B-B14F-4D97-AF65-F5344CB8AC3E}">
        <p14:creationId xmlns:p14="http://schemas.microsoft.com/office/powerpoint/2010/main" val="23735552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 Model – Transport Layer</a:t>
            </a:r>
            <a:endParaRPr lang="en-US" dirty="0"/>
          </a:p>
        </p:txBody>
      </p:sp>
      <p:sp>
        <p:nvSpPr>
          <p:cNvPr id="3" name="Content Placeholder 2"/>
          <p:cNvSpPr>
            <a:spLocks noGrp="1"/>
          </p:cNvSpPr>
          <p:nvPr>
            <p:ph type="body" idx="1"/>
          </p:nvPr>
        </p:nvSpPr>
        <p:spPr/>
        <p:txBody>
          <a:bodyPr/>
          <a:lstStyle/>
          <a:p>
            <a:r>
              <a:rPr lang="en-US" dirty="0" smtClean="0"/>
              <a:t>Layer 4</a:t>
            </a:r>
          </a:p>
          <a:p>
            <a:r>
              <a:rPr lang="en-US" dirty="0"/>
              <a:t>Provides the mechanisms for carrying data across the </a:t>
            </a:r>
            <a:r>
              <a:rPr lang="en-US" dirty="0" smtClean="0"/>
              <a:t>network</a:t>
            </a:r>
          </a:p>
          <a:p>
            <a:r>
              <a:rPr lang="en-US" dirty="0" smtClean="0"/>
              <a:t>It </a:t>
            </a:r>
            <a:r>
              <a:rPr lang="en-US" dirty="0"/>
              <a:t>uses three main mechanisms: segmentation, service addressing and error </a:t>
            </a:r>
            <a:r>
              <a:rPr lang="en-US" dirty="0" smtClean="0"/>
              <a:t>checking</a:t>
            </a:r>
            <a:endParaRPr lang="en-US" dirty="0"/>
          </a:p>
        </p:txBody>
      </p:sp>
    </p:spTree>
    <p:extLst>
      <p:ext uri="{BB962C8B-B14F-4D97-AF65-F5344CB8AC3E}">
        <p14:creationId xmlns:p14="http://schemas.microsoft.com/office/powerpoint/2010/main" val="2933906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Presentation1">
  <a:themeElements>
    <a:clrScheme name="">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6699"/>
      </a:hlink>
      <a:folHlink>
        <a:srgbClr val="000066"/>
      </a:folHlink>
    </a:clrScheme>
    <a:fontScheme name="2_Master_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E4CD9A"/>
            </a:gs>
            <a:gs pos="100000">
              <a:srgbClr val="EEEFD7"/>
            </a:gs>
          </a:gsLst>
          <a:lin ang="2700000" scaled="1"/>
        </a:gradFill>
        <a:ln w="9525" cap="flat" cmpd="sng" algn="ctr">
          <a:noFill/>
          <a:prstDash val="solid"/>
          <a:round/>
          <a:headEnd type="none" w="med" len="med"/>
          <a:tailEnd type="none" w="med" len="med"/>
        </a:ln>
        <a:effectLst>
          <a:outerShdw dist="35921" dir="2700000" algn="ctr" rotWithShape="0">
            <a:srgbClr val="AFAFAF"/>
          </a:outerShdw>
        </a:effectLst>
      </a:spPr>
      <a:bodyPr vert="horz" wrap="square" lIns="182880" tIns="45720" rIns="18288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gradFill rotWithShape="1">
          <a:gsLst>
            <a:gs pos="0">
              <a:srgbClr val="E4CD9A"/>
            </a:gs>
            <a:gs pos="100000">
              <a:srgbClr val="EEEFD7"/>
            </a:gs>
          </a:gsLst>
          <a:lin ang="2700000" scaled="1"/>
        </a:gradFill>
        <a:ln w="9525" cap="flat" cmpd="sng" algn="ctr">
          <a:noFill/>
          <a:prstDash val="solid"/>
          <a:round/>
          <a:headEnd type="none" w="med" len="med"/>
          <a:tailEnd type="none" w="med" len="med"/>
        </a:ln>
        <a:effectLst>
          <a:outerShdw dist="35921" dir="2700000" algn="ctr" rotWithShape="0">
            <a:srgbClr val="AFAFAF"/>
          </a:outerShdw>
        </a:effectLst>
      </a:spPr>
      <a:bodyPr vert="horz" wrap="square" lIns="182880" tIns="45720" rIns="18288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erdana" pitchFamily="34" charset="0"/>
          </a:defRPr>
        </a:defPPr>
      </a:lstStyle>
    </a:lnDef>
  </a:objectDefaults>
  <a:extraClrSchemeLst>
    <a:extraClrScheme>
      <a:clrScheme name="2_Master_Templat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Master_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Master_Templat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Master_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Master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Master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Master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2_Master_Template 8">
        <a:dk1>
          <a:srgbClr val="000000"/>
        </a:dk1>
        <a:lt1>
          <a:srgbClr val="FFFFFF"/>
        </a:lt1>
        <a:dk2>
          <a:srgbClr val="000000"/>
        </a:dk2>
        <a:lt2>
          <a:srgbClr val="C0C0C0"/>
        </a:lt2>
        <a:accent1>
          <a:srgbClr val="C1FEF9"/>
        </a:accent1>
        <a:accent2>
          <a:srgbClr val="DC0081"/>
        </a:accent2>
        <a:accent3>
          <a:srgbClr val="FFFFFF"/>
        </a:accent3>
        <a:accent4>
          <a:srgbClr val="000000"/>
        </a:accent4>
        <a:accent5>
          <a:srgbClr val="DDFEFB"/>
        </a:accent5>
        <a:accent6>
          <a:srgbClr val="C70074"/>
        </a:accent6>
        <a:hlink>
          <a:srgbClr val="618FFD"/>
        </a:hlink>
        <a:folHlink>
          <a:srgbClr val="CECECE"/>
        </a:folHlink>
      </a:clrScheme>
      <a:clrMap bg1="lt1" tx1="dk1" bg2="lt2" tx2="dk2" accent1="accent1" accent2="accent2" accent3="accent3" accent4="accent4" accent5="accent5" accent6="accent6" hlink="hlink" folHlink="folHlink"/>
    </a:extraClrScheme>
    <a:extraClrScheme>
      <a:clrScheme name="2_Master_Template 9">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618FFD"/>
        </a:hlink>
        <a:folHlink>
          <a:srgbClr val="CECECE"/>
        </a:folHlink>
      </a:clrScheme>
      <a:clrMap bg1="lt1" tx1="dk1" bg2="lt2" tx2="dk2" accent1="accent1" accent2="accent2" accent3="accent3" accent4="accent4" accent5="accent5" accent6="accent6" hlink="hlink" folHlink="folHlink"/>
    </a:extraClrScheme>
    <a:extraClrScheme>
      <a:clrScheme name="2_Master_Template 10">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3333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1">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00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2">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99CC"/>
        </a:hlink>
        <a:folHlink>
          <a:srgbClr val="CECECE"/>
        </a:folHlink>
      </a:clrScheme>
      <a:clrMap bg1="lt1" tx1="dk1" bg2="lt2" tx2="dk2" accent1="accent1" accent2="accent2" accent3="accent3" accent4="accent4" accent5="accent5" accent6="accent6" hlink="hlink" folHlink="folHlink"/>
    </a:extraClrScheme>
    <a:extraClrScheme>
      <a:clrScheme name="2_Master_Template 13">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006699"/>
        </a:hlink>
        <a:folHlink>
          <a:srgbClr val="CECECE"/>
        </a:folHlink>
      </a:clrScheme>
      <a:clrMap bg1="lt1" tx1="dk1" bg2="lt2" tx2="dk2" accent1="accent1" accent2="accent2" accent3="accent3" accent4="accent4" accent5="accent5" accent6="accent6" hlink="hlink" folHlink="folHlink"/>
    </a:extraClrScheme>
    <a:extraClrScheme>
      <a:clrScheme name="2_Master_Template 14">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436F9F"/>
        </a:hlink>
        <a:folHlink>
          <a:srgbClr val="CECECE"/>
        </a:folHlink>
      </a:clrScheme>
      <a:clrMap bg1="lt1" tx1="dk1" bg2="lt2" tx2="dk2" accent1="accent1" accent2="accent2" accent3="accent3" accent4="accent4" accent5="accent5" accent6="accent6" hlink="hlink" folHlink="folHlink"/>
    </a:extraClrScheme>
    <a:extraClrScheme>
      <a:clrScheme name="2_Master_Template 15">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E4BB0E"/>
        </a:hlink>
        <a:folHlink>
          <a:srgbClr val="CECECE"/>
        </a:folHlink>
      </a:clrScheme>
      <a:clrMap bg1="lt1" tx1="dk1" bg2="lt2" tx2="dk2" accent1="accent1" accent2="accent2" accent3="accent3" accent4="accent4" accent5="accent5" accent6="accent6" hlink="hlink" folHlink="folHlink"/>
    </a:extraClrScheme>
    <a:extraClrScheme>
      <a:clrScheme name="2_Master_Template 16">
        <a:dk1>
          <a:srgbClr val="000000"/>
        </a:dk1>
        <a:lt1>
          <a:srgbClr val="FFFFFF"/>
        </a:lt1>
        <a:dk2>
          <a:srgbClr val="000000"/>
        </a:dk2>
        <a:lt2>
          <a:srgbClr val="C0C0C0"/>
        </a:lt2>
        <a:accent1>
          <a:srgbClr val="FFFFFF"/>
        </a:accent1>
        <a:accent2>
          <a:srgbClr val="8DACD0"/>
        </a:accent2>
        <a:accent3>
          <a:srgbClr val="FFFFFF"/>
        </a:accent3>
        <a:accent4>
          <a:srgbClr val="000000"/>
        </a:accent4>
        <a:accent5>
          <a:srgbClr val="FFFFFF"/>
        </a:accent5>
        <a:accent6>
          <a:srgbClr val="7F9BBC"/>
        </a:accent6>
        <a:hlink>
          <a:srgbClr val="FFFFFF"/>
        </a:hlink>
        <a:folHlink>
          <a:srgbClr val="CECEC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D89B4D02-FC2A-44DE-B0A7-D55BEA251CB8">Final</Status>
    <Module xmlns="D89B4D02-FC2A-44DE-B0A7-D55BEA251CB8">4</Module>
    <Content_x0020_Type xmlns="D89B4D02-FC2A-44DE-B0A7-D55BEA251CB8">Slide Presentation</Content_x0020_Typ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CAE5412E59E594995E1F87946E13070" ma:contentTypeVersion="" ma:contentTypeDescription="Create a new document." ma:contentTypeScope="" ma:versionID="eaaf2224bbfbe59bfa5aab383ca4e0aa">
  <xsd:schema xmlns:xsd="http://www.w3.org/2001/XMLSchema" xmlns:xs="http://www.w3.org/2001/XMLSchema" xmlns:p="http://schemas.microsoft.com/office/2006/metadata/properties" xmlns:ns2="D89B4D02-FC2A-44DE-B0A7-D55BEA251CB8" targetNamespace="http://schemas.microsoft.com/office/2006/metadata/properties" ma:root="true" ma:fieldsID="633e8be7e51a336db4acd1ec43bcf1c9" ns2:_="">
    <xsd:import namespace="D89B4D02-FC2A-44DE-B0A7-D55BEA251CB8"/>
    <xsd:element name="properties">
      <xsd:complexType>
        <xsd:sequence>
          <xsd:element name="documentManagement">
            <xsd:complexType>
              <xsd:all>
                <xsd:element ref="ns2:Content_x0020_Type"/>
                <xsd:element ref="ns2:Module"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9B4D02-FC2A-44DE-B0A7-D55BEA251CB8" elementFormDefault="qualified">
    <xsd:import namespace="http://schemas.microsoft.com/office/2006/documentManagement/types"/>
    <xsd:import namespace="http://schemas.microsoft.com/office/infopath/2007/PartnerControls"/>
    <xsd:element name="Content_x0020_Type" ma:index="8" ma:displayName="Content Type" ma:format="Dropdown" ma:internalName="Content_x0020_Type">
      <xsd:simpleType>
        <xsd:restriction base="dms:Choice">
          <xsd:enumeration value="Assessment"/>
          <xsd:enumeration value="Break Slides"/>
          <xsd:enumeration value="CC File"/>
          <xsd:enumeration value="Instructor Image"/>
          <xsd:enumeration value="Outline"/>
          <xsd:enumeration value="Promo Package"/>
          <xsd:enumeration value="Slide Presentation"/>
          <xsd:enumeration value="SME Recruitment"/>
          <xsd:enumeration value="Video"/>
        </xsd:restriction>
      </xsd:simpleType>
    </xsd:element>
    <xsd:element name="Module" ma:index="9" nillable="true" ma:displayName="Module" ma:decimals="0" ma:internalName="Module" ma:percentage="FALSE">
      <xsd:simpleType>
        <xsd:restriction base="dms:Number">
          <xsd:maxInclusive value="40"/>
          <xsd:minInclusive value="1"/>
        </xsd:restriction>
      </xsd:simpleType>
    </xsd:element>
    <xsd:element name="Status" ma:index="10" nillable="true" ma:displayName="Status" ma:default="Draft" ma:format="Dropdown" ma:internalName="Status">
      <xsd:simpleType>
        <xsd:restriction base="dms:Choice">
          <xsd:enumeration value="Draft"/>
          <xsd:enumeration value="Final"/>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9CBC53E-7550-4F12-88A6-694577C03EA2}">
  <ds:schemaRefs>
    <ds:schemaRef ds:uri="http://www.w3.org/XML/1998/namespace"/>
    <ds:schemaRef ds:uri="D89B4D02-FC2A-44DE-B0A7-D55BEA251CB8"/>
    <ds:schemaRef ds:uri="http://schemas.openxmlformats.org/package/2006/metadata/core-properties"/>
    <ds:schemaRef ds:uri="http://purl.org/dc/terms/"/>
    <ds:schemaRef ds:uri="http://schemas.microsoft.com/office/2006/documentManagement/types"/>
    <ds:schemaRef ds:uri="http://purl.org/dc/dcmitype/"/>
    <ds:schemaRef ds:uri="http://purl.org/dc/elements/1.1/"/>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AB53F508-E41A-4C7E-86A5-146DD5ABBF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89B4D02-FC2A-44DE-B0A7-D55BEA251C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FD8F0E2-9D01-4AC1-BAD8-F2DF20AA4A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3935</TotalTime>
  <Words>2174</Words>
  <Application>Microsoft Office PowerPoint</Application>
  <PresentationFormat>Custom</PresentationFormat>
  <Paragraphs>239</Paragraphs>
  <Slides>49</Slides>
  <Notes>17</Notes>
  <HiddenSlides>0</HiddenSlides>
  <MMClips>0</MMClips>
  <ScaleCrop>false</ScaleCrop>
  <HeadingPairs>
    <vt:vector size="4" baseType="variant">
      <vt:variant>
        <vt:lpstr>Theme</vt:lpstr>
      </vt:variant>
      <vt:variant>
        <vt:i4>2</vt:i4>
      </vt:variant>
      <vt:variant>
        <vt:lpstr>Slide Titles</vt:lpstr>
      </vt:variant>
      <vt:variant>
        <vt:i4>49</vt:i4>
      </vt:variant>
    </vt:vector>
  </HeadingPairs>
  <TitlesOfParts>
    <vt:vector size="51" baseType="lpstr">
      <vt:lpstr>1_Office Theme</vt:lpstr>
      <vt:lpstr>4_Presentation1</vt:lpstr>
      <vt:lpstr>Module 4</vt:lpstr>
      <vt:lpstr>Module Overview</vt:lpstr>
      <vt:lpstr>Firewalls</vt:lpstr>
      <vt:lpstr>Firewall</vt:lpstr>
      <vt:lpstr>OSI Model</vt:lpstr>
      <vt:lpstr>OSI Model – Application Layer</vt:lpstr>
      <vt:lpstr>OSI Model – Presentation Layer</vt:lpstr>
      <vt:lpstr>OSI Model – Session Layer</vt:lpstr>
      <vt:lpstr>OSI Model – Transport Layer</vt:lpstr>
      <vt:lpstr>OSI Model – Network Layer</vt:lpstr>
      <vt:lpstr>OSI Model – Data Link Layer</vt:lpstr>
      <vt:lpstr>OSI Model – Physical Layer</vt:lpstr>
      <vt:lpstr>OSI Model Data Flow</vt:lpstr>
      <vt:lpstr>Packet Filtering Firewall</vt:lpstr>
      <vt:lpstr>Circuit-Level Firewall</vt:lpstr>
      <vt:lpstr>Application-Level Firewall</vt:lpstr>
      <vt:lpstr>Host Firewall and Network Firewall</vt:lpstr>
      <vt:lpstr>Demo</vt:lpstr>
      <vt:lpstr>Network Access Protection</vt:lpstr>
      <vt:lpstr>Network Access Protection - NAP</vt:lpstr>
      <vt:lpstr>NAP Architecture</vt:lpstr>
      <vt:lpstr>NAP Enforcement</vt:lpstr>
      <vt:lpstr>Network Isolation</vt:lpstr>
      <vt:lpstr>Virtual LANs (VLANs)</vt:lpstr>
      <vt:lpstr>Routing</vt:lpstr>
      <vt:lpstr>Routing</vt:lpstr>
      <vt:lpstr>IDS and IPS</vt:lpstr>
      <vt:lpstr>Honeypots</vt:lpstr>
      <vt:lpstr>Perimeter Network</vt:lpstr>
      <vt:lpstr>Sandwich Perimeter Network</vt:lpstr>
      <vt:lpstr>Single Firewall Perimeter Network</vt:lpstr>
      <vt:lpstr>Demo</vt:lpstr>
      <vt:lpstr>Protocol Security</vt:lpstr>
      <vt:lpstr>Network Address Translation (NAT)</vt:lpstr>
      <vt:lpstr>NAT – Static vs Dynamic NAT</vt:lpstr>
      <vt:lpstr>Virtual Private Network (VPN)</vt:lpstr>
      <vt:lpstr>IPSec</vt:lpstr>
      <vt:lpstr>Secure Socket Layer (SSL)</vt:lpstr>
      <vt:lpstr>Secure Shell (SSH)</vt:lpstr>
      <vt:lpstr>Tunneling</vt:lpstr>
      <vt:lpstr>DNS Security Extensions (DNSSEC)</vt:lpstr>
      <vt:lpstr>Network Sniffing</vt:lpstr>
      <vt:lpstr>Demo</vt:lpstr>
      <vt:lpstr>Common Attacks</vt:lpstr>
      <vt:lpstr>Common Attacks</vt:lpstr>
      <vt:lpstr>Wireless Network Security</vt:lpstr>
      <vt:lpstr>Wired Equivalency Privacy (WEP)</vt:lpstr>
      <vt:lpstr>Wi-Fi Protected Access (WPA/WPA2)</vt:lpstr>
      <vt:lpstr>Additional Resources &amp; 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Gartland</dc:creator>
  <cp:lastModifiedBy>Rita Larrimore</cp:lastModifiedBy>
  <cp:revision>67</cp:revision>
  <dcterms:created xsi:type="dcterms:W3CDTF">2013-02-15T23:12:42Z</dcterms:created>
  <dcterms:modified xsi:type="dcterms:W3CDTF">2015-03-11T16:56:16Z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0x010100FCAE5412E59E594995E1F87946E13070</vt:lpwstr>
  </property>
  <property fmtid="{D5CDD505-2E9C-101B-9397-08002B2CF9AE}" pid="3" name="IsMyDocuments">
    <vt:bool>true</vt:bool>
  </property>
</Properties>
</file>