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2" r:id="rId4"/>
    <p:sldMasterId id="2147484238" r:id="rId5"/>
    <p:sldMasterId id="2147484240" r:id="rId6"/>
  </p:sldMasterIdLst>
  <p:notesMasterIdLst>
    <p:notesMasterId r:id="rId40"/>
  </p:notesMasterIdLst>
  <p:sldIdLst>
    <p:sldId id="357" r:id="rId7"/>
    <p:sldId id="257" r:id="rId8"/>
    <p:sldId id="336" r:id="rId9"/>
    <p:sldId id="259" r:id="rId10"/>
    <p:sldId id="306" r:id="rId11"/>
    <p:sldId id="308" r:id="rId12"/>
    <p:sldId id="316" r:id="rId13"/>
    <p:sldId id="355" r:id="rId14"/>
    <p:sldId id="309" r:id="rId15"/>
    <p:sldId id="337" r:id="rId16"/>
    <p:sldId id="338" r:id="rId17"/>
    <p:sldId id="340" r:id="rId18"/>
    <p:sldId id="341" r:id="rId19"/>
    <p:sldId id="310" r:id="rId20"/>
    <p:sldId id="342" r:id="rId21"/>
    <p:sldId id="311" r:id="rId22"/>
    <p:sldId id="344" r:id="rId23"/>
    <p:sldId id="345" r:id="rId24"/>
    <p:sldId id="343" r:id="rId25"/>
    <p:sldId id="312" r:id="rId26"/>
    <p:sldId id="346" r:id="rId27"/>
    <p:sldId id="349" r:id="rId28"/>
    <p:sldId id="313" r:id="rId29"/>
    <p:sldId id="350" r:id="rId30"/>
    <p:sldId id="314" r:id="rId31"/>
    <p:sldId id="315" r:id="rId32"/>
    <p:sldId id="351" r:id="rId33"/>
    <p:sldId id="318" r:id="rId34"/>
    <p:sldId id="319" r:id="rId35"/>
    <p:sldId id="352" r:id="rId36"/>
    <p:sldId id="305" r:id="rId37"/>
    <p:sldId id="359" r:id="rId38"/>
    <p:sldId id="358"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008" userDrawn="1">
          <p15:clr>
            <a:srgbClr val="A4A3A4"/>
          </p15:clr>
        </p15:guide>
        <p15:guide id="2" pos="384" userDrawn="1">
          <p15:clr>
            <a:srgbClr val="A4A3A4"/>
          </p15:clr>
        </p15:guide>
        <p15:guide id="3" pos="7232" userDrawn="1">
          <p15:clr>
            <a:srgbClr val="A4A3A4"/>
          </p15:clr>
        </p15:guide>
        <p15:guide id="4" pos="4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Willingham" initials="T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0603" autoAdjust="0"/>
  </p:normalViewPr>
  <p:slideViewPr>
    <p:cSldViewPr>
      <p:cViewPr>
        <p:scale>
          <a:sx n="45" d="100"/>
          <a:sy n="45" d="100"/>
        </p:scale>
        <p:origin x="-132" y="-108"/>
      </p:cViewPr>
      <p:guideLst>
        <p:guide orient="horz" pos="1008"/>
        <p:guide pos="384"/>
        <p:guide pos="7232"/>
        <p:guide pos="400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7-30T17:16:16.540" idx="1">
    <p:pos x="10" y="10"/>
    <p:text>I think "Communications Subnetwork" is bogus.
Any search I do on it, refers back to MS Courseware - I think the term is 'made up'</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158590C-25D9-4C69-AE14-22915DDA798D}" type="datetimeFigureOut">
              <a:rPr lang="en-US"/>
              <a:pPr>
                <a:defRPr/>
              </a:pPr>
              <a:t>10/7/2014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B1E156-49B3-4E5C-92F9-520634CFC462}" type="slidenum">
              <a:rPr lang="en-US"/>
              <a:pPr>
                <a:defRPr/>
              </a:pPr>
              <a:t>‹#›</a:t>
            </a:fld>
            <a:endParaRPr lang="en-US"/>
          </a:p>
        </p:txBody>
      </p:sp>
    </p:spTree>
    <p:extLst>
      <p:ext uri="{BB962C8B-B14F-4D97-AF65-F5344CB8AC3E}">
        <p14:creationId xmlns:p14="http://schemas.microsoft.com/office/powerpoint/2010/main" val="3111674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tp://ftp.isi.edu/in-notes/rfc1700.tx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71C9C8-82BF-4D33-A618-4C01AB7907ED}" type="slidenum">
              <a:rPr lang="en-US" smtClean="0">
                <a:solidFill>
                  <a:prstClr val="black"/>
                </a:solidFill>
                <a:latin typeface="Arial" panose="020B0604020202020204" pitchFamily="34" charset="0"/>
              </a:rPr>
              <a:pPr>
                <a:spcBef>
                  <a:spcPct val="0"/>
                </a:spcBef>
              </a:pPr>
              <a:t>1</a:t>
            </a:fld>
            <a:endParaRPr 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50747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F063E7-6BC8-41EF-8083-D2454F7624CA}" type="slidenum">
              <a:rPr lang="en-US" smtClean="0">
                <a:latin typeface="Arial" panose="020B0604020202020204" pitchFamily="34" charset="0"/>
              </a:rPr>
              <a:pPr>
                <a:spcBef>
                  <a:spcPct val="0"/>
                </a:spcBef>
              </a:pPr>
              <a:t>16</a:t>
            </a:fld>
            <a:endParaRPr lang="en-US" smtClean="0">
              <a:latin typeface="Arial" panose="020B0604020202020204" pitchFamily="34" charset="0"/>
            </a:endParaRPr>
          </a:p>
        </p:txBody>
      </p:sp>
    </p:spTree>
    <p:extLst>
      <p:ext uri="{BB962C8B-B14F-4D97-AF65-F5344CB8AC3E}">
        <p14:creationId xmlns:p14="http://schemas.microsoft.com/office/powerpoint/2010/main" val="308865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AEF30D-C7D6-4E66-8C73-3A056DA64BD3}" type="slidenum">
              <a:rPr lang="en-US" smtClean="0">
                <a:latin typeface="Arial" panose="020B0604020202020204" pitchFamily="34" charset="0"/>
              </a:rPr>
              <a:pPr>
                <a:spcBef>
                  <a:spcPct val="0"/>
                </a:spcBef>
              </a:pPr>
              <a:t>20</a:t>
            </a:fld>
            <a:endParaRPr lang="en-US" smtClean="0">
              <a:latin typeface="Arial" panose="020B0604020202020204" pitchFamily="34" charset="0"/>
            </a:endParaRPr>
          </a:p>
        </p:txBody>
      </p:sp>
    </p:spTree>
    <p:extLst>
      <p:ext uri="{BB962C8B-B14F-4D97-AF65-F5344CB8AC3E}">
        <p14:creationId xmlns:p14="http://schemas.microsoft.com/office/powerpoint/2010/main" val="26083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information about specific TCP/IP port assignments, see RFC 1700 on the Information Sciences Institute Web site at the following location: </a:t>
            </a:r>
            <a:r>
              <a:rPr lang="en-US" dirty="0" smtClean="0">
                <a:hlinkClick r:id="rId3"/>
              </a:rPr>
              <a:t>ftp://ftp.isi.edu/in-notes/rfc1700.txt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AB1E156-49B3-4E5C-92F9-520634CFC462}" type="slidenum">
              <a:rPr lang="en-US" smtClean="0"/>
              <a:pPr>
                <a:defRPr/>
              </a:pPr>
              <a:t>21</a:t>
            </a:fld>
            <a:endParaRPr lang="en-US"/>
          </a:p>
        </p:txBody>
      </p:sp>
    </p:spTree>
    <p:extLst>
      <p:ext uri="{BB962C8B-B14F-4D97-AF65-F5344CB8AC3E}">
        <p14:creationId xmlns:p14="http://schemas.microsoft.com/office/powerpoint/2010/main" val="288982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Demonstrate using </a:t>
            </a:r>
            <a:r>
              <a:rPr lang="en-US" dirty="0" err="1" smtClean="0"/>
              <a:t>NetStat</a:t>
            </a:r>
            <a:r>
              <a:rPr lang="en-US" dirty="0" smtClean="0"/>
              <a:t> command</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58F6B-7A36-46E7-A013-54084240A565}" type="slidenum">
              <a:rPr lang="en-US" smtClean="0">
                <a:latin typeface="Arial" panose="020B0604020202020204" pitchFamily="34" charset="0"/>
              </a:rPr>
              <a:pPr>
                <a:spcBef>
                  <a:spcPct val="0"/>
                </a:spcBef>
              </a:pPr>
              <a:t>23</a:t>
            </a:fld>
            <a:endParaRPr lang="en-US" smtClean="0">
              <a:latin typeface="Arial" panose="020B0604020202020204" pitchFamily="34" charset="0"/>
            </a:endParaRPr>
          </a:p>
        </p:txBody>
      </p:sp>
    </p:spTree>
    <p:extLst>
      <p:ext uri="{BB962C8B-B14F-4D97-AF65-F5344CB8AC3E}">
        <p14:creationId xmlns:p14="http://schemas.microsoft.com/office/powerpoint/2010/main" val="319272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will display a list of all the connections to and from your computer in numeric format</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304362-C4DB-4B4F-BB0A-3B923E741185}" type="slidenum">
              <a:rPr lang="en-US" smtClean="0">
                <a:latin typeface="Arial" panose="020B0604020202020204" pitchFamily="34" charset="0"/>
              </a:rPr>
              <a:pPr>
                <a:spcBef>
                  <a:spcPct val="0"/>
                </a:spcBef>
              </a:pPr>
              <a:t>24</a:t>
            </a:fld>
            <a:endParaRPr lang="en-US" smtClean="0">
              <a:latin typeface="Arial" panose="020B0604020202020204" pitchFamily="34" charset="0"/>
            </a:endParaRPr>
          </a:p>
        </p:txBody>
      </p:sp>
    </p:spTree>
    <p:extLst>
      <p:ext uri="{BB962C8B-B14F-4D97-AF65-F5344CB8AC3E}">
        <p14:creationId xmlns:p14="http://schemas.microsoft.com/office/powerpoint/2010/main" val="13754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08D867-A01F-41DB-BD72-F72E59013016}" type="slidenum">
              <a:rPr lang="en-US" smtClean="0">
                <a:latin typeface="Arial" panose="020B0604020202020204" pitchFamily="34" charset="0"/>
              </a:rPr>
              <a:pPr>
                <a:spcBef>
                  <a:spcPct val="0"/>
                </a:spcBef>
              </a:pPr>
              <a:t>25</a:t>
            </a:fld>
            <a:endParaRPr lang="en-US" smtClean="0">
              <a:latin typeface="Arial" panose="020B0604020202020204" pitchFamily="34" charset="0"/>
            </a:endParaRPr>
          </a:p>
        </p:txBody>
      </p:sp>
    </p:spTree>
    <p:extLst>
      <p:ext uri="{BB962C8B-B14F-4D97-AF65-F5344CB8AC3E}">
        <p14:creationId xmlns:p14="http://schemas.microsoft.com/office/powerpoint/2010/main" val="362760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148EC4-57FD-4FA6-BAD1-3F5598628946}" type="slidenum">
              <a:rPr lang="en-US" smtClean="0">
                <a:latin typeface="Arial" panose="020B0604020202020204" pitchFamily="34" charset="0"/>
              </a:rPr>
              <a:pPr>
                <a:spcBef>
                  <a:spcPct val="0"/>
                </a:spcBef>
              </a:pPr>
              <a:t>26</a:t>
            </a:fld>
            <a:endParaRPr lang="en-US" smtClean="0">
              <a:latin typeface="Arial" panose="020B0604020202020204" pitchFamily="34" charset="0"/>
            </a:endParaRPr>
          </a:p>
        </p:txBody>
      </p:sp>
    </p:spTree>
    <p:extLst>
      <p:ext uri="{BB962C8B-B14F-4D97-AF65-F5344CB8AC3E}">
        <p14:creationId xmlns:p14="http://schemas.microsoft.com/office/powerpoint/2010/main" val="141993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D2B987-BBB5-4FA0-BCC5-C99A8A5DBB98}" type="slidenum">
              <a:rPr lang="en-US" smtClean="0">
                <a:latin typeface="Arial" panose="020B0604020202020204" pitchFamily="34" charset="0"/>
              </a:rPr>
              <a:pPr>
                <a:spcBef>
                  <a:spcPct val="0"/>
                </a:spcBef>
              </a:pPr>
              <a:t>28</a:t>
            </a:fld>
            <a:endParaRPr lang="en-US" smtClean="0">
              <a:latin typeface="Arial" panose="020B0604020202020204" pitchFamily="34" charset="0"/>
            </a:endParaRPr>
          </a:p>
        </p:txBody>
      </p:sp>
    </p:spTree>
    <p:extLst>
      <p:ext uri="{BB962C8B-B14F-4D97-AF65-F5344CB8AC3E}">
        <p14:creationId xmlns:p14="http://schemas.microsoft.com/office/powerpoint/2010/main" val="1991596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0788D8-2331-4B34-B1DF-908E618C3A17}" type="slidenum">
              <a:rPr lang="en-US" smtClean="0">
                <a:latin typeface="Arial" panose="020B0604020202020204" pitchFamily="34" charset="0"/>
              </a:rPr>
              <a:pPr>
                <a:spcBef>
                  <a:spcPct val="0"/>
                </a:spcBef>
              </a:pPr>
              <a:t>29</a:t>
            </a:fld>
            <a:endParaRPr lang="en-US" smtClean="0">
              <a:latin typeface="Arial" panose="020B0604020202020204" pitchFamily="34" charset="0"/>
            </a:endParaRPr>
          </a:p>
        </p:txBody>
      </p:sp>
    </p:spTree>
    <p:extLst>
      <p:ext uri="{BB962C8B-B14F-4D97-AF65-F5344CB8AC3E}">
        <p14:creationId xmlns:p14="http://schemas.microsoft.com/office/powerpoint/2010/main" val="253950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F700DC-7C1D-4A6F-9C35-1C8A731978A0}" type="slidenum">
              <a:rPr lang="en-US" smtClean="0">
                <a:latin typeface="Arial" panose="020B0604020202020204" pitchFamily="34" charset="0"/>
              </a:rPr>
              <a:pPr>
                <a:spcBef>
                  <a:spcPct val="0"/>
                </a:spcBef>
              </a:pPr>
              <a:t>31</a:t>
            </a:fld>
            <a:endParaRPr lang="en-US" smtClean="0">
              <a:latin typeface="Arial" panose="020B0604020202020204" pitchFamily="34" charset="0"/>
            </a:endParaRPr>
          </a:p>
        </p:txBody>
      </p:sp>
    </p:spTree>
    <p:extLst>
      <p:ext uri="{BB962C8B-B14F-4D97-AF65-F5344CB8AC3E}">
        <p14:creationId xmlns:p14="http://schemas.microsoft.com/office/powerpoint/2010/main" val="269751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should also be a review for the 70-642.</a:t>
            </a:r>
          </a:p>
          <a:p>
            <a:pPr eaLnBrk="1" hangingPunct="1"/>
            <a:endParaRPr lang="en-US" dirty="0" smtClean="0"/>
          </a:p>
        </p:txBody>
      </p:sp>
    </p:spTree>
    <p:extLst>
      <p:ext uri="{BB962C8B-B14F-4D97-AF65-F5344CB8AC3E}">
        <p14:creationId xmlns:p14="http://schemas.microsoft.com/office/powerpoint/2010/main" val="372124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mtClean="0">
              <a:solidFill>
                <a:srgbClr val="000000"/>
              </a:solidFill>
            </a:endParaRPr>
          </a:p>
        </p:txBody>
      </p:sp>
      <p:sp>
        <p:nvSpPr>
          <p:cNvPr id="179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5B555-1355-462E-923F-8F85E08FAFF8}" type="datetime8">
              <a:rPr lang="en-US" smtClean="0">
                <a:solidFill>
                  <a:srgbClr val="000000"/>
                </a:solidFill>
              </a:rPr>
              <a:pPr/>
              <a:t>10/7/2014 9:51 AM</a:t>
            </a:fld>
            <a:endParaRPr lang="en-US" smtClean="0">
              <a:solidFill>
                <a:srgbClr val="000000"/>
              </a:solidFill>
            </a:endParaRPr>
          </a:p>
        </p:txBody>
      </p:sp>
      <p:sp>
        <p:nvSpPr>
          <p:cNvPr id="17920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A292B4-FD99-4F19-96EF-D5274208EF34}" type="slidenum">
              <a:rPr lang="en-US" smtClean="0">
                <a:solidFill>
                  <a:srgbClr val="000000"/>
                </a:solidFill>
              </a:rPr>
              <a:pPr/>
              <a:t>33</a:t>
            </a:fld>
            <a:endParaRPr lang="en-US" smtClean="0">
              <a:solidFill>
                <a:srgbClr val="000000"/>
              </a:solidFill>
            </a:endParaRPr>
          </a:p>
        </p:txBody>
      </p:sp>
      <p:sp>
        <p:nvSpPr>
          <p:cNvPr id="179207" name="Footer Placeholder 3"/>
          <p:cNvSpPr>
            <a:spLocks noGrp="1"/>
          </p:cNvSpPr>
          <p:nvPr>
            <p:ph type="ftr" sz="quarter" idx="4"/>
          </p:nvPr>
        </p:nvSpPr>
        <p:spPr bwMode="auto">
          <a:xfrm>
            <a:off x="0" y="8685213"/>
            <a:ext cx="6248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500" smtClean="0">
                <a:solidFill>
                  <a:srgbClr val="000000"/>
                </a:solidFill>
                <a:latin typeface="Segoe UI" panose="020B0502040204020203" pitchFamily="34" charset="0"/>
              </a:rPr>
              <a:t>© 2010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UI"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UI" panose="020B0502040204020203" pitchFamily="34" charset="0"/>
              </a:rPr>
            </a:br>
            <a:r>
              <a:rPr lang="en-US" sz="500" smtClean="0">
                <a:solidFill>
                  <a:srgbClr val="000000"/>
                </a:solidFill>
                <a:latin typeface="Segoe UI" panose="020B0502040204020203"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87998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All People Seem To Need Data Processing</a:t>
            </a:r>
            <a:r>
              <a:rPr lang="en-US" dirty="0" smtClean="0"/>
              <a:t>. That mnemonic progresses from layer 7 to layer 1. For a mnemonic that goes in the opposite direction, try </a:t>
            </a:r>
            <a:r>
              <a:rPr lang="en-US" i="1" dirty="0" smtClean="0"/>
              <a:t>Please Do Not Throw Sausage Pizza Away</a:t>
            </a:r>
            <a:r>
              <a:rPr lang="en-US" dirty="0" smtClean="0"/>
              <a:t>. Or, just memorize the real layer names! It’s up to you.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450CA6-9844-4C84-AE3F-2CBFCCD208B6}" type="slidenum">
              <a:rPr lang="en-US" smtClean="0">
                <a:latin typeface="Arial" panose="020B0604020202020204" pitchFamily="34" charset="0"/>
              </a:rPr>
              <a:pPr>
                <a:spcBef>
                  <a:spcPct val="0"/>
                </a:spcBef>
              </a:pPr>
              <a:t>4</a:t>
            </a:fld>
            <a:endParaRPr lang="en-US" dirty="0" smtClean="0">
              <a:latin typeface="Arial" panose="020B0604020202020204" pitchFamily="34" charset="0"/>
            </a:endParaRPr>
          </a:p>
        </p:txBody>
      </p:sp>
    </p:spTree>
    <p:extLst>
      <p:ext uri="{BB962C8B-B14F-4D97-AF65-F5344CB8AC3E}">
        <p14:creationId xmlns:p14="http://schemas.microsoft.com/office/powerpoint/2010/main" val="416138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CB3F5D-5040-4194-A95C-9C1784FEC3BB}" type="slidenum">
              <a:rPr lang="en-US" smtClean="0">
                <a:latin typeface="Arial" panose="020B0604020202020204" pitchFamily="34" charset="0"/>
              </a:rPr>
              <a:pPr>
                <a:spcBef>
                  <a:spcPct val="0"/>
                </a:spcBef>
              </a:pPr>
              <a:t>5</a:t>
            </a:fld>
            <a:endParaRPr lang="en-US" dirty="0" smtClean="0">
              <a:latin typeface="Arial" panose="020B0604020202020204" pitchFamily="34" charset="0"/>
            </a:endParaRPr>
          </a:p>
        </p:txBody>
      </p:sp>
    </p:spTree>
    <p:extLst>
      <p:ext uri="{BB962C8B-B14F-4D97-AF65-F5344CB8AC3E}">
        <p14:creationId xmlns:p14="http://schemas.microsoft.com/office/powerpoint/2010/main" val="281924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2C6E5-8256-4A18-AA8E-0BC1F9DDB9BD}" type="slidenum">
              <a:rPr lang="en-US" smtClean="0">
                <a:latin typeface="Arial" panose="020B0604020202020204" pitchFamily="34" charset="0"/>
              </a:rPr>
              <a:pPr>
                <a:spcBef>
                  <a:spcPct val="0"/>
                </a:spcBef>
              </a:pPr>
              <a:t>6</a:t>
            </a:fld>
            <a:endParaRPr lang="en-US" dirty="0" smtClean="0">
              <a:latin typeface="Arial" panose="020B0604020202020204" pitchFamily="34" charset="0"/>
            </a:endParaRPr>
          </a:p>
        </p:txBody>
      </p:sp>
    </p:spTree>
    <p:extLst>
      <p:ext uri="{BB962C8B-B14F-4D97-AF65-F5344CB8AC3E}">
        <p14:creationId xmlns:p14="http://schemas.microsoft.com/office/powerpoint/2010/main" val="237497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D2184A-83B6-40B1-BA15-5E126C94B5D0}" type="slidenum">
              <a:rPr lang="en-US" smtClean="0">
                <a:latin typeface="Arial" panose="020B0604020202020204" pitchFamily="34" charset="0"/>
              </a:rPr>
              <a:pPr>
                <a:spcBef>
                  <a:spcPct val="0"/>
                </a:spcBef>
              </a:pPr>
              <a:t>7</a:t>
            </a:fld>
            <a:endParaRPr lang="en-US" dirty="0" smtClean="0">
              <a:latin typeface="Arial" panose="020B0604020202020204" pitchFamily="34" charset="0"/>
            </a:endParaRPr>
          </a:p>
        </p:txBody>
      </p:sp>
    </p:spTree>
    <p:extLst>
      <p:ext uri="{BB962C8B-B14F-4D97-AF65-F5344CB8AC3E}">
        <p14:creationId xmlns:p14="http://schemas.microsoft.com/office/powerpoint/2010/main" val="30551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7F006B-996B-4F22-8C7A-AEF93387D1A9}" type="slidenum">
              <a:rPr lang="en-US" smtClean="0">
                <a:latin typeface="Arial" panose="020B0604020202020204" pitchFamily="34" charset="0"/>
              </a:rPr>
              <a:pPr>
                <a:spcBef>
                  <a:spcPct val="0"/>
                </a:spcBef>
              </a:pPr>
              <a:t>9</a:t>
            </a:fld>
            <a:endParaRPr lang="en-US" smtClean="0">
              <a:latin typeface="Arial" panose="020B0604020202020204" pitchFamily="34" charset="0"/>
            </a:endParaRPr>
          </a:p>
        </p:txBody>
      </p:sp>
    </p:spTree>
    <p:extLst>
      <p:ext uri="{BB962C8B-B14F-4D97-AF65-F5344CB8AC3E}">
        <p14:creationId xmlns:p14="http://schemas.microsoft.com/office/powerpoint/2010/main" val="328105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a:t>
            </a:r>
            <a:r>
              <a:rPr lang="en-US" dirty="0" err="1" smtClean="0"/>
              <a:t>ipconfig</a:t>
            </a:r>
            <a:r>
              <a:rPr lang="en-US" dirty="0" smtClean="0"/>
              <a:t> /all” to display MAC</a:t>
            </a:r>
            <a:r>
              <a:rPr lang="en-US" baseline="0" dirty="0" smtClean="0"/>
              <a:t> address</a:t>
            </a:r>
            <a:endParaRPr lang="en-US" dirty="0"/>
          </a:p>
        </p:txBody>
      </p:sp>
      <p:sp>
        <p:nvSpPr>
          <p:cNvPr id="4" name="Slide Number Placeholder 3"/>
          <p:cNvSpPr>
            <a:spLocks noGrp="1"/>
          </p:cNvSpPr>
          <p:nvPr>
            <p:ph type="sldNum" sz="quarter" idx="10"/>
          </p:nvPr>
        </p:nvSpPr>
        <p:spPr/>
        <p:txBody>
          <a:bodyPr/>
          <a:lstStyle/>
          <a:p>
            <a:pPr>
              <a:defRPr/>
            </a:pPr>
            <a:fld id="{3AB1E156-49B3-4E5C-92F9-520634CFC462}" type="slidenum">
              <a:rPr lang="en-US" smtClean="0"/>
              <a:pPr>
                <a:defRPr/>
              </a:pPr>
              <a:t>10</a:t>
            </a:fld>
            <a:endParaRPr lang="en-US"/>
          </a:p>
        </p:txBody>
      </p:sp>
    </p:spTree>
    <p:extLst>
      <p:ext uri="{BB962C8B-B14F-4D97-AF65-F5344CB8AC3E}">
        <p14:creationId xmlns:p14="http://schemas.microsoft.com/office/powerpoint/2010/main" val="75135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3E37EF-B65D-4D8C-BBA0-60330816218D}" type="slidenum">
              <a:rPr lang="en-US" smtClean="0">
                <a:latin typeface="Arial" panose="020B0604020202020204" pitchFamily="34" charset="0"/>
              </a:rPr>
              <a:pPr>
                <a:spcBef>
                  <a:spcPct val="0"/>
                </a:spcBef>
              </a:pPr>
              <a:t>14</a:t>
            </a:fld>
            <a:endParaRPr lang="en-US" smtClean="0">
              <a:latin typeface="Arial" panose="020B0604020202020204" pitchFamily="34" charset="0"/>
            </a:endParaRPr>
          </a:p>
        </p:txBody>
      </p:sp>
    </p:spTree>
    <p:extLst>
      <p:ext uri="{BB962C8B-B14F-4D97-AF65-F5344CB8AC3E}">
        <p14:creationId xmlns:p14="http://schemas.microsoft.com/office/powerpoint/2010/main" val="171950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1538242"/>
          </a:xfrm>
        </p:spPr>
        <p:txBody>
          <a:bodyPr/>
          <a:lstStyle>
            <a:lvl1pPr marL="0" indent="0">
              <a:buNone/>
              <a:defRPr>
                <a:solidFill>
                  <a:schemeClr val="tx1">
                    <a:lumMod val="95000"/>
                  </a:schemeClr>
                </a:solidFill>
              </a:defRPr>
            </a:lvl1pPr>
            <a:lvl2pPr marL="0" indent="0">
              <a:buFontTx/>
              <a:buNone/>
              <a:defRPr sz="1471">
                <a:solidFill>
                  <a:schemeClr val="tx1">
                    <a:lumMod val="95000"/>
                  </a:schemeClr>
                </a:solidFill>
              </a:defRPr>
            </a:lvl2pPr>
            <a:lvl3pPr marL="168090" indent="0">
              <a:buNone/>
              <a:defRPr>
                <a:solidFill>
                  <a:schemeClr val="tx1">
                    <a:lumMod val="95000"/>
                  </a:schemeClr>
                </a:solidFill>
              </a:defRPr>
            </a:lvl3pPr>
            <a:lvl4pPr marL="336179" indent="0">
              <a:buNone/>
              <a:defRPr>
                <a:solidFill>
                  <a:schemeClr val="tx1">
                    <a:lumMod val="95000"/>
                  </a:schemeClr>
                </a:solidFill>
              </a:defRPr>
            </a:lvl4pPr>
            <a:lvl5pPr marL="504269" indent="0">
              <a:buNone/>
              <a:defRPr>
                <a:solidFill>
                  <a:schemeClr val="tx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46630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tx1">
                    <a:lumMod val="95000"/>
                  </a:schemeClr>
                </a:solidFill>
              </a:defRPr>
            </a:lvl1pPr>
            <a:lvl2pPr>
              <a:defRPr>
                <a:solidFill>
                  <a:schemeClr val="tx1">
                    <a:lumMod val="95000"/>
                  </a:schemeClr>
                </a:solidFill>
              </a:defRPr>
            </a:lvl2pPr>
            <a:lvl3pPr>
              <a:defRPr>
                <a:solidFill>
                  <a:schemeClr val="tx1">
                    <a:lumMod val="95000"/>
                  </a:schemeClr>
                </a:solidFill>
              </a:defRPr>
            </a:lvl3pPr>
            <a:lvl4pPr>
              <a:defRPr>
                <a:solidFill>
                  <a:schemeClr val="tx1">
                    <a:lumMod val="95000"/>
                  </a:schemeClr>
                </a:solidFill>
              </a:defRPr>
            </a:lvl4pPr>
            <a:lvl5pPr>
              <a:defRPr>
                <a:solidFill>
                  <a:schemeClr val="tx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tx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397772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596146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 1st level color tex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122288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345C48-72A0-4398-AA21-A5935720F93F}" type="datetimeFigureOut">
              <a:rPr lang="en-US">
                <a:solidFill>
                  <a:srgbClr val="000000"/>
                </a:solidFill>
              </a:rPr>
              <a:pPr>
                <a:defRPr/>
              </a:pPr>
              <a:t>10/7/2014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5FF2F8-851A-4686-B50F-76BD3C44D4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07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17961" cy="1209562"/>
          </a:xfrm>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140639834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bl">
  <p:cSld name="Title and Table">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lstStyle>
            <a:lvl1pPr>
              <a:defRPr>
                <a:solidFill>
                  <a:schemeClr val="bg1">
                    <a:lumMod val="95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485902"/>
          </a:xfrm>
        </p:spPr>
        <p:txBody>
          <a:bodyPr/>
          <a:lstStyle>
            <a:lvl1pPr>
              <a:defRPr>
                <a:solidFill>
                  <a:schemeClr val="bg1">
                    <a:lumMod val="95000"/>
                  </a:schemeClr>
                </a:solidFill>
              </a:defRPr>
            </a:lvl1pPr>
          </a:lstStyle>
          <a:p>
            <a:pPr lvl="0"/>
            <a:endParaRPr lang="en-US"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lgn="r" eaLnBrk="1" hangingPunct="1">
              <a:defRPr>
                <a:solidFill>
                  <a:schemeClr val="bg1">
                    <a:lumMod val="95000"/>
                  </a:schemeClr>
                </a:solidFill>
              </a:defRPr>
            </a:lvl1pPr>
          </a:lstStyle>
          <a:p>
            <a:pPr>
              <a:defRPr/>
            </a:pPr>
            <a:fld id="{8774321A-F457-4C57-A343-6E9F75E7CAE2}" type="datetimeFigureOut">
              <a:rPr lang="en-US" smtClean="0">
                <a:solidFill>
                  <a:srgbClr val="FFFFFF">
                    <a:lumMod val="95000"/>
                  </a:srgbClr>
                </a:solidFill>
              </a:rPr>
              <a:pPr>
                <a:defRPr/>
              </a:pPr>
              <a:t>10/7/2014</a:t>
            </a:fld>
            <a:endParaRPr lang="en-US">
              <a:solidFill>
                <a:srgbClr val="FFFFFF">
                  <a:lumMod val="95000"/>
                </a:srgbClr>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lgn="r" eaLnBrk="1" hangingPunct="1">
              <a:defRPr>
                <a:solidFill>
                  <a:schemeClr val="bg1">
                    <a:lumMod val="95000"/>
                  </a:schemeClr>
                </a:solidFill>
              </a:defRPr>
            </a:lvl1pPr>
          </a:lstStyle>
          <a:p>
            <a:pPr>
              <a:defRPr/>
            </a:pPr>
            <a:endParaRPr lang="en-US">
              <a:solidFill>
                <a:srgbClr val="FFFFFF">
                  <a:lumMod val="95000"/>
                </a:srgbClr>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eaLnBrk="1" hangingPunct="1">
              <a:defRPr smtClean="0">
                <a:solidFill>
                  <a:schemeClr val="bg1">
                    <a:lumMod val="95000"/>
                  </a:schemeClr>
                </a:solidFill>
              </a:defRPr>
            </a:lvl1pPr>
          </a:lstStyle>
          <a:p>
            <a:pPr>
              <a:defRPr/>
            </a:pPr>
            <a:fld id="{23B1EC95-740C-40F9-8E35-E452A4754335}" type="slidenum">
              <a:rPr lang="en-US">
                <a:solidFill>
                  <a:srgbClr val="FFFFFF">
                    <a:lumMod val="95000"/>
                  </a:srgbClr>
                </a:solidFill>
              </a:rPr>
              <a:pPr>
                <a:defRPr/>
              </a:pPr>
              <a:t>‹#›</a:t>
            </a:fld>
            <a:endParaRPr lang="en-US">
              <a:solidFill>
                <a:srgbClr val="FFFFFF">
                  <a:lumMod val="95000"/>
                </a:srgbClr>
              </a:solidFill>
            </a:endParaRPr>
          </a:p>
        </p:txBody>
      </p:sp>
    </p:spTree>
    <p:extLst>
      <p:ext uri="{BB962C8B-B14F-4D97-AF65-F5344CB8AC3E}">
        <p14:creationId xmlns:p14="http://schemas.microsoft.com/office/powerpoint/2010/main" val="8855228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485902"/>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BC345C48-72A0-4398-AA21-A5935720F93F}" type="datetimeFigureOut">
              <a:rPr lang="en-US">
                <a:solidFill>
                  <a:srgbClr val="000000"/>
                </a:solidFill>
              </a:rPr>
              <a:pPr>
                <a:defRPr/>
              </a:pPr>
              <a:t>10/7/2014</a:t>
            </a:fld>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F85FF2F8-851A-4686-B50F-76BD3C44D4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8994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1" y="1189179"/>
            <a:ext cx="11653520" cy="1587999"/>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0130649"/>
      </p:ext>
    </p:extLst>
  </p:cSld>
  <p:clrMap bg1="dk1" tx1="lt1" bg2="dk2" tx2="lt2" accent1="accent1" accent2="accent2" accent3="accent3" accent4="accent4" accent5="accent5" accent6="accent6" hlink="hlink" folHlink="folHlink"/>
  <p:sldLayoutIdLst>
    <p:sldLayoutId id="2147484229" r:id="rId1"/>
    <p:sldLayoutId id="2147484231" r:id="rId2"/>
    <p:sldLayoutId id="2147484237" r:id="rId3"/>
    <p:sldLayoutId id="2147484244" r:id="rId4"/>
  </p:sldLayoutIdLst>
  <p:transition>
    <p:fade/>
  </p:transition>
  <p:timing>
    <p:tnLst>
      <p:par>
        <p:cTn id="1" dur="indefinite" restart="never" nodeType="tmRoot"/>
      </p:par>
    </p:tnLst>
  </p:timing>
  <p:txStyles>
    <p:titleStyle>
      <a:lvl1pPr algn="l" defTabSz="685845" rtl="0" eaLnBrk="1" latinLnBrk="0" hangingPunct="1">
        <a:lnSpc>
          <a:spcPct val="90000"/>
        </a:lnSpc>
        <a:spcBef>
          <a:spcPct val="0"/>
        </a:spcBef>
        <a:buNone/>
        <a:defRPr lang="en-US" sz="3971" b="0" kern="1200" cap="none" spc="-75" baseline="0" dirty="0" smtClean="0">
          <a:ln w="3175">
            <a:noFill/>
          </a:ln>
          <a:solidFill>
            <a:schemeClr val="tx1">
              <a:lumMod val="95000"/>
            </a:schemeClr>
          </a:soli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solidFill>
            <a:schemeClr val="tx1">
              <a:lumMod val="95000"/>
            </a:schemeClr>
          </a:soli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1">
              <a:lumMod val="95000"/>
            </a:schemeClr>
          </a:soli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solidFill>
            <a:schemeClr val="tx1">
              <a:lumMod val="95000"/>
            </a:schemeClr>
          </a:soli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solidFill>
            <a:schemeClr val="tx1">
              <a:lumMod val="95000"/>
            </a:schemeClr>
          </a:soli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solidFill>
            <a:schemeClr val="tx1">
              <a:lumMod val="95000"/>
            </a:schemeClr>
          </a:soli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7" name="Rounded Rectangle 6"/>
          <p:cNvSpPr/>
          <p:nvPr userDrawn="1"/>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srgbClr val="FFFFFF"/>
              </a:solidFill>
            </a:endParaRPr>
          </a:p>
        </p:txBody>
      </p:sp>
      <p:sp>
        <p:nvSpPr>
          <p:cNvPr id="149506" name="Rectangle 2"/>
          <p:cNvSpPr>
            <a:spLocks noGrp="1" noChangeArrowheads="1"/>
          </p:cNvSpPr>
          <p:nvPr>
            <p:ph type="title"/>
          </p:nvPr>
        </p:nvSpPr>
        <p:spPr bwMode="auto">
          <a:xfrm>
            <a:off x="609600" y="457200"/>
            <a:ext cx="109728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609600" y="14478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fld id="{E9C98E6D-E18E-431F-8293-BE6335D31365}" type="datetimeFigureOut">
              <a:rPr lang="en-US">
                <a:solidFill>
                  <a:srgbClr val="000000"/>
                </a:solidFill>
              </a:rPr>
              <a:pPr>
                <a:defRPr/>
              </a:pPr>
              <a:t>10/7/2014</a:t>
            </a:fld>
            <a:endParaRPr lang="en-US">
              <a:solidFill>
                <a:srgbClr val="000000"/>
              </a:solidFill>
            </a:endParaRPr>
          </a:p>
        </p:txBody>
      </p:sp>
      <p:sp>
        <p:nvSpPr>
          <p:cNvPr id="149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a:solidFill>
                <a:srgbClr val="000000"/>
              </a:solidFill>
            </a:endParaRPr>
          </a:p>
        </p:txBody>
      </p:sp>
      <p:sp>
        <p:nvSpPr>
          <p:cNvPr id="149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EC42CBC-F9AB-47D9-B84E-D0C53A1D3C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910878"/>
      </p:ext>
    </p:extLst>
  </p:cSld>
  <p:clrMap bg1="lt1" tx1="dk1" bg2="lt2" tx2="dk2" accent1="accent1" accent2="accent2" accent3="accent3" accent4="accent4" accent5="accent5" accent6="accent6" hlink="hlink" folHlink="folHlink"/>
  <p:sldLayoutIdLst>
    <p:sldLayoutId id="2147484239" r:id="rId1"/>
  </p:sldLayoutIdLst>
  <p:txStyles>
    <p:titleStyle>
      <a:lvl1pPr algn="l" rtl="0" eaLnBrk="0" fontAlgn="base" hangingPunct="0">
        <a:spcBef>
          <a:spcPct val="0"/>
        </a:spcBef>
        <a:spcAft>
          <a:spcPct val="0"/>
        </a:spcAft>
        <a:defRPr sz="3200">
          <a:solidFill>
            <a:schemeClr val="bg1">
              <a:lumMod val="95000"/>
            </a:schemeClr>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bg1">
              <a:lumMod val="95000"/>
            </a:schemeClr>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bg1">
              <a:lumMod val="95000"/>
            </a:schemeClr>
          </a:solidFill>
          <a:latin typeface="+mn-lt"/>
        </a:defRPr>
      </a:lvl2pPr>
      <a:lvl3pPr marL="1143000" indent="-228600" algn="l" rtl="0" eaLnBrk="0" fontAlgn="base" hangingPunct="0">
        <a:spcBef>
          <a:spcPct val="20000"/>
        </a:spcBef>
        <a:spcAft>
          <a:spcPct val="0"/>
        </a:spcAft>
        <a:buClr>
          <a:schemeClr val="tx1"/>
        </a:buClr>
        <a:buChar char="•"/>
        <a:defRPr sz="2800">
          <a:solidFill>
            <a:schemeClr val="bg1">
              <a:lumMod val="95000"/>
            </a:schemeClr>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1" y="288928"/>
            <a:ext cx="11620499" cy="900113"/>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8818" y="1189038"/>
            <a:ext cx="11618383" cy="120956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543007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Lst>
  <p:transition>
    <p:fade/>
  </p:transition>
  <p:timing>
    <p:tnLst>
      <p:par>
        <p:cTn id="1" dur="indefinite" restart="never" nodeType="tmRoot"/>
      </p:par>
    </p:tnLst>
  </p:timing>
  <p:txStyles>
    <p:titleStyle>
      <a:lvl1pPr algn="l" defTabSz="514350" rtl="0" fontAlgn="base">
        <a:lnSpc>
          <a:spcPct val="90000"/>
        </a:lnSpc>
        <a:spcBef>
          <a:spcPct val="0"/>
        </a:spcBef>
        <a:spcAft>
          <a:spcPct val="0"/>
        </a:spcAft>
        <a:defRPr lang="en-US" sz="2925" kern="1200" spc="-56" dirty="0">
          <a:ln w="3175">
            <a:noFill/>
          </a:ln>
          <a:solidFill>
            <a:schemeClr val="bg1">
              <a:lumMod val="95000"/>
            </a:schemeClr>
          </a:solidFill>
          <a:latin typeface="+mj-lt"/>
          <a:ea typeface="+mn-ea"/>
          <a:cs typeface="Segoe UI" pitchFamily="34" charset="0"/>
        </a:defRPr>
      </a:lvl1pPr>
      <a:lvl2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2pPr>
      <a:lvl3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3pPr>
      <a:lvl4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4pPr>
      <a:lvl5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5pPr>
      <a:lvl6pPr marL="3429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6pPr>
      <a:lvl7pPr marL="6858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7pPr>
      <a:lvl8pPr marL="10287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8pPr>
      <a:lvl9pPr marL="13716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9pPr>
    </p:titleStyle>
    <p:bodyStyle>
      <a:lvl1pPr marL="188119" indent="-188119" algn="l" defTabSz="514350" rtl="0" fontAlgn="base">
        <a:lnSpc>
          <a:spcPct val="90000"/>
        </a:lnSpc>
        <a:spcBef>
          <a:spcPct val="20000"/>
        </a:spcBef>
        <a:spcAft>
          <a:spcPct val="0"/>
        </a:spcAft>
        <a:buSzPct val="90000"/>
        <a:buFont typeface="Arial" panose="020B0604020202020204" pitchFamily="34" charset="0"/>
        <a:buChar char="•"/>
        <a:defRPr sz="2175" kern="1200">
          <a:solidFill>
            <a:schemeClr val="bg1">
              <a:lumMod val="95000"/>
            </a:schemeClr>
          </a:solidFill>
          <a:latin typeface="+mj-lt"/>
          <a:ea typeface="+mn-ea"/>
          <a:cs typeface="+mn-cs"/>
        </a:defRPr>
      </a:lvl1pPr>
      <a:lvl2pPr marL="321469" indent="-132160" algn="l" defTabSz="514350" rtl="0" fontAlgn="base">
        <a:lnSpc>
          <a:spcPct val="90000"/>
        </a:lnSpc>
        <a:spcBef>
          <a:spcPct val="20000"/>
        </a:spcBef>
        <a:spcAft>
          <a:spcPct val="0"/>
        </a:spcAft>
        <a:buSzPct val="90000"/>
        <a:buFont typeface="Arial" panose="020B0604020202020204" pitchFamily="34" charset="0"/>
        <a:buChar char="•"/>
        <a:defRPr sz="1275" kern="1200">
          <a:solidFill>
            <a:schemeClr val="bg1">
              <a:lumMod val="95000"/>
            </a:schemeClr>
          </a:solidFill>
          <a:latin typeface="+mn-lt"/>
          <a:ea typeface="+mn-ea"/>
          <a:cs typeface="+mn-cs"/>
        </a:defRPr>
      </a:lvl2pPr>
      <a:lvl3pPr marL="440531" indent="-125016" algn="l" defTabSz="514350" rtl="0" fontAlgn="base">
        <a:lnSpc>
          <a:spcPct val="90000"/>
        </a:lnSpc>
        <a:spcBef>
          <a:spcPct val="20000"/>
        </a:spcBef>
        <a:spcAft>
          <a:spcPct val="0"/>
        </a:spcAft>
        <a:buSzPct val="90000"/>
        <a:buFont typeface="Arial" panose="020B0604020202020204" pitchFamily="34" charset="0"/>
        <a:buChar char="•"/>
        <a:defRPr sz="1050" kern="1200">
          <a:solidFill>
            <a:schemeClr val="bg1">
              <a:lumMod val="95000"/>
            </a:schemeClr>
          </a:solidFill>
          <a:latin typeface="+mn-lt"/>
          <a:ea typeface="+mn-ea"/>
          <a:cs typeface="+mn-cs"/>
        </a:defRPr>
      </a:lvl3pPr>
      <a:lvl4pPr marL="566738" indent="-125016" algn="l" defTabSz="514350" rtl="0" fontAlgn="base">
        <a:lnSpc>
          <a:spcPct val="90000"/>
        </a:lnSpc>
        <a:spcBef>
          <a:spcPct val="20000"/>
        </a:spcBef>
        <a:spcAft>
          <a:spcPct val="0"/>
        </a:spcAft>
        <a:buSzPct val="90000"/>
        <a:buFont typeface="Arial" panose="020B0604020202020204" pitchFamily="34" charset="0"/>
        <a:buChar char="•"/>
        <a:defRPr sz="975" kern="1200">
          <a:solidFill>
            <a:schemeClr val="bg1">
              <a:lumMod val="95000"/>
            </a:schemeClr>
          </a:solidFill>
          <a:latin typeface="+mn-lt"/>
          <a:ea typeface="+mn-ea"/>
          <a:cs typeface="+mn-cs"/>
        </a:defRPr>
      </a:lvl4pPr>
      <a:lvl5pPr marL="692944" indent="-125016" algn="l" defTabSz="514350" rtl="0" fontAlgn="base">
        <a:lnSpc>
          <a:spcPct val="90000"/>
        </a:lnSpc>
        <a:spcBef>
          <a:spcPct val="20000"/>
        </a:spcBef>
        <a:spcAft>
          <a:spcPct val="0"/>
        </a:spcAft>
        <a:buSzPct val="90000"/>
        <a:buFont typeface="Arial" panose="020B0604020202020204" pitchFamily="34" charset="0"/>
        <a:buChar char="•"/>
        <a:defRPr sz="975" kern="1200">
          <a:solidFill>
            <a:schemeClr val="bg1">
              <a:lumMod val="95000"/>
            </a:schemeClr>
          </a:solidFill>
          <a:latin typeface="+mn-lt"/>
          <a:ea typeface="+mn-ea"/>
          <a:cs typeface="+mn-cs"/>
        </a:defRPr>
      </a:lvl5pPr>
      <a:lvl6pPr marL="1414556"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6pPr>
      <a:lvl7pPr marL="1671748"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7pPr>
      <a:lvl8pPr marL="1928940"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8pPr>
      <a:lvl9pPr marL="2186132"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9pPr>
    </p:bodyStyle>
    <p:otherStyle>
      <a:defPPr>
        <a:defRPr lang="en-US"/>
      </a:defPPr>
      <a:lvl1pPr marL="0" algn="l" defTabSz="514384" rtl="0" eaLnBrk="1" latinLnBrk="0" hangingPunct="1">
        <a:defRPr sz="993" kern="1200">
          <a:solidFill>
            <a:schemeClr val="tx1"/>
          </a:solidFill>
          <a:latin typeface="+mn-lt"/>
          <a:ea typeface="+mn-ea"/>
          <a:cs typeface="+mn-cs"/>
        </a:defRPr>
      </a:lvl1pPr>
      <a:lvl2pPr marL="257192" algn="l" defTabSz="514384" rtl="0" eaLnBrk="1" latinLnBrk="0" hangingPunct="1">
        <a:defRPr sz="993" kern="1200">
          <a:solidFill>
            <a:schemeClr val="tx1"/>
          </a:solidFill>
          <a:latin typeface="+mn-lt"/>
          <a:ea typeface="+mn-ea"/>
          <a:cs typeface="+mn-cs"/>
        </a:defRPr>
      </a:lvl2pPr>
      <a:lvl3pPr marL="514384" algn="l" defTabSz="514384" rtl="0" eaLnBrk="1" latinLnBrk="0" hangingPunct="1">
        <a:defRPr sz="993" kern="1200">
          <a:solidFill>
            <a:schemeClr val="tx1"/>
          </a:solidFill>
          <a:latin typeface="+mn-lt"/>
          <a:ea typeface="+mn-ea"/>
          <a:cs typeface="+mn-cs"/>
        </a:defRPr>
      </a:lvl3pPr>
      <a:lvl4pPr marL="771576" algn="l" defTabSz="514384" rtl="0" eaLnBrk="1" latinLnBrk="0" hangingPunct="1">
        <a:defRPr sz="993" kern="1200">
          <a:solidFill>
            <a:schemeClr val="tx1"/>
          </a:solidFill>
          <a:latin typeface="+mn-lt"/>
          <a:ea typeface="+mn-ea"/>
          <a:cs typeface="+mn-cs"/>
        </a:defRPr>
      </a:lvl4pPr>
      <a:lvl5pPr marL="1028768" algn="l" defTabSz="514384" rtl="0" eaLnBrk="1" latinLnBrk="0" hangingPunct="1">
        <a:defRPr sz="993" kern="1200">
          <a:solidFill>
            <a:schemeClr val="tx1"/>
          </a:solidFill>
          <a:latin typeface="+mn-lt"/>
          <a:ea typeface="+mn-ea"/>
          <a:cs typeface="+mn-cs"/>
        </a:defRPr>
      </a:lvl5pPr>
      <a:lvl6pPr marL="1285961" algn="l" defTabSz="514384" rtl="0" eaLnBrk="1" latinLnBrk="0" hangingPunct="1">
        <a:defRPr sz="993" kern="1200">
          <a:solidFill>
            <a:schemeClr val="tx1"/>
          </a:solidFill>
          <a:latin typeface="+mn-lt"/>
          <a:ea typeface="+mn-ea"/>
          <a:cs typeface="+mn-cs"/>
        </a:defRPr>
      </a:lvl6pPr>
      <a:lvl7pPr marL="1543152" algn="l" defTabSz="514384" rtl="0" eaLnBrk="1" latinLnBrk="0" hangingPunct="1">
        <a:defRPr sz="993" kern="1200">
          <a:solidFill>
            <a:schemeClr val="tx1"/>
          </a:solidFill>
          <a:latin typeface="+mn-lt"/>
          <a:ea typeface="+mn-ea"/>
          <a:cs typeface="+mn-cs"/>
        </a:defRPr>
      </a:lvl7pPr>
      <a:lvl8pPr marL="1800344" algn="l" defTabSz="514384" rtl="0" eaLnBrk="1" latinLnBrk="0" hangingPunct="1">
        <a:defRPr sz="993" kern="1200">
          <a:solidFill>
            <a:schemeClr val="tx1"/>
          </a:solidFill>
          <a:latin typeface="+mn-lt"/>
          <a:ea typeface="+mn-ea"/>
          <a:cs typeface="+mn-cs"/>
        </a:defRPr>
      </a:lvl8pPr>
      <a:lvl9pPr marL="2057537" algn="l" defTabSz="514384" rtl="0" eaLnBrk="1" latinLnBrk="0" hangingPunct="1">
        <a:defRPr sz="9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12192000" cy="1470025"/>
          </a:xfrm>
          <a:solidFill>
            <a:schemeClr val="accent2">
              <a:lumMod val="75000"/>
            </a:schemeClr>
          </a:solidFill>
        </p:spPr>
        <p:txBody>
          <a:bodyPr/>
          <a:lstStyle/>
          <a:p>
            <a:pPr algn="r"/>
            <a:r>
              <a:rPr lang="en-US" sz="3150" dirty="0"/>
              <a:t>Defining Networks with the OSI Model</a:t>
            </a:r>
          </a:p>
        </p:txBody>
      </p:sp>
      <p:sp>
        <p:nvSpPr>
          <p:cNvPr id="2055" name="Subtitle 2"/>
          <p:cNvSpPr>
            <a:spLocks noGrp="1"/>
          </p:cNvSpPr>
          <p:nvPr>
            <p:ph type="subTitle" idx="1"/>
          </p:nvPr>
        </p:nvSpPr>
        <p:spPr>
          <a:xfrm>
            <a:off x="3657600" y="3200400"/>
            <a:ext cx="8534400" cy="475515"/>
          </a:xfrm>
        </p:spPr>
        <p:txBody>
          <a:bodyPr/>
          <a:lstStyle/>
          <a:p>
            <a:pPr algn="r"/>
            <a:r>
              <a:rPr lang="en-US" sz="2100" smtClean="0"/>
              <a:t>Module </a:t>
            </a:r>
            <a:r>
              <a:rPr lang="en-US" sz="2100" dirty="0" smtClean="0"/>
              <a:t>2</a:t>
            </a:r>
            <a:endParaRPr lang="en-US" sz="2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562600"/>
            <a:ext cx="2857500" cy="1143000"/>
          </a:xfrm>
          <a:prstGeom prst="rect">
            <a:avLst/>
          </a:prstGeom>
        </p:spPr>
      </p:pic>
    </p:spTree>
    <p:extLst>
      <p:ext uri="{BB962C8B-B14F-4D97-AF65-F5344CB8AC3E}">
        <p14:creationId xmlns:p14="http://schemas.microsoft.com/office/powerpoint/2010/main" val="64865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Content Placeholder 2"/>
          <p:cNvSpPr>
            <a:spLocks noGrp="1"/>
          </p:cNvSpPr>
          <p:nvPr>
            <p:ph type="body" sz="quarter" idx="10"/>
          </p:nvPr>
        </p:nvSpPr>
        <p:spPr>
          <a:xfrm>
            <a:off x="269239" y="1189177"/>
            <a:ext cx="11653523" cy="2402196"/>
          </a:xfrm>
        </p:spPr>
        <p:txBody>
          <a:bodyPr/>
          <a:lstStyle/>
          <a:p>
            <a:r>
              <a:rPr lang="en-US" dirty="0" smtClean="0"/>
              <a:t>Network adapters </a:t>
            </a:r>
            <a:r>
              <a:rPr lang="en-US" dirty="0"/>
              <a:t>on </a:t>
            </a:r>
            <a:r>
              <a:rPr lang="en-US" dirty="0" smtClean="0"/>
              <a:t>an </a:t>
            </a:r>
            <a:r>
              <a:rPr lang="en-US" dirty="0"/>
              <a:t>Ethernet network </a:t>
            </a:r>
            <a:r>
              <a:rPr lang="en-US" dirty="0" smtClean="0"/>
              <a:t>have unique Media Access Control (MAC) addresses</a:t>
            </a:r>
          </a:p>
          <a:p>
            <a:r>
              <a:rPr lang="en-US" dirty="0" smtClean="0"/>
              <a:t>MAC addresses are unique identifiers assigned to network adapters by the manufacturer </a:t>
            </a:r>
          </a:p>
          <a:p>
            <a:r>
              <a:rPr lang="en-US" dirty="0" smtClean="0"/>
              <a:t>MAC address is six octets in length written in hexadecimal </a:t>
            </a:r>
          </a:p>
        </p:txBody>
      </p:sp>
      <p:sp>
        <p:nvSpPr>
          <p:cNvPr id="2" name="Title 1"/>
          <p:cNvSpPr>
            <a:spLocks noGrp="1"/>
          </p:cNvSpPr>
          <p:nvPr>
            <p:ph type="title"/>
          </p:nvPr>
        </p:nvSpPr>
        <p:spPr/>
        <p:txBody>
          <a:bodyPr/>
          <a:lstStyle/>
          <a:p>
            <a:r>
              <a:rPr lang="en-US" smtClean="0"/>
              <a:t>Media Access Control Address</a:t>
            </a:r>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type="body" sz="quarter" idx="10"/>
          </p:nvPr>
        </p:nvSpPr>
        <p:spPr>
          <a:xfrm>
            <a:off x="269239" y="1189177"/>
            <a:ext cx="11653523" cy="2311658"/>
          </a:xfrm>
        </p:spPr>
        <p:txBody>
          <a:bodyPr/>
          <a:lstStyle/>
          <a:p>
            <a:r>
              <a:rPr lang="en-US" dirty="0" smtClean="0"/>
              <a:t>Layer 2 switches are hardware-based and use the MAC address of each host computer’s network adapter when deciding where to direct data frames</a:t>
            </a:r>
          </a:p>
          <a:p>
            <a:r>
              <a:rPr lang="en-US" dirty="0" smtClean="0"/>
              <a:t>Ports on the switch are mapped to the specific MAC address of the device attached</a:t>
            </a:r>
          </a:p>
        </p:txBody>
      </p:sp>
      <p:sp>
        <p:nvSpPr>
          <p:cNvPr id="2" name="Title 1"/>
          <p:cNvSpPr>
            <a:spLocks noGrp="1"/>
          </p:cNvSpPr>
          <p:nvPr>
            <p:ph type="title"/>
          </p:nvPr>
        </p:nvSpPr>
        <p:spPr/>
        <p:txBody>
          <a:bodyPr/>
          <a:lstStyle/>
          <a:p>
            <a:r>
              <a:rPr lang="en-US" smtClean="0"/>
              <a:t>Layer 2 Switches</a:t>
            </a:r>
            <a:endParaRPr lang="en-US"/>
          </a:p>
        </p:txBody>
      </p:sp>
      <p:pic>
        <p:nvPicPr>
          <p:cNvPr id="3" name="Picture 2"/>
          <p:cNvPicPr>
            <a:picLocks noChangeAspect="1"/>
          </p:cNvPicPr>
          <p:nvPr/>
        </p:nvPicPr>
        <p:blipFill>
          <a:blip r:embed="rId2"/>
          <a:stretch>
            <a:fillRect/>
          </a:stretch>
        </p:blipFill>
        <p:spPr>
          <a:xfrm>
            <a:off x="6400801" y="4038600"/>
            <a:ext cx="3962400" cy="1398115"/>
          </a:xfrm>
          <a:prstGeom prst="rect">
            <a:avLst/>
          </a:prstGeom>
        </p:spPr>
      </p:pic>
      <p:sp>
        <p:nvSpPr>
          <p:cNvPr id="4" name="TextBox 3"/>
          <p:cNvSpPr txBox="1"/>
          <p:nvPr/>
        </p:nvSpPr>
        <p:spPr>
          <a:xfrm>
            <a:off x="3581400" y="3276600"/>
            <a:ext cx="27481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00:2a:db:38:9c:f1</a:t>
            </a:r>
          </a:p>
        </p:txBody>
      </p:sp>
      <p:sp>
        <p:nvSpPr>
          <p:cNvPr id="6" name="TextBox 5"/>
          <p:cNvSpPr txBox="1"/>
          <p:nvPr/>
        </p:nvSpPr>
        <p:spPr>
          <a:xfrm>
            <a:off x="3581400" y="5122783"/>
            <a:ext cx="2730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23:5c:f7:da:9c:32</a:t>
            </a:r>
          </a:p>
        </p:txBody>
      </p:sp>
      <p:cxnSp>
        <p:nvCxnSpPr>
          <p:cNvPr id="7" name="Straight Arrow Connector 6"/>
          <p:cNvCxnSpPr/>
          <p:nvPr/>
        </p:nvCxnSpPr>
        <p:spPr>
          <a:xfrm>
            <a:off x="6172200" y="3733800"/>
            <a:ext cx="762000" cy="708429"/>
          </a:xfrm>
          <a:prstGeom prst="straightConnector1">
            <a:avLst/>
          </a:prstGeom>
          <a:ln w="5715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172200" y="4747029"/>
            <a:ext cx="762000" cy="510772"/>
          </a:xfrm>
          <a:prstGeom prst="straightConnector1">
            <a:avLst/>
          </a:prstGeom>
          <a:ln w="5715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269239" y="1189177"/>
            <a:ext cx="11653523" cy="2900025"/>
          </a:xfrm>
        </p:spPr>
        <p:txBody>
          <a:bodyPr/>
          <a:lstStyle/>
          <a:p>
            <a:r>
              <a:rPr lang="en-US" dirty="0" smtClean="0"/>
              <a:t>Layer 2 switching can also allow for a virtual LAN (VLAN) to be implemented. </a:t>
            </a:r>
          </a:p>
          <a:p>
            <a:r>
              <a:rPr lang="en-US" dirty="0" smtClean="0"/>
              <a:t>A VLAN is implemented to segment and organize the network, to reduce collisions, boost performance</a:t>
            </a:r>
          </a:p>
          <a:p>
            <a:r>
              <a:rPr lang="en-US" dirty="0" smtClean="0"/>
              <a:t>IEEE 802.1Q is the standard that supports VLANs</a:t>
            </a:r>
          </a:p>
          <a:p>
            <a:r>
              <a:rPr lang="en-US" dirty="0" smtClean="0"/>
              <a:t>A tag is added to the data frame to identify the VLAN</a:t>
            </a:r>
          </a:p>
        </p:txBody>
      </p:sp>
      <p:sp>
        <p:nvSpPr>
          <p:cNvPr id="2" name="Title 1"/>
          <p:cNvSpPr>
            <a:spLocks noGrp="1"/>
          </p:cNvSpPr>
          <p:nvPr>
            <p:ph type="title"/>
          </p:nvPr>
        </p:nvSpPr>
        <p:spPr/>
        <p:txBody>
          <a:bodyPr/>
          <a:lstStyle/>
          <a:p>
            <a:r>
              <a:rPr lang="en-US" smtClean="0"/>
              <a:t>Virtual LAN (VLAN)</a:t>
            </a:r>
            <a:endParaRPr lang="en-US"/>
          </a:p>
        </p:txBody>
      </p:sp>
      <p:pic>
        <p:nvPicPr>
          <p:cNvPr id="3" name="Picture 2"/>
          <p:cNvPicPr>
            <a:picLocks noChangeAspect="1"/>
          </p:cNvPicPr>
          <p:nvPr/>
        </p:nvPicPr>
        <p:blipFill>
          <a:blip r:embed="rId2"/>
          <a:stretch>
            <a:fillRect/>
          </a:stretch>
        </p:blipFill>
        <p:spPr>
          <a:xfrm>
            <a:off x="5256051" y="4742333"/>
            <a:ext cx="4751088" cy="1676400"/>
          </a:xfrm>
          <a:prstGeom prst="rect">
            <a:avLst/>
          </a:prstGeom>
        </p:spPr>
      </p:pic>
      <p:sp>
        <p:nvSpPr>
          <p:cNvPr id="4" name="Rounded Rectangle 3"/>
          <p:cNvSpPr/>
          <p:nvPr/>
        </p:nvSpPr>
        <p:spPr bwMode="auto">
          <a:xfrm>
            <a:off x="5594902" y="4279537"/>
            <a:ext cx="1537252" cy="1185380"/>
          </a:xfrm>
          <a:prstGeom prst="round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ounded Rectangle 4"/>
          <p:cNvSpPr/>
          <p:nvPr/>
        </p:nvSpPr>
        <p:spPr bwMode="auto">
          <a:xfrm>
            <a:off x="7197586" y="4279536"/>
            <a:ext cx="990600" cy="1600661"/>
          </a:xfrm>
          <a:prstGeom prst="round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5709202" y="4279536"/>
            <a:ext cx="130865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VLAN2</a:t>
            </a:r>
          </a:p>
        </p:txBody>
      </p:sp>
      <p:sp>
        <p:nvSpPr>
          <p:cNvPr id="8" name="TextBox 7"/>
          <p:cNvSpPr txBox="1"/>
          <p:nvPr/>
        </p:nvSpPr>
        <p:spPr>
          <a:xfrm>
            <a:off x="7066721" y="4279536"/>
            <a:ext cx="130865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VLAN1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Packets</a:t>
            </a:r>
            <a:endParaRPr lang="en-US"/>
          </a:p>
        </p:txBody>
      </p:sp>
      <p:pic>
        <p:nvPicPr>
          <p:cNvPr id="60419" name="Picture 4" descr="02fig05"/>
          <p:cNvPicPr>
            <a:picLocks noChangeAspect="1" noChangeArrowheads="1"/>
          </p:cNvPicPr>
          <p:nvPr/>
        </p:nvPicPr>
        <p:blipFill>
          <a:blip r:embed="rId2">
            <a:extLst>
              <a:ext uri="{28A0092B-C50C-407E-A947-70E740481C1C}">
                <a14:useLocalDpi xmlns:a14="http://schemas.microsoft.com/office/drawing/2010/main" val="0"/>
              </a:ext>
            </a:extLst>
          </a:blip>
          <a:srcRect r="36613" b="51630"/>
          <a:stretch>
            <a:fillRect/>
          </a:stretch>
        </p:blipFill>
        <p:spPr bwMode="auto">
          <a:xfrm>
            <a:off x="2057400" y="1620838"/>
            <a:ext cx="8186738"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quarter" idx="10"/>
          </p:nvPr>
        </p:nvSpPr>
        <p:spPr>
          <a:xfrm>
            <a:off x="269239" y="1189177"/>
            <a:ext cx="11653523" cy="3986219"/>
          </a:xfrm>
        </p:spPr>
        <p:txBody>
          <a:bodyPr/>
          <a:lstStyle/>
          <a:p>
            <a:r>
              <a:rPr lang="en-US" dirty="0" smtClean="0"/>
              <a:t>Controls the operations of routing and switching information to different networks</a:t>
            </a:r>
          </a:p>
          <a:p>
            <a:r>
              <a:rPr lang="en-US" dirty="0" smtClean="0"/>
              <a:t>Translates logical addresses or names to physical addresses</a:t>
            </a:r>
          </a:p>
          <a:p>
            <a:r>
              <a:rPr lang="en-US" dirty="0" smtClean="0"/>
              <a:t>Internet Protocol (IP) is a Network Layer protocol</a:t>
            </a:r>
          </a:p>
          <a:p>
            <a:r>
              <a:rPr lang="en-US" dirty="0" smtClean="0"/>
              <a:t>Devices that work at the network layer are routers and IP switches</a:t>
            </a:r>
          </a:p>
          <a:p>
            <a:r>
              <a:rPr lang="en-US" dirty="0" smtClean="0"/>
              <a:t>Network </a:t>
            </a:r>
            <a:r>
              <a:rPr lang="en-US" dirty="0"/>
              <a:t>Layer components: </a:t>
            </a:r>
            <a:r>
              <a:rPr lang="en-US" dirty="0" smtClean="0"/>
              <a:t>IP addresses, subnets</a:t>
            </a:r>
            <a:endParaRPr lang="en-US" dirty="0"/>
          </a:p>
          <a:p>
            <a:r>
              <a:rPr lang="en-US" dirty="0" smtClean="0"/>
              <a:t>Unit of measurement: packets</a:t>
            </a:r>
          </a:p>
          <a:p>
            <a:endParaRPr lang="en-US" dirty="0" smtClean="0"/>
          </a:p>
        </p:txBody>
      </p:sp>
      <p:sp>
        <p:nvSpPr>
          <p:cNvPr id="224258" name="Rectangle 2"/>
          <p:cNvSpPr>
            <a:spLocks noGrp="1" noChangeArrowheads="1"/>
          </p:cNvSpPr>
          <p:nvPr>
            <p:ph type="title"/>
          </p:nvPr>
        </p:nvSpPr>
        <p:spPr/>
        <p:txBody>
          <a:bodyPr/>
          <a:lstStyle/>
          <a:p>
            <a:r>
              <a:rPr lang="en-US" smtClean="0"/>
              <a:t>Layer 3 – Network Layer</a:t>
            </a: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Content Placeholder 2"/>
          <p:cNvSpPr>
            <a:spLocks noGrp="1"/>
          </p:cNvSpPr>
          <p:nvPr>
            <p:ph type="body" sz="quarter" idx="10"/>
          </p:nvPr>
        </p:nvSpPr>
        <p:spPr>
          <a:xfrm>
            <a:off x="269239" y="1189177"/>
            <a:ext cx="11653523" cy="2809487"/>
          </a:xfrm>
        </p:spPr>
        <p:txBody>
          <a:bodyPr/>
          <a:lstStyle/>
          <a:p>
            <a:r>
              <a:rPr lang="en-US" dirty="0" smtClean="0"/>
              <a:t>Switches can also reside on the network layer</a:t>
            </a:r>
          </a:p>
          <a:p>
            <a:r>
              <a:rPr lang="en-US" dirty="0" smtClean="0"/>
              <a:t>A </a:t>
            </a:r>
            <a:r>
              <a:rPr lang="en-US" dirty="0"/>
              <a:t>l</a:t>
            </a:r>
            <a:r>
              <a:rPr lang="en-US" dirty="0" smtClean="0"/>
              <a:t>ayer 3 switch determines paths for data using logical addressing (IP addresses) instead of physical addressing (MAC addresses for a layer 2 switch)</a:t>
            </a:r>
          </a:p>
          <a:p>
            <a:r>
              <a:rPr lang="en-US" dirty="0" smtClean="0"/>
              <a:t>Layer 3 switches forward packets, whereas layer 2 switches forward frames</a:t>
            </a:r>
          </a:p>
        </p:txBody>
      </p:sp>
      <p:sp>
        <p:nvSpPr>
          <p:cNvPr id="2" name="Title 1"/>
          <p:cNvSpPr>
            <a:spLocks noGrp="1"/>
          </p:cNvSpPr>
          <p:nvPr>
            <p:ph type="title"/>
          </p:nvPr>
        </p:nvSpPr>
        <p:spPr/>
        <p:txBody>
          <a:bodyPr/>
          <a:lstStyle/>
          <a:p>
            <a:r>
              <a:rPr lang="en-US" smtClean="0"/>
              <a:t>Layer 3 Switches</a:t>
            </a:r>
            <a:endParaRPr lang="en-US"/>
          </a:p>
        </p:txBody>
      </p:sp>
      <p:pic>
        <p:nvPicPr>
          <p:cNvPr id="4" name="Picture 3"/>
          <p:cNvPicPr>
            <a:picLocks noChangeAspect="1"/>
          </p:cNvPicPr>
          <p:nvPr/>
        </p:nvPicPr>
        <p:blipFill>
          <a:blip r:embed="rId2"/>
          <a:stretch>
            <a:fillRect/>
          </a:stretch>
        </p:blipFill>
        <p:spPr>
          <a:xfrm>
            <a:off x="6858000" y="4419600"/>
            <a:ext cx="3962400" cy="1398115"/>
          </a:xfrm>
          <a:prstGeom prst="rect">
            <a:avLst/>
          </a:prstGeom>
        </p:spPr>
      </p:pic>
      <p:sp>
        <p:nvSpPr>
          <p:cNvPr id="5" name="TextBox 4"/>
          <p:cNvSpPr txBox="1"/>
          <p:nvPr/>
        </p:nvSpPr>
        <p:spPr>
          <a:xfrm>
            <a:off x="4620762" y="3935482"/>
            <a:ext cx="19963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192.168.1.1</a:t>
            </a:r>
          </a:p>
        </p:txBody>
      </p:sp>
      <p:sp>
        <p:nvSpPr>
          <p:cNvPr id="6" name="TextBox 5"/>
          <p:cNvSpPr txBox="1"/>
          <p:nvPr/>
        </p:nvSpPr>
        <p:spPr>
          <a:xfrm>
            <a:off x="4620762" y="5353598"/>
            <a:ext cx="19963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192.168.2.1</a:t>
            </a:r>
          </a:p>
        </p:txBody>
      </p:sp>
      <p:cxnSp>
        <p:nvCxnSpPr>
          <p:cNvPr id="7" name="Straight Arrow Connector 6"/>
          <p:cNvCxnSpPr/>
          <p:nvPr/>
        </p:nvCxnSpPr>
        <p:spPr>
          <a:xfrm>
            <a:off x="6477000" y="4321916"/>
            <a:ext cx="914399" cy="501313"/>
          </a:xfrm>
          <a:prstGeom prst="straightConnector1">
            <a:avLst/>
          </a:prstGeom>
          <a:ln w="5715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477000" y="5128029"/>
            <a:ext cx="914399" cy="358371"/>
          </a:xfrm>
          <a:prstGeom prst="straightConnector1">
            <a:avLst/>
          </a:prstGeom>
          <a:ln w="5715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type="body" sz="quarter" idx="10"/>
          </p:nvPr>
        </p:nvSpPr>
        <p:spPr>
          <a:xfrm>
            <a:off x="269239" y="1189177"/>
            <a:ext cx="11653523" cy="3714607"/>
          </a:xfrm>
        </p:spPr>
        <p:txBody>
          <a:bodyPr/>
          <a:lstStyle/>
          <a:p>
            <a:r>
              <a:rPr lang="en-US" dirty="0" smtClean="0"/>
              <a:t>This layer ensures messages are delivered error-free, in sequence and with no losses or duplications</a:t>
            </a:r>
          </a:p>
          <a:p>
            <a:r>
              <a:rPr lang="en-US" dirty="0" smtClean="0"/>
              <a:t>Protocols that work at this layer segment messages, ensure correct reassembly at the receiving end, perform message acknowledgement and message traffic control</a:t>
            </a:r>
          </a:p>
          <a:p>
            <a:r>
              <a:rPr lang="en-US" dirty="0"/>
              <a:t>The Transport Layer contains both connection-oriented and connectionless </a:t>
            </a:r>
            <a:r>
              <a:rPr lang="en-US" dirty="0" smtClean="0"/>
              <a:t>protocols</a:t>
            </a:r>
          </a:p>
          <a:p>
            <a:r>
              <a:rPr lang="en-US" dirty="0" smtClean="0"/>
              <a:t>Unit </a:t>
            </a:r>
            <a:r>
              <a:rPr lang="en-US" dirty="0"/>
              <a:t>of measurement </a:t>
            </a:r>
            <a:r>
              <a:rPr lang="en-US" dirty="0" smtClean="0"/>
              <a:t>used: segments </a:t>
            </a:r>
            <a:r>
              <a:rPr lang="en-US" dirty="0"/>
              <a:t>or </a:t>
            </a:r>
            <a:r>
              <a:rPr lang="en-US" dirty="0" smtClean="0"/>
              <a:t>messages</a:t>
            </a:r>
          </a:p>
        </p:txBody>
      </p:sp>
      <p:sp>
        <p:nvSpPr>
          <p:cNvPr id="224258" name="Rectangle 2"/>
          <p:cNvSpPr>
            <a:spLocks noGrp="1" noChangeArrowheads="1"/>
          </p:cNvSpPr>
          <p:nvPr>
            <p:ph type="title"/>
          </p:nvPr>
        </p:nvSpPr>
        <p:spPr/>
        <p:txBody>
          <a:bodyPr/>
          <a:lstStyle/>
          <a:p>
            <a:r>
              <a:rPr lang="en-US" smtClean="0"/>
              <a:t>Layer 4 – Transport Layer</a:t>
            </a:r>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Straight Connector 12"/>
          <p:cNvCxnSpPr>
            <a:stCxn id="4" idx="3"/>
            <a:endCxn id="3" idx="1"/>
          </p:cNvCxnSpPr>
          <p:nvPr/>
        </p:nvCxnSpPr>
        <p:spPr>
          <a:xfrm>
            <a:off x="3984768" y="4907871"/>
            <a:ext cx="4778232"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507" name="Content Placeholder 2"/>
          <p:cNvSpPr>
            <a:spLocks noGrp="1"/>
          </p:cNvSpPr>
          <p:nvPr>
            <p:ph type="body" sz="quarter" idx="10"/>
          </p:nvPr>
        </p:nvSpPr>
        <p:spPr>
          <a:xfrm>
            <a:off x="269239" y="1189177"/>
            <a:ext cx="11653523" cy="2402196"/>
          </a:xfrm>
        </p:spPr>
        <p:txBody>
          <a:bodyPr/>
          <a:lstStyle/>
          <a:p>
            <a:r>
              <a:rPr lang="en-US" dirty="0" smtClean="0"/>
              <a:t>Require both devices involved in the communication establish an end-to-end logical connection before data can be sent</a:t>
            </a:r>
          </a:p>
          <a:p>
            <a:r>
              <a:rPr lang="en-US" dirty="0" smtClean="0"/>
              <a:t>These communications are considered reliable network services</a:t>
            </a:r>
          </a:p>
          <a:p>
            <a:r>
              <a:rPr lang="en-US" dirty="0" smtClean="0"/>
              <a:t>Packets not received by the destination device can be resent by the sender</a:t>
            </a:r>
          </a:p>
        </p:txBody>
      </p:sp>
      <p:sp>
        <p:nvSpPr>
          <p:cNvPr id="2" name="Title 1"/>
          <p:cNvSpPr>
            <a:spLocks noGrp="1"/>
          </p:cNvSpPr>
          <p:nvPr>
            <p:ph type="title"/>
          </p:nvPr>
        </p:nvSpPr>
        <p:spPr/>
        <p:txBody>
          <a:bodyPr/>
          <a:lstStyle/>
          <a:p>
            <a:r>
              <a:rPr lang="en-US" smtClean="0"/>
              <a:t>Connection Oriented Communications</a:t>
            </a:r>
            <a:endParaRPr lang="en-US"/>
          </a:p>
        </p:txBody>
      </p:sp>
      <p:pic>
        <p:nvPicPr>
          <p:cNvPr id="3" name="Picture 2"/>
          <p:cNvPicPr>
            <a:picLocks noChangeAspect="1"/>
          </p:cNvPicPr>
          <p:nvPr/>
        </p:nvPicPr>
        <p:blipFill>
          <a:blip r:embed="rId2"/>
          <a:stretch>
            <a:fillRect/>
          </a:stretch>
        </p:blipFill>
        <p:spPr>
          <a:xfrm>
            <a:off x="8763000" y="3962400"/>
            <a:ext cx="1219200" cy="1890942"/>
          </a:xfrm>
          <a:prstGeom prst="rect">
            <a:avLst/>
          </a:prstGeom>
        </p:spPr>
      </p:pic>
      <p:pic>
        <p:nvPicPr>
          <p:cNvPr id="4" name="Picture 3"/>
          <p:cNvPicPr>
            <a:picLocks noChangeAspect="1"/>
          </p:cNvPicPr>
          <p:nvPr/>
        </p:nvPicPr>
        <p:blipFill>
          <a:blip r:embed="rId3"/>
          <a:stretch>
            <a:fillRect/>
          </a:stretch>
        </p:blipFill>
        <p:spPr>
          <a:xfrm>
            <a:off x="1828800" y="3962400"/>
            <a:ext cx="2155968" cy="1890942"/>
          </a:xfrm>
          <a:prstGeom prst="rect">
            <a:avLst/>
          </a:prstGeom>
        </p:spPr>
      </p:pic>
      <p:pic>
        <p:nvPicPr>
          <p:cNvPr id="7" name="Picture 6"/>
          <p:cNvPicPr>
            <a:picLocks noChangeAspect="1"/>
          </p:cNvPicPr>
          <p:nvPr/>
        </p:nvPicPr>
        <p:blipFill>
          <a:blip r:embed="rId4"/>
          <a:stretch>
            <a:fillRect/>
          </a:stretch>
        </p:blipFill>
        <p:spPr>
          <a:xfrm>
            <a:off x="3726815" y="3337838"/>
            <a:ext cx="1863450" cy="1153200"/>
          </a:xfrm>
          <a:prstGeom prst="rect">
            <a:avLst/>
          </a:prstGeom>
        </p:spPr>
      </p:pic>
      <p:pic>
        <p:nvPicPr>
          <p:cNvPr id="8" name="Picture 7"/>
          <p:cNvPicPr>
            <a:picLocks noChangeAspect="1"/>
          </p:cNvPicPr>
          <p:nvPr/>
        </p:nvPicPr>
        <p:blipFill>
          <a:blip r:embed="rId5"/>
          <a:stretch>
            <a:fillRect/>
          </a:stretch>
        </p:blipFill>
        <p:spPr>
          <a:xfrm>
            <a:off x="6746814" y="3766425"/>
            <a:ext cx="2029500" cy="1153200"/>
          </a:xfrm>
          <a:prstGeom prst="rect">
            <a:avLst/>
          </a:prstGeom>
        </p:spPr>
      </p:pic>
      <p:pic>
        <p:nvPicPr>
          <p:cNvPr id="10" name="Picture 9"/>
          <p:cNvPicPr>
            <a:picLocks noChangeAspect="1"/>
          </p:cNvPicPr>
          <p:nvPr/>
        </p:nvPicPr>
        <p:blipFill>
          <a:blip r:embed="rId6"/>
          <a:stretch>
            <a:fillRect/>
          </a:stretch>
        </p:blipFill>
        <p:spPr>
          <a:xfrm>
            <a:off x="6841882" y="5486400"/>
            <a:ext cx="1918800" cy="930000"/>
          </a:xfrm>
          <a:prstGeom prst="rect">
            <a:avLst/>
          </a:prstGeom>
        </p:spPr>
      </p:pic>
      <p:pic>
        <p:nvPicPr>
          <p:cNvPr id="11" name="Picture 10"/>
          <p:cNvPicPr>
            <a:picLocks noChangeAspect="1"/>
          </p:cNvPicPr>
          <p:nvPr/>
        </p:nvPicPr>
        <p:blipFill>
          <a:blip r:embed="rId7"/>
          <a:stretch>
            <a:fillRect/>
          </a:stretch>
        </p:blipFill>
        <p:spPr>
          <a:xfrm>
            <a:off x="3726815" y="4862065"/>
            <a:ext cx="2361600" cy="1023000"/>
          </a:xfrm>
          <a:prstGeom prst="rect">
            <a:avLst/>
          </a:prstGeom>
        </p:spPr>
      </p:pic>
      <p:pic>
        <p:nvPicPr>
          <p:cNvPr id="15" name="Picture 14"/>
          <p:cNvPicPr>
            <a:picLocks noChangeAspect="1"/>
          </p:cNvPicPr>
          <p:nvPr/>
        </p:nvPicPr>
        <p:blipFill>
          <a:blip r:embed="rId8"/>
          <a:stretch>
            <a:fillRect/>
          </a:stretch>
        </p:blipFill>
        <p:spPr>
          <a:xfrm>
            <a:off x="6196654" y="4745121"/>
            <a:ext cx="922500" cy="325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Content Placeholder 2"/>
          <p:cNvSpPr>
            <a:spLocks noGrp="1"/>
          </p:cNvSpPr>
          <p:nvPr>
            <p:ph type="body" sz="quarter" idx="10"/>
          </p:nvPr>
        </p:nvSpPr>
        <p:spPr>
          <a:xfrm>
            <a:off x="269239" y="1189177"/>
            <a:ext cx="11653523" cy="2085443"/>
          </a:xfrm>
        </p:spPr>
        <p:txBody>
          <a:bodyPr/>
          <a:lstStyle/>
          <a:p>
            <a:r>
              <a:rPr lang="en-US" dirty="0" smtClean="0"/>
              <a:t>End-to-end connection is not necessary before data is sent</a:t>
            </a:r>
          </a:p>
          <a:p>
            <a:r>
              <a:rPr lang="en-US" dirty="0" smtClean="0"/>
              <a:t>Every packet that is sent has the destination address in the header</a:t>
            </a:r>
          </a:p>
          <a:p>
            <a:r>
              <a:rPr lang="en-US" dirty="0" smtClean="0"/>
              <a:t>Sufficient to move independent packets, such as in streaming media</a:t>
            </a:r>
          </a:p>
          <a:p>
            <a:r>
              <a:rPr lang="en-US" dirty="0" smtClean="0"/>
              <a:t>Datagram delivery </a:t>
            </a:r>
            <a:r>
              <a:rPr lang="en-US" dirty="0"/>
              <a:t>is not </a:t>
            </a:r>
            <a:r>
              <a:rPr lang="en-US" dirty="0" smtClean="0"/>
              <a:t>guaranteed and lost packets cannot be resent</a:t>
            </a:r>
          </a:p>
        </p:txBody>
      </p:sp>
      <p:sp>
        <p:nvSpPr>
          <p:cNvPr id="2" name="Title 1"/>
          <p:cNvSpPr>
            <a:spLocks noGrp="1"/>
          </p:cNvSpPr>
          <p:nvPr>
            <p:ph type="title"/>
          </p:nvPr>
        </p:nvSpPr>
        <p:spPr/>
        <p:txBody>
          <a:bodyPr/>
          <a:lstStyle/>
          <a:p>
            <a:r>
              <a:rPr lang="en-US" smtClean="0"/>
              <a:t>Connectionless Communications</a:t>
            </a:r>
            <a:endParaRPr lang="en-US"/>
          </a:p>
        </p:txBody>
      </p:sp>
      <p:cxnSp>
        <p:nvCxnSpPr>
          <p:cNvPr id="4" name="Straight Connector 3"/>
          <p:cNvCxnSpPr>
            <a:stCxn id="6" idx="3"/>
            <a:endCxn id="5" idx="1"/>
          </p:cNvCxnSpPr>
          <p:nvPr/>
        </p:nvCxnSpPr>
        <p:spPr>
          <a:xfrm>
            <a:off x="3984768" y="4907871"/>
            <a:ext cx="4778232"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763000" y="3962400"/>
            <a:ext cx="1219200" cy="1890942"/>
          </a:xfrm>
          <a:prstGeom prst="rect">
            <a:avLst/>
          </a:prstGeom>
        </p:spPr>
      </p:pic>
      <p:pic>
        <p:nvPicPr>
          <p:cNvPr id="6" name="Picture 5"/>
          <p:cNvPicPr>
            <a:picLocks noChangeAspect="1"/>
          </p:cNvPicPr>
          <p:nvPr/>
        </p:nvPicPr>
        <p:blipFill>
          <a:blip r:embed="rId3"/>
          <a:stretch>
            <a:fillRect/>
          </a:stretch>
        </p:blipFill>
        <p:spPr>
          <a:xfrm>
            <a:off x="1828800" y="3962400"/>
            <a:ext cx="2155968" cy="1890942"/>
          </a:xfrm>
          <a:prstGeom prst="rect">
            <a:avLst/>
          </a:prstGeom>
        </p:spPr>
      </p:pic>
      <p:pic>
        <p:nvPicPr>
          <p:cNvPr id="11" name="Picture 10"/>
          <p:cNvPicPr>
            <a:picLocks noChangeAspect="1"/>
          </p:cNvPicPr>
          <p:nvPr/>
        </p:nvPicPr>
        <p:blipFill>
          <a:blip r:embed="rId4"/>
          <a:stretch>
            <a:fillRect/>
          </a:stretch>
        </p:blipFill>
        <p:spPr>
          <a:xfrm>
            <a:off x="6196654" y="4745121"/>
            <a:ext cx="922500" cy="325500"/>
          </a:xfrm>
          <a:prstGeom prst="rect">
            <a:avLst/>
          </a:prstGeom>
        </p:spPr>
      </p:pic>
      <p:pic>
        <p:nvPicPr>
          <p:cNvPr id="3" name="Picture 2"/>
          <p:cNvPicPr>
            <a:picLocks noChangeAspect="1"/>
          </p:cNvPicPr>
          <p:nvPr/>
        </p:nvPicPr>
        <p:blipFill>
          <a:blip r:embed="rId5"/>
          <a:stretch>
            <a:fillRect/>
          </a:stretch>
        </p:blipFill>
        <p:spPr>
          <a:xfrm>
            <a:off x="6344147" y="3410781"/>
            <a:ext cx="2490750" cy="1153200"/>
          </a:xfrm>
          <a:prstGeom prst="rect">
            <a:avLst/>
          </a:prstGeom>
        </p:spPr>
      </p:pic>
      <p:pic>
        <p:nvPicPr>
          <p:cNvPr id="12" name="Picture 11"/>
          <p:cNvPicPr>
            <a:picLocks noChangeAspect="1"/>
          </p:cNvPicPr>
          <p:nvPr/>
        </p:nvPicPr>
        <p:blipFill>
          <a:blip r:embed="rId6"/>
          <a:stretch>
            <a:fillRect/>
          </a:stretch>
        </p:blipFill>
        <p:spPr>
          <a:xfrm>
            <a:off x="3909911" y="5414511"/>
            <a:ext cx="2361600" cy="93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Content Placeholder 2"/>
          <p:cNvSpPr>
            <a:spLocks noGrp="1"/>
          </p:cNvSpPr>
          <p:nvPr>
            <p:ph type="body" sz="quarter" idx="10"/>
          </p:nvPr>
        </p:nvSpPr>
        <p:spPr>
          <a:xfrm>
            <a:off x="269239" y="1189177"/>
            <a:ext cx="11653523" cy="2809487"/>
          </a:xfrm>
        </p:spPr>
        <p:txBody>
          <a:bodyPr/>
          <a:lstStyle/>
          <a:p>
            <a:r>
              <a:rPr lang="en-US" dirty="0" smtClean="0"/>
              <a:t>The Transport Layer </a:t>
            </a:r>
            <a:r>
              <a:rPr lang="en-US" dirty="0"/>
              <a:t>contains both connection-oriented and connectionless </a:t>
            </a:r>
            <a:r>
              <a:rPr lang="en-US" dirty="0" smtClean="0"/>
              <a:t>protocols</a:t>
            </a:r>
          </a:p>
          <a:p>
            <a:r>
              <a:rPr lang="en-US" dirty="0" smtClean="0"/>
              <a:t>Transmission </a:t>
            </a:r>
            <a:r>
              <a:rPr lang="en-US" dirty="0"/>
              <a:t>Control Protocol (TCP) provides a connection-based, reliable, byte-stream service to </a:t>
            </a:r>
            <a:r>
              <a:rPr lang="en-US" dirty="0" smtClean="0"/>
              <a:t>programs</a:t>
            </a:r>
          </a:p>
          <a:p>
            <a:r>
              <a:rPr lang="en-US" dirty="0"/>
              <a:t>User Datagram Protocol (UDP) provides a connectionless, unreliable transport </a:t>
            </a:r>
            <a:r>
              <a:rPr lang="en-US" dirty="0" smtClean="0"/>
              <a:t>service</a:t>
            </a:r>
          </a:p>
        </p:txBody>
      </p:sp>
      <p:sp>
        <p:nvSpPr>
          <p:cNvPr id="2" name="Title 1"/>
          <p:cNvSpPr>
            <a:spLocks noGrp="1"/>
          </p:cNvSpPr>
          <p:nvPr>
            <p:ph type="title"/>
          </p:nvPr>
        </p:nvSpPr>
        <p:spPr/>
        <p:txBody>
          <a:bodyPr/>
          <a:lstStyle/>
          <a:p>
            <a:r>
              <a:rPr lang="en-US" dirty="0" smtClean="0"/>
              <a:t>Connection-based Protocols</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Objectives</a:t>
            </a:r>
            <a:endParaRPr lang="en-US" dirty="0"/>
          </a:p>
        </p:txBody>
      </p:sp>
      <p:sp>
        <p:nvSpPr>
          <p:cNvPr id="40963" name="Rectangle 22"/>
          <p:cNvSpPr>
            <a:spLocks noChangeArrowheads="1"/>
          </p:cNvSpPr>
          <p:nvPr/>
        </p:nvSpPr>
        <p:spPr bwMode="auto">
          <a:xfrm>
            <a:off x="1981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0000CC"/>
              </a:buClr>
              <a:buFontTx/>
              <a:buChar char="•"/>
            </a:pPr>
            <a:endParaRPr lang="en-US" sz="3200" dirty="0">
              <a:latin typeface="Franklin Gothic Book" panose="020B0503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16753439"/>
              </p:ext>
            </p:extLst>
          </p:nvPr>
        </p:nvGraphicFramePr>
        <p:xfrm>
          <a:off x="1950720" y="1345496"/>
          <a:ext cx="8153400" cy="2887096"/>
        </p:xfrm>
        <a:graphic>
          <a:graphicData uri="http://schemas.openxmlformats.org/drawingml/2006/table">
            <a:tbl>
              <a:tblPr firstRow="1" bandRow="1">
                <a:tableStyleId>{5C22544A-7EE6-4342-B048-85BDC9FD1C3A}</a:tableStyleId>
              </a:tblPr>
              <a:tblGrid>
                <a:gridCol w="3276600"/>
                <a:gridCol w="2667000"/>
                <a:gridCol w="2209800"/>
              </a:tblGrid>
              <a:tr h="783730">
                <a:tc>
                  <a:txBody>
                    <a:bodyPr/>
                    <a:lstStyle/>
                    <a:p>
                      <a:r>
                        <a:rPr lang="en-US" sz="1800" dirty="0" smtClean="0"/>
                        <a:t>Skills Concepts</a:t>
                      </a:r>
                      <a:endParaRPr lang="en-US" sz="1800" dirty="0"/>
                    </a:p>
                  </a:txBody>
                  <a:tcPr marT="45719" marB="45719"/>
                </a:tc>
                <a:tc>
                  <a:txBody>
                    <a:bodyPr/>
                    <a:lstStyle/>
                    <a:p>
                      <a:r>
                        <a:rPr lang="en-US" sz="1800" dirty="0" smtClean="0"/>
                        <a:t>Objective Domain Description</a:t>
                      </a:r>
                      <a:endParaRPr lang="en-US" sz="1800" dirty="0"/>
                    </a:p>
                  </a:txBody>
                  <a:tcPr marT="45719" marB="45719"/>
                </a:tc>
                <a:tc>
                  <a:txBody>
                    <a:bodyPr/>
                    <a:lstStyle/>
                    <a:p>
                      <a:r>
                        <a:rPr lang="en-US" sz="1800" dirty="0" smtClean="0"/>
                        <a:t>Objective Domain Number</a:t>
                      </a:r>
                      <a:endParaRPr lang="en-US" sz="1800" dirty="0"/>
                    </a:p>
                  </a:txBody>
                  <a:tcPr marT="45719" marB="45719"/>
                </a:tc>
              </a:tr>
              <a:tr h="914648">
                <a:tc>
                  <a:txBody>
                    <a:bodyPr/>
                    <a:lstStyle/>
                    <a:p>
                      <a:r>
                        <a:rPr lang="en-US" sz="1800" dirty="0" smtClean="0"/>
                        <a:t>Understanding OSI Basics</a:t>
                      </a:r>
                    </a:p>
                    <a:p>
                      <a:r>
                        <a:rPr lang="en-US" sz="1800" dirty="0" smtClean="0"/>
                        <a:t>Defining the Communications Subnetwork</a:t>
                      </a:r>
                    </a:p>
                    <a:p>
                      <a:r>
                        <a:rPr lang="en-US" sz="1800" dirty="0" smtClean="0"/>
                        <a:t>Defining the Upper OSI Layers</a:t>
                      </a:r>
                      <a:endParaRPr lang="en-US" sz="1800" dirty="0"/>
                    </a:p>
                  </a:txBody>
                  <a:tcPr marT="45719" marB="45719"/>
                </a:tc>
                <a:tc>
                  <a:txBody>
                    <a:bodyPr/>
                    <a:lstStyle/>
                    <a:p>
                      <a:r>
                        <a:rPr lang="en-US" sz="1800" dirty="0" smtClean="0"/>
                        <a:t>Understand</a:t>
                      </a:r>
                      <a:r>
                        <a:rPr lang="en-US" sz="1800" baseline="0" dirty="0" smtClean="0"/>
                        <a:t> the OSI Model</a:t>
                      </a:r>
                      <a:endParaRPr lang="en-US" sz="1800" dirty="0"/>
                    </a:p>
                  </a:txBody>
                  <a:tcPr marT="45719" marB="45719"/>
                </a:tc>
                <a:tc>
                  <a:txBody>
                    <a:bodyPr/>
                    <a:lstStyle/>
                    <a:p>
                      <a:r>
                        <a:rPr lang="en-US" sz="1800" dirty="0" smtClean="0"/>
                        <a:t>3.1</a:t>
                      </a:r>
                      <a:endParaRPr lang="en-US" sz="1800" dirty="0"/>
                    </a:p>
                  </a:txBody>
                  <a:tcPr marT="45719" marB="45719"/>
                </a:tc>
              </a:tr>
              <a:tr h="914648">
                <a:tc>
                  <a:txBody>
                    <a:bodyPr/>
                    <a:lstStyle/>
                    <a:p>
                      <a:r>
                        <a:rPr lang="en-US" sz="1800" dirty="0" smtClean="0"/>
                        <a:t>Defining</a:t>
                      </a:r>
                      <a:r>
                        <a:rPr lang="en-US" sz="1800" baseline="0" dirty="0" smtClean="0"/>
                        <a:t> the Communications Subnetwork</a:t>
                      </a:r>
                      <a:endParaRPr lang="en-US" sz="1800" dirty="0"/>
                    </a:p>
                  </a:txBody>
                  <a:tcPr marT="45719" marB="45719"/>
                </a:tc>
                <a:tc>
                  <a:txBody>
                    <a:bodyPr/>
                    <a:lstStyle/>
                    <a:p>
                      <a:r>
                        <a:rPr lang="en-US" sz="1800" dirty="0" smtClean="0"/>
                        <a:t>Understand Switches</a:t>
                      </a:r>
                      <a:endParaRPr lang="en-US" sz="1800" dirty="0"/>
                    </a:p>
                  </a:txBody>
                  <a:tcPr marT="45719" marB="45719"/>
                </a:tc>
                <a:tc>
                  <a:txBody>
                    <a:bodyPr/>
                    <a:lstStyle/>
                    <a:p>
                      <a:r>
                        <a:rPr lang="en-US" sz="1800" dirty="0" smtClean="0"/>
                        <a:t>3.1</a:t>
                      </a:r>
                      <a:endParaRPr lang="en-US" sz="1800" dirty="0"/>
                    </a:p>
                  </a:txBody>
                  <a:tcPr marT="45719" marB="45719"/>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body" sz="quarter" idx="10"/>
          </p:nvPr>
        </p:nvSpPr>
        <p:spPr>
          <a:xfrm>
            <a:off x="269239" y="1189177"/>
            <a:ext cx="11653523" cy="2718949"/>
          </a:xfrm>
        </p:spPr>
        <p:txBody>
          <a:bodyPr/>
          <a:lstStyle/>
          <a:p>
            <a:r>
              <a:rPr lang="en-US" dirty="0" smtClean="0"/>
              <a:t>TCP transport is used </a:t>
            </a:r>
            <a:r>
              <a:rPr lang="en-US" dirty="0"/>
              <a:t>for logging on, file and print sharing, replication of information between domain controllers, transfer of browse lists, and other common functions. TCP can only be used for one-to-one communications</a:t>
            </a:r>
            <a:r>
              <a:rPr lang="en-US" dirty="0" smtClean="0"/>
              <a:t>.</a:t>
            </a:r>
            <a:endParaRPr lang="en-US" dirty="0"/>
          </a:p>
          <a:p>
            <a:r>
              <a:rPr lang="en-US" dirty="0" smtClean="0"/>
              <a:t>UDP </a:t>
            </a:r>
            <a:r>
              <a:rPr lang="en-US" dirty="0"/>
              <a:t>is often used for one-to-many communications, using broadcast or multicast IP </a:t>
            </a:r>
            <a:r>
              <a:rPr lang="en-US" dirty="0" smtClean="0"/>
              <a:t>datagrams</a:t>
            </a:r>
          </a:p>
        </p:txBody>
      </p:sp>
      <p:sp>
        <p:nvSpPr>
          <p:cNvPr id="224258" name="Rectangle 2"/>
          <p:cNvSpPr>
            <a:spLocks noGrp="1" noChangeArrowheads="1"/>
          </p:cNvSpPr>
          <p:nvPr>
            <p:ph type="title"/>
          </p:nvPr>
        </p:nvSpPr>
        <p:spPr/>
        <p:txBody>
          <a:bodyPr/>
          <a:lstStyle/>
          <a:p>
            <a:r>
              <a:rPr lang="en-US" dirty="0" smtClean="0"/>
              <a:t>TCP and UDP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6187203"/>
              </p:ext>
            </p:extLst>
          </p:nvPr>
        </p:nvGraphicFramePr>
        <p:xfrm>
          <a:off x="1219200" y="4419600"/>
          <a:ext cx="9982200" cy="1845252"/>
        </p:xfrm>
        <a:graphic>
          <a:graphicData uri="http://schemas.openxmlformats.org/drawingml/2006/table">
            <a:tbl>
              <a:tblPr firstRow="1" bandRow="1">
                <a:tableStyleId>{5C22544A-7EE6-4342-B048-85BDC9FD1C3A}</a:tableStyleId>
              </a:tblPr>
              <a:tblGrid>
                <a:gridCol w="3505200"/>
                <a:gridCol w="3177099"/>
                <a:gridCol w="3299901"/>
              </a:tblGrid>
              <a:tr h="556137">
                <a:tc>
                  <a:txBody>
                    <a:bodyPr/>
                    <a:lstStyle/>
                    <a:p>
                      <a:pPr algn="ctr"/>
                      <a:r>
                        <a:rPr lang="en-US" sz="1800" dirty="0" smtClean="0"/>
                        <a:t>Protocol</a:t>
                      </a:r>
                      <a:endParaRPr lang="en-US" sz="1800" dirty="0"/>
                    </a:p>
                  </a:txBody>
                  <a:tcPr marT="45719" marB="45719"/>
                </a:tc>
                <a:tc>
                  <a:txBody>
                    <a:bodyPr/>
                    <a:lstStyle/>
                    <a:p>
                      <a:pPr algn="ctr"/>
                      <a:r>
                        <a:rPr lang="en-US" sz="1800" dirty="0" smtClean="0"/>
                        <a:t>Type</a:t>
                      </a:r>
                      <a:endParaRPr lang="en-US" sz="1800" dirty="0"/>
                    </a:p>
                  </a:txBody>
                  <a:tcPr marT="45719" marB="45719"/>
                </a:tc>
                <a:tc>
                  <a:txBody>
                    <a:bodyPr/>
                    <a:lstStyle/>
                    <a:p>
                      <a:pPr algn="ctr"/>
                      <a:r>
                        <a:rPr lang="en-US" sz="1800" dirty="0" smtClean="0"/>
                        <a:t>Example</a:t>
                      </a:r>
                      <a:endParaRPr lang="en-US" sz="1800" dirty="0"/>
                    </a:p>
                  </a:txBody>
                  <a:tcPr marT="45719" marB="45719"/>
                </a:tc>
              </a:tr>
              <a:tr h="471226">
                <a:tc>
                  <a:txBody>
                    <a:bodyPr/>
                    <a:lstStyle/>
                    <a:p>
                      <a:r>
                        <a:rPr lang="en-US" sz="1800" dirty="0" smtClean="0"/>
                        <a:t>Transmission</a:t>
                      </a:r>
                      <a:r>
                        <a:rPr lang="en-US" sz="1800" baseline="0" dirty="0" smtClean="0"/>
                        <a:t> Control Protocol (TCP)</a:t>
                      </a:r>
                      <a:endParaRPr lang="en-US" sz="1800" dirty="0"/>
                    </a:p>
                  </a:txBody>
                  <a:tcPr marT="45719" marB="45719"/>
                </a:tc>
                <a:tc>
                  <a:txBody>
                    <a:bodyPr/>
                    <a:lstStyle/>
                    <a:p>
                      <a:r>
                        <a:rPr lang="en-US" sz="1800" dirty="0" smtClean="0"/>
                        <a:t>Connection</a:t>
                      </a:r>
                      <a:r>
                        <a:rPr lang="en-US" sz="1800" baseline="0" dirty="0" smtClean="0"/>
                        <a:t>-oriented</a:t>
                      </a:r>
                      <a:endParaRPr lang="en-US" sz="1800" dirty="0"/>
                    </a:p>
                  </a:txBody>
                  <a:tcPr marT="45719" marB="45719"/>
                </a:tc>
                <a:tc>
                  <a:txBody>
                    <a:bodyPr/>
                    <a:lstStyle/>
                    <a:p>
                      <a:r>
                        <a:rPr lang="en-US" sz="1800" dirty="0" smtClean="0"/>
                        <a:t>Web browser</a:t>
                      </a:r>
                      <a:endParaRPr lang="en-US" sz="1800" dirty="0"/>
                    </a:p>
                  </a:txBody>
                  <a:tcPr marT="45719" marB="45719"/>
                </a:tc>
              </a:tr>
              <a:tr h="649037">
                <a:tc>
                  <a:txBody>
                    <a:bodyPr/>
                    <a:lstStyle/>
                    <a:p>
                      <a:r>
                        <a:rPr lang="en-US" sz="1800" dirty="0" smtClean="0"/>
                        <a:t>User Datagram Protocol</a:t>
                      </a:r>
                      <a:r>
                        <a:rPr lang="en-US" sz="1800" baseline="0" dirty="0" smtClean="0"/>
                        <a:t> (</a:t>
                      </a:r>
                      <a:r>
                        <a:rPr lang="en-US" sz="1800" dirty="0" smtClean="0"/>
                        <a:t>UDP)</a:t>
                      </a:r>
                      <a:endParaRPr lang="en-US" sz="1800" dirty="0"/>
                    </a:p>
                  </a:txBody>
                  <a:tcPr marT="45719" marB="45719"/>
                </a:tc>
                <a:tc>
                  <a:txBody>
                    <a:bodyPr/>
                    <a:lstStyle/>
                    <a:p>
                      <a:r>
                        <a:rPr lang="en-US" sz="1800" dirty="0" smtClean="0"/>
                        <a:t>Connectionless</a:t>
                      </a:r>
                      <a:endParaRPr lang="en-US" sz="1800" dirty="0"/>
                    </a:p>
                  </a:txBody>
                  <a:tcPr marT="45719" marB="45719"/>
                </a:tc>
                <a:tc>
                  <a:txBody>
                    <a:bodyPr/>
                    <a:lstStyle/>
                    <a:p>
                      <a:r>
                        <a:rPr lang="en-US" sz="1800" dirty="0" smtClean="0"/>
                        <a:t>Streaming media</a:t>
                      </a:r>
                      <a:endParaRPr lang="en-US" sz="1800" dirty="0"/>
                    </a:p>
                  </a:txBody>
                  <a:tcPr marT="45719" marB="45719"/>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Content Placeholder 2"/>
          <p:cNvSpPr>
            <a:spLocks noGrp="1"/>
          </p:cNvSpPr>
          <p:nvPr>
            <p:ph type="body" sz="quarter" idx="10"/>
          </p:nvPr>
        </p:nvSpPr>
        <p:spPr>
          <a:xfrm>
            <a:off x="269239" y="1189177"/>
            <a:ext cx="11653523" cy="3397853"/>
          </a:xfrm>
        </p:spPr>
        <p:txBody>
          <a:bodyPr/>
          <a:lstStyle/>
          <a:p>
            <a:r>
              <a:rPr lang="en-US" dirty="0" smtClean="0"/>
              <a:t>Ports are a Layer 4 protocol that a computer uses for data transmission</a:t>
            </a:r>
          </a:p>
          <a:p>
            <a:r>
              <a:rPr lang="en-US" dirty="0" smtClean="0"/>
              <a:t>Ports act as logical communications endpoint for </a:t>
            </a:r>
            <a:r>
              <a:rPr lang="en-US" dirty="0"/>
              <a:t>specific program </a:t>
            </a:r>
            <a:r>
              <a:rPr lang="en-US" dirty="0" smtClean="0"/>
              <a:t>on computers for delivery of data sent</a:t>
            </a:r>
          </a:p>
          <a:p>
            <a:r>
              <a:rPr lang="en-US" dirty="0" smtClean="0"/>
              <a:t>There are a total of 65,536 ports, numbering between 0 and 65,535</a:t>
            </a:r>
          </a:p>
          <a:p>
            <a:r>
              <a:rPr lang="en-US" dirty="0" smtClean="0"/>
              <a:t>Ports are defined by the Internet Assigned Numbers Authority or IANA and divided into categories </a:t>
            </a:r>
          </a:p>
          <a:p>
            <a:pPr marL="0" indent="0">
              <a:buNone/>
            </a:pPr>
            <a:endParaRPr lang="en-US" dirty="0" smtClean="0"/>
          </a:p>
        </p:txBody>
      </p:sp>
      <p:sp>
        <p:nvSpPr>
          <p:cNvPr id="2" name="Title 1"/>
          <p:cNvSpPr>
            <a:spLocks noGrp="1"/>
          </p:cNvSpPr>
          <p:nvPr>
            <p:ph type="title"/>
          </p:nvPr>
        </p:nvSpPr>
        <p:spPr/>
        <p:txBody>
          <a:bodyPr/>
          <a:lstStyle/>
          <a:p>
            <a:r>
              <a:rPr lang="en-US" smtClean="0"/>
              <a:t>Ports</a:t>
            </a:r>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Ports</a:t>
            </a:r>
            <a:endParaRPr lang="en-US"/>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l="20589" t="33089" r="33244" b="13940"/>
          <a:stretch>
            <a:fillRect/>
          </a:stretch>
        </p:blipFill>
        <p:spPr bwMode="auto">
          <a:xfrm>
            <a:off x="2514600" y="1189177"/>
            <a:ext cx="69342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type="body" sz="quarter" idx="10"/>
          </p:nvPr>
        </p:nvSpPr>
        <p:spPr>
          <a:xfrm>
            <a:off x="269239" y="1189177"/>
            <a:ext cx="11653523" cy="2900025"/>
          </a:xfrm>
        </p:spPr>
        <p:txBody>
          <a:bodyPr/>
          <a:lstStyle/>
          <a:p>
            <a:r>
              <a:rPr lang="en-US" dirty="0"/>
              <a:t>The </a:t>
            </a:r>
            <a:r>
              <a:rPr lang="en-US" dirty="0" smtClean="0"/>
              <a:t>Session Layer manages </a:t>
            </a:r>
            <a:r>
              <a:rPr lang="en-US" dirty="0"/>
              <a:t>session establishment, maintenance and </a:t>
            </a:r>
            <a:r>
              <a:rPr lang="en-US" dirty="0" smtClean="0"/>
              <a:t>termination between network devices</a:t>
            </a:r>
          </a:p>
          <a:p>
            <a:r>
              <a:rPr lang="en-US" dirty="0" smtClean="0"/>
              <a:t>Example: when you log on and log off</a:t>
            </a:r>
          </a:p>
          <a:p>
            <a:r>
              <a:rPr lang="en-US" dirty="0" smtClean="0"/>
              <a:t>This layer controls the name and address database for the OS</a:t>
            </a:r>
          </a:p>
          <a:p>
            <a:r>
              <a:rPr lang="en-US" dirty="0" smtClean="0"/>
              <a:t>NetBIOS (Network Basic Input Output System) is a protocol that works at this layer</a:t>
            </a:r>
          </a:p>
        </p:txBody>
      </p:sp>
      <p:sp>
        <p:nvSpPr>
          <p:cNvPr id="224258" name="Rectangle 2"/>
          <p:cNvSpPr>
            <a:spLocks noGrp="1" noChangeArrowheads="1"/>
          </p:cNvSpPr>
          <p:nvPr>
            <p:ph type="title"/>
          </p:nvPr>
        </p:nvSpPr>
        <p:spPr/>
        <p:txBody>
          <a:bodyPr/>
          <a:lstStyle/>
          <a:p>
            <a:r>
              <a:rPr lang="en-US" smtClean="0"/>
              <a:t>Layer 5 – Session Layer</a:t>
            </a:r>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NetStat Command</a:t>
            </a:r>
            <a:endParaRPr lang="en-US"/>
          </a:p>
        </p:txBody>
      </p:sp>
      <p:pic>
        <p:nvPicPr>
          <p:cNvPr id="77827" name="Picture 4" descr="02fig06"/>
          <p:cNvPicPr>
            <a:picLocks noChangeAspect="1" noChangeArrowheads="1"/>
          </p:cNvPicPr>
          <p:nvPr/>
        </p:nvPicPr>
        <p:blipFill>
          <a:blip r:embed="rId3">
            <a:extLst>
              <a:ext uri="{28A0092B-C50C-407E-A947-70E740481C1C}">
                <a14:useLocalDpi xmlns:a14="http://schemas.microsoft.com/office/drawing/2010/main" val="0"/>
              </a:ext>
            </a:extLst>
          </a:blip>
          <a:srcRect l="1601" t="5331" r="25481" b="29282"/>
          <a:stretch>
            <a:fillRect/>
          </a:stretch>
        </p:blipFill>
        <p:spPr bwMode="auto">
          <a:xfrm>
            <a:off x="2286000" y="1524001"/>
            <a:ext cx="73914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sz="quarter" idx="10"/>
          </p:nvPr>
        </p:nvSpPr>
        <p:spPr>
          <a:xfrm>
            <a:off x="269239" y="1189177"/>
            <a:ext cx="11653523" cy="3307316"/>
          </a:xfrm>
        </p:spPr>
        <p:txBody>
          <a:bodyPr/>
          <a:lstStyle/>
          <a:p>
            <a:r>
              <a:rPr lang="en-US" dirty="0" smtClean="0"/>
              <a:t>This layer translates the data format from sender to receiver in the various </a:t>
            </a:r>
            <a:r>
              <a:rPr lang="en-US" dirty="0" err="1" smtClean="0"/>
              <a:t>OSes</a:t>
            </a:r>
            <a:r>
              <a:rPr lang="en-US" dirty="0" smtClean="0"/>
              <a:t> that may be used</a:t>
            </a:r>
          </a:p>
          <a:p>
            <a:r>
              <a:rPr lang="en-US" dirty="0" smtClean="0"/>
              <a:t>Presentation Layer concepts include: character code conversion, data compression, and data encryption</a:t>
            </a:r>
          </a:p>
          <a:p>
            <a:r>
              <a:rPr lang="en-US" dirty="0" smtClean="0"/>
              <a:t>Redirectors work on this layer, such as mapped network drives that enable a computer to access file shares on a remote computer</a:t>
            </a:r>
          </a:p>
          <a:p>
            <a:endParaRPr lang="en-US" dirty="0" smtClean="0"/>
          </a:p>
        </p:txBody>
      </p:sp>
      <p:sp>
        <p:nvSpPr>
          <p:cNvPr id="224258" name="Rectangle 2"/>
          <p:cNvSpPr>
            <a:spLocks noGrp="1" noChangeArrowheads="1"/>
          </p:cNvSpPr>
          <p:nvPr>
            <p:ph type="title"/>
          </p:nvPr>
        </p:nvSpPr>
        <p:spPr/>
        <p:txBody>
          <a:bodyPr/>
          <a:lstStyle/>
          <a:p>
            <a:r>
              <a:rPr lang="en-US" smtClean="0"/>
              <a:t>Layer 6 – Presentation Layer</a:t>
            </a:r>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sz="quarter" idx="10"/>
          </p:nvPr>
        </p:nvSpPr>
        <p:spPr>
          <a:xfrm>
            <a:off x="269239" y="1189177"/>
            <a:ext cx="11653523" cy="2900025"/>
          </a:xfrm>
        </p:spPr>
        <p:txBody>
          <a:bodyPr/>
          <a:lstStyle/>
          <a:p>
            <a:r>
              <a:rPr lang="en-US" dirty="0" smtClean="0"/>
              <a:t>Serves as a the window for users and application processes to access network services</a:t>
            </a:r>
          </a:p>
          <a:p>
            <a:r>
              <a:rPr lang="en-US" dirty="0" smtClean="0"/>
              <a:t>This layer is where message creation begins</a:t>
            </a:r>
          </a:p>
          <a:p>
            <a:r>
              <a:rPr lang="en-US" dirty="0" smtClean="0"/>
              <a:t>End-user protocols such as FTP, SMTP, Telnet, and RAS work at this layer</a:t>
            </a:r>
          </a:p>
          <a:p>
            <a:r>
              <a:rPr lang="en-US" dirty="0" smtClean="0"/>
              <a:t>This layer is not the application itself, but the protocols that are initiated by this layer</a:t>
            </a:r>
          </a:p>
        </p:txBody>
      </p:sp>
      <p:sp>
        <p:nvSpPr>
          <p:cNvPr id="224258" name="Rectangle 2"/>
          <p:cNvSpPr>
            <a:spLocks noGrp="1" noChangeArrowheads="1"/>
          </p:cNvSpPr>
          <p:nvPr>
            <p:ph type="title"/>
          </p:nvPr>
        </p:nvSpPr>
        <p:spPr/>
        <p:txBody>
          <a:bodyPr/>
          <a:lstStyle/>
          <a:p>
            <a:r>
              <a:rPr lang="en-US" smtClean="0"/>
              <a:t>Layer 7 – Application Layer</a:t>
            </a: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 Packet</a:t>
            </a:r>
            <a:endParaRPr lang="en-US"/>
          </a:p>
        </p:txBody>
      </p:sp>
      <p:pic>
        <p:nvPicPr>
          <p:cNvPr id="83971" name="Picture 4" descr="02fig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600200"/>
            <a:ext cx="82026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mtClean="0"/>
              <a:t>OSI Model Revisited</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27842993"/>
              </p:ext>
            </p:extLst>
          </p:nvPr>
        </p:nvGraphicFramePr>
        <p:xfrm>
          <a:off x="2033160" y="1981200"/>
          <a:ext cx="8127999" cy="350520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sz="1800" dirty="0" smtClean="0">
                          <a:latin typeface="+mj-lt"/>
                        </a:rPr>
                        <a:t>Layer</a:t>
                      </a:r>
                      <a:endParaRPr lang="en-US" sz="1800" dirty="0">
                        <a:latin typeface="+mj-lt"/>
                      </a:endParaRPr>
                    </a:p>
                  </a:txBody>
                  <a:tcPr/>
                </a:tc>
                <a:tc>
                  <a:txBody>
                    <a:bodyPr/>
                    <a:lstStyle/>
                    <a:p>
                      <a:r>
                        <a:rPr lang="en-US" sz="1800" dirty="0" smtClean="0">
                          <a:latin typeface="+mj-lt"/>
                        </a:rPr>
                        <a:t>Protocol</a:t>
                      </a:r>
                      <a:endParaRPr lang="en-US" sz="1800" dirty="0">
                        <a:latin typeface="+mj-lt"/>
                      </a:endParaRPr>
                    </a:p>
                  </a:txBody>
                  <a:tcPr/>
                </a:tc>
                <a:tc>
                  <a:txBody>
                    <a:bodyPr/>
                    <a:lstStyle/>
                    <a:p>
                      <a:r>
                        <a:rPr lang="en-US" sz="1800" dirty="0" smtClean="0">
                          <a:latin typeface="+mj-lt"/>
                        </a:rPr>
                        <a:t>Device</a:t>
                      </a:r>
                      <a:endParaRPr lang="en-US" sz="1800" dirty="0">
                        <a:latin typeface="+mj-lt"/>
                      </a:endParaRPr>
                    </a:p>
                  </a:txBody>
                  <a:tcPr/>
                </a:tc>
              </a:tr>
              <a:tr h="370840">
                <a:tc>
                  <a:txBody>
                    <a:bodyPr/>
                    <a:lstStyle/>
                    <a:p>
                      <a:r>
                        <a:rPr lang="en-US" sz="1800" dirty="0" smtClean="0">
                          <a:latin typeface="+mj-lt"/>
                        </a:rPr>
                        <a:t>7 – Application</a:t>
                      </a:r>
                      <a:endParaRPr lang="en-US" sz="1800" dirty="0">
                        <a:latin typeface="+mj-lt"/>
                      </a:endParaRPr>
                    </a:p>
                  </a:txBody>
                  <a:tcPr/>
                </a:tc>
                <a:tc>
                  <a:txBody>
                    <a:bodyPr/>
                    <a:lstStyle/>
                    <a:p>
                      <a:r>
                        <a:rPr lang="en-US" sz="1800" dirty="0" smtClean="0">
                          <a:latin typeface="+mj-lt"/>
                        </a:rPr>
                        <a:t>FTP, HTTP, POP3, SMTP</a:t>
                      </a:r>
                      <a:endParaRPr lang="en-US" sz="1800" dirty="0">
                        <a:latin typeface="+mj-lt"/>
                      </a:endParaRPr>
                    </a:p>
                  </a:txBody>
                  <a:tcPr/>
                </a:tc>
                <a:tc>
                  <a:txBody>
                    <a:bodyPr/>
                    <a:lstStyle/>
                    <a:p>
                      <a:r>
                        <a:rPr lang="en-US" sz="1800" dirty="0" smtClean="0">
                          <a:latin typeface="+mj-lt"/>
                        </a:rPr>
                        <a:t>Gateway</a:t>
                      </a:r>
                      <a:endParaRPr lang="en-US" sz="1800" dirty="0">
                        <a:latin typeface="+mj-lt"/>
                      </a:endParaRPr>
                    </a:p>
                  </a:txBody>
                  <a:tcPr/>
                </a:tc>
              </a:tr>
              <a:tr h="370840">
                <a:tc>
                  <a:txBody>
                    <a:bodyPr/>
                    <a:lstStyle/>
                    <a:p>
                      <a:r>
                        <a:rPr lang="en-US" sz="1800" dirty="0" smtClean="0">
                          <a:latin typeface="+mj-lt"/>
                        </a:rPr>
                        <a:t>6</a:t>
                      </a:r>
                      <a:r>
                        <a:rPr lang="en-US" sz="1800" baseline="0" dirty="0" smtClean="0">
                          <a:latin typeface="+mj-lt"/>
                        </a:rPr>
                        <a:t> – Presentation</a:t>
                      </a:r>
                      <a:endParaRPr lang="en-US" sz="1800" dirty="0">
                        <a:latin typeface="+mj-lt"/>
                      </a:endParaRPr>
                    </a:p>
                  </a:txBody>
                  <a:tcPr/>
                </a:tc>
                <a:tc>
                  <a:txBody>
                    <a:bodyPr/>
                    <a:lstStyle/>
                    <a:p>
                      <a:r>
                        <a:rPr lang="en-US" sz="1800" dirty="0" smtClean="0">
                          <a:latin typeface="+mj-lt"/>
                        </a:rPr>
                        <a:t>Compression, Encryption</a:t>
                      </a:r>
                      <a:endParaRPr lang="en-US" sz="1800" dirty="0">
                        <a:latin typeface="+mj-lt"/>
                      </a:endParaRPr>
                    </a:p>
                  </a:txBody>
                  <a:tcPr/>
                </a:tc>
                <a:tc>
                  <a:txBody>
                    <a:bodyPr/>
                    <a:lstStyle/>
                    <a:p>
                      <a:r>
                        <a:rPr lang="en-US" sz="1800" dirty="0" smtClean="0">
                          <a:latin typeface="+mj-lt"/>
                        </a:rPr>
                        <a:t>N/A</a:t>
                      </a:r>
                      <a:endParaRPr lang="en-US" sz="1800" dirty="0">
                        <a:latin typeface="+mj-lt"/>
                      </a:endParaRPr>
                    </a:p>
                  </a:txBody>
                  <a:tcPr/>
                </a:tc>
              </a:tr>
              <a:tr h="370840">
                <a:tc>
                  <a:txBody>
                    <a:bodyPr/>
                    <a:lstStyle/>
                    <a:p>
                      <a:r>
                        <a:rPr lang="en-US" sz="1800" dirty="0" smtClean="0">
                          <a:latin typeface="+mj-lt"/>
                        </a:rPr>
                        <a:t>5 – Session</a:t>
                      </a:r>
                      <a:endParaRPr lang="en-US" sz="1800" dirty="0">
                        <a:latin typeface="+mj-lt"/>
                      </a:endParaRPr>
                    </a:p>
                  </a:txBody>
                  <a:tcPr/>
                </a:tc>
                <a:tc>
                  <a:txBody>
                    <a:bodyPr/>
                    <a:lstStyle/>
                    <a:p>
                      <a:r>
                        <a:rPr lang="en-US" sz="1800" dirty="0" smtClean="0">
                          <a:latin typeface="+mj-lt"/>
                        </a:rPr>
                        <a:t>Logon/Logoff</a:t>
                      </a:r>
                      <a:endParaRPr lang="en-US" sz="1800" dirty="0">
                        <a:latin typeface="+mj-lt"/>
                      </a:endParaRPr>
                    </a:p>
                  </a:txBody>
                  <a:tcPr/>
                </a:tc>
                <a:tc>
                  <a:txBody>
                    <a:bodyPr/>
                    <a:lstStyle/>
                    <a:p>
                      <a:r>
                        <a:rPr lang="en-US" sz="1800" dirty="0" smtClean="0">
                          <a:latin typeface="+mj-lt"/>
                        </a:rPr>
                        <a:t>N/A</a:t>
                      </a:r>
                      <a:endParaRPr lang="en-US" sz="1800" dirty="0">
                        <a:latin typeface="+mj-lt"/>
                      </a:endParaRPr>
                    </a:p>
                  </a:txBody>
                  <a:tcPr/>
                </a:tc>
              </a:tr>
              <a:tr h="370840">
                <a:tc>
                  <a:txBody>
                    <a:bodyPr/>
                    <a:lstStyle/>
                    <a:p>
                      <a:r>
                        <a:rPr lang="en-US" sz="1800" dirty="0" smtClean="0">
                          <a:latin typeface="+mj-lt"/>
                        </a:rPr>
                        <a:t>4</a:t>
                      </a:r>
                      <a:r>
                        <a:rPr lang="en-US" sz="1800" baseline="0" dirty="0" smtClean="0">
                          <a:latin typeface="+mj-lt"/>
                        </a:rPr>
                        <a:t> – Transport</a:t>
                      </a:r>
                      <a:endParaRPr lang="en-US" sz="1800" dirty="0">
                        <a:latin typeface="+mj-lt"/>
                      </a:endParaRPr>
                    </a:p>
                  </a:txBody>
                  <a:tcPr/>
                </a:tc>
                <a:tc>
                  <a:txBody>
                    <a:bodyPr/>
                    <a:lstStyle/>
                    <a:p>
                      <a:r>
                        <a:rPr lang="en-US" sz="1800" dirty="0" smtClean="0">
                          <a:latin typeface="+mj-lt"/>
                        </a:rPr>
                        <a:t>TCP, UDP</a:t>
                      </a:r>
                      <a:endParaRPr lang="en-US" sz="1800" dirty="0">
                        <a:latin typeface="+mj-lt"/>
                      </a:endParaRPr>
                    </a:p>
                  </a:txBody>
                  <a:tcPr/>
                </a:tc>
                <a:tc>
                  <a:txBody>
                    <a:bodyPr/>
                    <a:lstStyle/>
                    <a:p>
                      <a:r>
                        <a:rPr lang="en-US" sz="1800" dirty="0" smtClean="0">
                          <a:latin typeface="+mj-lt"/>
                        </a:rPr>
                        <a:t>N/A</a:t>
                      </a:r>
                      <a:endParaRPr lang="en-US" sz="1800" dirty="0">
                        <a:latin typeface="+mj-lt"/>
                      </a:endParaRPr>
                    </a:p>
                  </a:txBody>
                  <a:tcPr/>
                </a:tc>
              </a:tr>
              <a:tr h="370840">
                <a:tc>
                  <a:txBody>
                    <a:bodyPr/>
                    <a:lstStyle/>
                    <a:p>
                      <a:r>
                        <a:rPr lang="en-US" sz="1800" dirty="0" smtClean="0">
                          <a:latin typeface="+mj-lt"/>
                        </a:rPr>
                        <a:t>3 – Network</a:t>
                      </a:r>
                      <a:endParaRPr lang="en-US" sz="1800" dirty="0">
                        <a:latin typeface="+mj-lt"/>
                      </a:endParaRPr>
                    </a:p>
                  </a:txBody>
                  <a:tcPr/>
                </a:tc>
                <a:tc>
                  <a:txBody>
                    <a:bodyPr/>
                    <a:lstStyle/>
                    <a:p>
                      <a:r>
                        <a:rPr lang="en-US" sz="1800" dirty="0" smtClean="0">
                          <a:latin typeface="+mj-lt"/>
                        </a:rPr>
                        <a:t>IP, ICMP, ARP, RIP</a:t>
                      </a:r>
                      <a:endParaRPr lang="en-US" sz="1800" dirty="0">
                        <a:latin typeface="+mj-lt"/>
                      </a:endParaRPr>
                    </a:p>
                  </a:txBody>
                  <a:tcPr/>
                </a:tc>
                <a:tc>
                  <a:txBody>
                    <a:bodyPr/>
                    <a:lstStyle/>
                    <a:p>
                      <a:r>
                        <a:rPr lang="en-US" sz="1800" dirty="0" smtClean="0">
                          <a:latin typeface="+mj-lt"/>
                        </a:rPr>
                        <a:t>Routers</a:t>
                      </a:r>
                      <a:endParaRPr lang="en-US" sz="1800" dirty="0">
                        <a:latin typeface="+mj-lt"/>
                      </a:endParaRPr>
                    </a:p>
                  </a:txBody>
                  <a:tcPr/>
                </a:tc>
              </a:tr>
              <a:tr h="370840">
                <a:tc>
                  <a:txBody>
                    <a:bodyPr/>
                    <a:lstStyle/>
                    <a:p>
                      <a:r>
                        <a:rPr lang="en-US" sz="1800" dirty="0" smtClean="0">
                          <a:latin typeface="+mj-lt"/>
                        </a:rPr>
                        <a:t>2 – Data Link</a:t>
                      </a:r>
                      <a:endParaRPr lang="en-US" sz="1800" dirty="0">
                        <a:latin typeface="+mj-lt"/>
                      </a:endParaRPr>
                    </a:p>
                  </a:txBody>
                  <a:tcPr/>
                </a:tc>
                <a:tc>
                  <a:txBody>
                    <a:bodyPr/>
                    <a:lstStyle/>
                    <a:p>
                      <a:r>
                        <a:rPr lang="en-US" sz="1800" dirty="0" smtClean="0">
                          <a:latin typeface="+mj-lt"/>
                        </a:rPr>
                        <a:t>802.3, 803.5</a:t>
                      </a:r>
                      <a:endParaRPr lang="en-US" sz="1800" dirty="0">
                        <a:latin typeface="+mj-lt"/>
                      </a:endParaRPr>
                    </a:p>
                  </a:txBody>
                  <a:tcPr/>
                </a:tc>
                <a:tc>
                  <a:txBody>
                    <a:bodyPr/>
                    <a:lstStyle/>
                    <a:p>
                      <a:r>
                        <a:rPr lang="en-US" sz="1800" dirty="0" smtClean="0">
                          <a:latin typeface="+mj-lt"/>
                        </a:rPr>
                        <a:t>NICs, Switches, Bridges, WAPs</a:t>
                      </a:r>
                      <a:endParaRPr lang="en-US" sz="1800" dirty="0">
                        <a:latin typeface="+mj-lt"/>
                      </a:endParaRPr>
                    </a:p>
                  </a:txBody>
                  <a:tcPr/>
                </a:tc>
              </a:tr>
              <a:tr h="370840">
                <a:tc>
                  <a:txBody>
                    <a:bodyPr/>
                    <a:lstStyle/>
                    <a:p>
                      <a:r>
                        <a:rPr lang="en-US" sz="1800" dirty="0" smtClean="0">
                          <a:latin typeface="+mj-lt"/>
                        </a:rPr>
                        <a:t>1 – Physical</a:t>
                      </a:r>
                      <a:endParaRPr lang="en-US" sz="1800" dirty="0">
                        <a:latin typeface="+mj-lt"/>
                      </a:endParaRPr>
                    </a:p>
                  </a:txBody>
                  <a:tcPr/>
                </a:tc>
                <a:tc>
                  <a:txBody>
                    <a:bodyPr/>
                    <a:lstStyle/>
                    <a:p>
                      <a:r>
                        <a:rPr lang="en-US" sz="1800" dirty="0" smtClean="0">
                          <a:latin typeface="+mj-lt"/>
                        </a:rPr>
                        <a:t>100BASE-T,</a:t>
                      </a:r>
                      <a:r>
                        <a:rPr lang="en-US" sz="1800" baseline="0" dirty="0" smtClean="0">
                          <a:latin typeface="+mj-lt"/>
                        </a:rPr>
                        <a:t> 1000BASE-X</a:t>
                      </a:r>
                      <a:endParaRPr lang="en-US" sz="1800" dirty="0">
                        <a:latin typeface="+mj-lt"/>
                      </a:endParaRPr>
                    </a:p>
                  </a:txBody>
                  <a:tcPr/>
                </a:tc>
                <a:tc>
                  <a:txBody>
                    <a:bodyPr/>
                    <a:lstStyle/>
                    <a:p>
                      <a:r>
                        <a:rPr lang="en-US" sz="1800" dirty="0" smtClean="0">
                          <a:latin typeface="+mj-lt"/>
                        </a:rPr>
                        <a:t>Hubs, Patch Panels, RJ45 Jacks</a:t>
                      </a:r>
                      <a:endParaRPr lang="en-US" sz="1800" dirty="0">
                        <a:latin typeface="+mj-lt"/>
                      </a:endParaRPr>
                    </a:p>
                  </a:txBody>
                  <a:tcPr/>
                </a:tc>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0"/>
          </p:nvPr>
        </p:nvSpPr>
        <p:spPr>
          <a:xfrm>
            <a:off x="269239" y="1189177"/>
            <a:ext cx="11653523" cy="1089786"/>
          </a:xfrm>
        </p:spPr>
        <p:txBody>
          <a:bodyPr/>
          <a:lstStyle/>
          <a:p>
            <a:r>
              <a:rPr lang="en-US" dirty="0" smtClean="0"/>
              <a:t>The TCP/IP model is similar to the OSI model</a:t>
            </a:r>
          </a:p>
          <a:p>
            <a:r>
              <a:rPr lang="en-US" dirty="0" smtClean="0"/>
              <a:t>This model is composed of only four layers</a:t>
            </a:r>
          </a:p>
        </p:txBody>
      </p:sp>
      <p:sp>
        <p:nvSpPr>
          <p:cNvPr id="224258" name="Rectangle 2"/>
          <p:cNvSpPr>
            <a:spLocks noGrp="1" noChangeArrowheads="1"/>
          </p:cNvSpPr>
          <p:nvPr>
            <p:ph type="title"/>
          </p:nvPr>
        </p:nvSpPr>
        <p:spPr/>
        <p:txBody>
          <a:bodyPr/>
          <a:lstStyle/>
          <a:p>
            <a:r>
              <a:rPr lang="en-US" smtClean="0"/>
              <a:t>TCP Model</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40222263"/>
              </p:ext>
            </p:extLst>
          </p:nvPr>
        </p:nvGraphicFramePr>
        <p:xfrm>
          <a:off x="609600" y="2895600"/>
          <a:ext cx="10820401" cy="2895600"/>
        </p:xfrm>
        <a:graphic>
          <a:graphicData uri="http://schemas.openxmlformats.org/drawingml/2006/table">
            <a:tbl>
              <a:tblPr firstRow="1" bandRow="1">
                <a:tableStyleId>{5C22544A-7EE6-4342-B048-85BDC9FD1C3A}</a:tableStyleId>
              </a:tblPr>
              <a:tblGrid>
                <a:gridCol w="2286000"/>
                <a:gridCol w="5105400"/>
                <a:gridCol w="3429001"/>
              </a:tblGrid>
              <a:tr h="228376">
                <a:tc>
                  <a:txBody>
                    <a:bodyPr/>
                    <a:lstStyle/>
                    <a:p>
                      <a:pPr algn="ctr"/>
                      <a:r>
                        <a:rPr lang="en-US" sz="2000" dirty="0" smtClean="0"/>
                        <a:t>Layer</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Protocols</a:t>
                      </a:r>
                      <a:endParaRPr lang="en-US" sz="2000" dirty="0"/>
                    </a:p>
                  </a:txBody>
                  <a:tcPr/>
                </a:tc>
              </a:tr>
              <a:tr h="370840">
                <a:tc>
                  <a:txBody>
                    <a:bodyPr/>
                    <a:lstStyle/>
                    <a:p>
                      <a:r>
                        <a:rPr lang="en-US" sz="2000" dirty="0" smtClean="0"/>
                        <a:t>Application Layer</a:t>
                      </a:r>
                      <a:endParaRPr lang="en-US" sz="2000" baseline="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Defines</a:t>
                      </a:r>
                      <a:r>
                        <a:rPr lang="en-US" sz="2000" baseline="0" dirty="0" smtClean="0"/>
                        <a:t> TCP/IP application protocols</a:t>
                      </a:r>
                      <a:endParaRPr lang="en-US" sz="200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HTTP, Telnet, FTP,</a:t>
                      </a:r>
                      <a:r>
                        <a:rPr lang="en-US" sz="2000" baseline="0" dirty="0" smtClean="0"/>
                        <a:t> SMNP, DNS</a:t>
                      </a:r>
                      <a:endParaRPr lang="en-US" sz="2000" dirty="0" smtClean="0"/>
                    </a:p>
                  </a:txBody>
                  <a:tcPr/>
                </a:tc>
              </a:tr>
              <a:tr h="37084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Transport Layer</a:t>
                      </a: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Provides</a:t>
                      </a:r>
                      <a:r>
                        <a:rPr lang="en-US" sz="2000" baseline="0" dirty="0" smtClean="0"/>
                        <a:t> communication session management</a:t>
                      </a:r>
                      <a:endParaRPr lang="en-US" sz="200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TCP, UDP,</a:t>
                      </a:r>
                      <a:r>
                        <a:rPr lang="en-US" sz="2000" baseline="0" dirty="0" smtClean="0"/>
                        <a:t> RTP</a:t>
                      </a:r>
                      <a:endParaRPr lang="en-US" sz="2000" dirty="0" smtClean="0"/>
                    </a:p>
                  </a:txBody>
                  <a:tcPr/>
                </a:tc>
              </a:tr>
              <a:tr h="37084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Internet Layer</a:t>
                      </a:r>
                    </a:p>
                    <a:p>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Packages</a:t>
                      </a:r>
                      <a:r>
                        <a:rPr lang="en-US" sz="2000" baseline="0" dirty="0" smtClean="0"/>
                        <a:t>  and routes data</a:t>
                      </a:r>
                      <a:endParaRPr lang="en-US" sz="200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IP, ICMP,</a:t>
                      </a:r>
                      <a:r>
                        <a:rPr lang="en-US" sz="2000" baseline="0" dirty="0" smtClean="0"/>
                        <a:t> ARP, RARP</a:t>
                      </a:r>
                      <a:endParaRPr lang="en-US" sz="2000" dirty="0" smtClean="0"/>
                    </a:p>
                    <a:p>
                      <a:endParaRPr lang="en-US" sz="2000" dirty="0"/>
                    </a:p>
                  </a:txBody>
                  <a:tcPr/>
                </a:tc>
              </a:tr>
              <a:tr h="370840">
                <a:tc>
                  <a:txBody>
                    <a:bodyPr/>
                    <a:lstStyle/>
                    <a:p>
                      <a:r>
                        <a:rPr lang="en-US" sz="2000" dirty="0" smtClean="0"/>
                        <a:t>Network Interface</a:t>
                      </a:r>
                      <a:endParaRPr lang="en-US" sz="2000" baseline="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baseline="0" dirty="0" smtClean="0"/>
                        <a:t>Details how data is physically sent through the network</a:t>
                      </a:r>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baseline="0" dirty="0" smtClean="0"/>
                        <a:t>Ethernet, Token Ring, Frame Relay</a:t>
                      </a:r>
                    </a:p>
                  </a:txBody>
                  <a:tcPr/>
                </a:tc>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2"/>
          <p:cNvSpPr>
            <a:spLocks noGrp="1"/>
          </p:cNvSpPr>
          <p:nvPr>
            <p:ph type="body" sz="quarter" idx="10"/>
          </p:nvPr>
        </p:nvSpPr>
        <p:spPr>
          <a:xfrm>
            <a:off x="269239" y="1189177"/>
            <a:ext cx="11653523" cy="1994905"/>
          </a:xfrm>
        </p:spPr>
        <p:txBody>
          <a:bodyPr/>
          <a:lstStyle/>
          <a:p>
            <a:r>
              <a:rPr lang="en-US" dirty="0" smtClean="0"/>
              <a:t>Standards are sets of rules that ensure hardware and software released from different companies work together</a:t>
            </a:r>
          </a:p>
          <a:p>
            <a:r>
              <a:rPr lang="en-US" dirty="0" smtClean="0"/>
              <a:t>Examples of Organizations that Coordinate Standards:</a:t>
            </a:r>
          </a:p>
          <a:p>
            <a:endParaRPr lang="en-US" dirty="0" smtClean="0"/>
          </a:p>
        </p:txBody>
      </p:sp>
      <p:sp>
        <p:nvSpPr>
          <p:cNvPr id="2" name="Title 1"/>
          <p:cNvSpPr>
            <a:spLocks noGrp="1"/>
          </p:cNvSpPr>
          <p:nvPr>
            <p:ph type="title"/>
          </p:nvPr>
        </p:nvSpPr>
        <p:spPr/>
        <p:txBody>
          <a:bodyPr/>
          <a:lstStyle/>
          <a:p>
            <a:r>
              <a:rPr lang="en-US" dirty="0" smtClean="0"/>
              <a:t>Standards</a:t>
            </a:r>
            <a:endParaRPr lang="en-US" dirty="0"/>
          </a:p>
        </p:txBody>
      </p:sp>
      <p:pic>
        <p:nvPicPr>
          <p:cNvPr id="4" name="Picture 3"/>
          <p:cNvPicPr>
            <a:picLocks noChangeAspect="1"/>
          </p:cNvPicPr>
          <p:nvPr/>
        </p:nvPicPr>
        <p:blipFill>
          <a:blip r:embed="rId2"/>
          <a:stretch>
            <a:fillRect/>
          </a:stretch>
        </p:blipFill>
        <p:spPr>
          <a:xfrm>
            <a:off x="1447800" y="2819400"/>
            <a:ext cx="1524000" cy="1413479"/>
          </a:xfrm>
          <a:prstGeom prst="rect">
            <a:avLst/>
          </a:prstGeom>
        </p:spPr>
      </p:pic>
      <p:sp>
        <p:nvSpPr>
          <p:cNvPr id="7" name="TextBox 6"/>
          <p:cNvSpPr txBox="1"/>
          <p:nvPr/>
        </p:nvSpPr>
        <p:spPr>
          <a:xfrm>
            <a:off x="838200" y="4495800"/>
            <a:ext cx="2743200" cy="1981200"/>
          </a:xfrm>
          <a:prstGeom prst="rect">
            <a:avLst/>
          </a:prstGeom>
          <a:solidFill>
            <a:schemeClr val="accent2"/>
          </a:solidFill>
        </p:spPr>
        <p:txBody>
          <a:bodyPr wrap="square" lIns="182880" tIns="146304" rIns="182880" bIns="146304" rtlCol="0">
            <a:noAutofit/>
          </a:bodyPr>
          <a:lstStyle/>
          <a:p>
            <a:pPr>
              <a:lnSpc>
                <a:spcPct val="90000"/>
              </a:lnSpc>
              <a:spcAft>
                <a:spcPts val="600"/>
              </a:spcAft>
            </a:pPr>
            <a:r>
              <a:rPr lang="en-US" sz="1600" dirty="0">
                <a:latin typeface="Segoe UI Semibold" panose="020B0702040204020203" pitchFamily="34" charset="0"/>
                <a:cs typeface="Segoe UI Semibold" panose="020B0702040204020203" pitchFamily="34" charset="0"/>
              </a:rPr>
              <a:t>International Organization for Standardization (ISO) </a:t>
            </a:r>
            <a:r>
              <a:rPr lang="en-US" sz="1600" dirty="0">
                <a:latin typeface="+mj-lt"/>
              </a:rPr>
              <a:t>– Federation of standards organizations from multiple nations</a:t>
            </a:r>
            <a:endParaRPr lang="en-US" sz="1600" dirty="0" smtClean="0">
              <a:gradFill>
                <a:gsLst>
                  <a:gs pos="2917">
                    <a:schemeClr val="tx1"/>
                  </a:gs>
                  <a:gs pos="30000">
                    <a:schemeClr val="tx1"/>
                  </a:gs>
                </a:gsLst>
                <a:lin ang="5400000" scaled="0"/>
              </a:gradFill>
              <a:latin typeface="+mj-lt"/>
            </a:endParaRPr>
          </a:p>
        </p:txBody>
      </p:sp>
      <p:pic>
        <p:nvPicPr>
          <p:cNvPr id="5" name="Picture 4"/>
          <p:cNvPicPr>
            <a:picLocks noChangeAspect="1"/>
          </p:cNvPicPr>
          <p:nvPr/>
        </p:nvPicPr>
        <p:blipFill>
          <a:blip r:embed="rId3"/>
          <a:stretch>
            <a:fillRect/>
          </a:stretch>
        </p:blipFill>
        <p:spPr>
          <a:xfrm>
            <a:off x="5334000" y="2819400"/>
            <a:ext cx="1524000" cy="1413479"/>
          </a:xfrm>
          <a:prstGeom prst="rect">
            <a:avLst/>
          </a:prstGeom>
        </p:spPr>
      </p:pic>
      <p:sp>
        <p:nvSpPr>
          <p:cNvPr id="9" name="TextBox 8"/>
          <p:cNvSpPr txBox="1"/>
          <p:nvPr/>
        </p:nvSpPr>
        <p:spPr>
          <a:xfrm>
            <a:off x="4724400" y="4512365"/>
            <a:ext cx="2743200" cy="1964635"/>
          </a:xfrm>
          <a:prstGeom prst="rect">
            <a:avLst/>
          </a:prstGeom>
          <a:solidFill>
            <a:schemeClr val="accent3"/>
          </a:solidFill>
        </p:spPr>
        <p:txBody>
          <a:bodyPr wrap="square" lIns="182880" tIns="146304" rIns="182880" bIns="146304" rtlCol="0">
            <a:noAutofit/>
          </a:bodyPr>
          <a:lstStyle/>
          <a:p>
            <a:pPr>
              <a:lnSpc>
                <a:spcPct val="90000"/>
              </a:lnSpc>
              <a:spcAft>
                <a:spcPts val="600"/>
              </a:spcAft>
            </a:pPr>
            <a:r>
              <a:rPr lang="en-US" sz="1600"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American National Standards Institute (ANSI) </a:t>
            </a:r>
            <a:r>
              <a:rPr lang="en-US" sz="1600" dirty="0">
                <a:gradFill>
                  <a:gsLst>
                    <a:gs pos="2917">
                      <a:schemeClr val="tx1"/>
                    </a:gs>
                    <a:gs pos="30000">
                      <a:schemeClr val="tx1"/>
                    </a:gs>
                  </a:gsLst>
                  <a:lin ang="5400000" scaled="0"/>
                </a:gradFill>
                <a:latin typeface="+mj-lt"/>
              </a:rPr>
              <a:t>– Responsible for coordinating and publishing computer and information technology standards in the United States</a:t>
            </a:r>
            <a:endParaRPr lang="en-US" sz="1600" dirty="0" smtClean="0">
              <a:gradFill>
                <a:gsLst>
                  <a:gs pos="2917">
                    <a:schemeClr val="tx1"/>
                  </a:gs>
                  <a:gs pos="30000">
                    <a:schemeClr val="tx1"/>
                  </a:gs>
                </a:gsLst>
                <a:lin ang="5400000" scaled="0"/>
              </a:gradFill>
              <a:latin typeface="+mj-lt"/>
            </a:endParaRPr>
          </a:p>
        </p:txBody>
      </p:sp>
      <p:pic>
        <p:nvPicPr>
          <p:cNvPr id="6" name="Picture 5"/>
          <p:cNvPicPr>
            <a:picLocks noChangeAspect="1"/>
          </p:cNvPicPr>
          <p:nvPr/>
        </p:nvPicPr>
        <p:blipFill>
          <a:blip r:embed="rId4"/>
          <a:stretch>
            <a:fillRect/>
          </a:stretch>
        </p:blipFill>
        <p:spPr>
          <a:xfrm>
            <a:off x="9200322" y="2819399"/>
            <a:ext cx="1524000" cy="1413479"/>
          </a:xfrm>
          <a:prstGeom prst="rect">
            <a:avLst/>
          </a:prstGeom>
        </p:spPr>
      </p:pic>
      <p:sp>
        <p:nvSpPr>
          <p:cNvPr id="10" name="TextBox 9"/>
          <p:cNvSpPr txBox="1"/>
          <p:nvPr/>
        </p:nvSpPr>
        <p:spPr>
          <a:xfrm>
            <a:off x="8590722" y="4495800"/>
            <a:ext cx="2743200" cy="1981200"/>
          </a:xfrm>
          <a:prstGeom prst="rect">
            <a:avLst/>
          </a:prstGeom>
          <a:solidFill>
            <a:schemeClr val="tx2">
              <a:lumMod val="50000"/>
            </a:schemeClr>
          </a:solidFill>
        </p:spPr>
        <p:txBody>
          <a:bodyPr wrap="square" lIns="182880" tIns="146304" rIns="182880" bIns="146304" rtlCol="0">
            <a:noAutofit/>
          </a:bodyPr>
          <a:lstStyle/>
          <a:p>
            <a:pPr>
              <a:lnSpc>
                <a:spcPct val="90000"/>
              </a:lnSpc>
              <a:spcAft>
                <a:spcPts val="600"/>
              </a:spcAft>
            </a:pPr>
            <a:r>
              <a:rPr lang="en-US" sz="1600"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International Electrical and Electronics Engineers (IEEE) </a:t>
            </a:r>
            <a:r>
              <a:rPr lang="en-US" sz="1600" dirty="0">
                <a:gradFill>
                  <a:gsLst>
                    <a:gs pos="2917">
                      <a:schemeClr val="tx1"/>
                    </a:gs>
                    <a:gs pos="30000">
                      <a:schemeClr val="tx1"/>
                    </a:gs>
                  </a:gsLst>
                  <a:lin ang="5400000" scaled="0"/>
                </a:gradFill>
                <a:latin typeface="+mj-lt"/>
              </a:rPr>
              <a:t>– Professional organization for the electrical and electronics field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Content Placeholder 2"/>
          <p:cNvSpPr>
            <a:spLocks noGrp="1"/>
          </p:cNvSpPr>
          <p:nvPr>
            <p:ph type="body" sz="quarter" idx="10"/>
          </p:nvPr>
        </p:nvSpPr>
        <p:spPr>
          <a:xfrm>
            <a:off x="271557" y="5257800"/>
            <a:ext cx="11653523" cy="591957"/>
          </a:xfrm>
        </p:spPr>
        <p:txBody>
          <a:bodyPr/>
          <a:lstStyle/>
          <a:p>
            <a:r>
              <a:rPr lang="en-US" dirty="0" smtClean="0"/>
              <a:t>The OSI Physical layer is skipped altogether on the TCP model</a:t>
            </a:r>
          </a:p>
        </p:txBody>
      </p:sp>
      <p:sp>
        <p:nvSpPr>
          <p:cNvPr id="2" name="Title 1"/>
          <p:cNvSpPr>
            <a:spLocks noGrp="1"/>
          </p:cNvSpPr>
          <p:nvPr>
            <p:ph type="title"/>
          </p:nvPr>
        </p:nvSpPr>
        <p:spPr/>
        <p:txBody>
          <a:bodyPr/>
          <a:lstStyle/>
          <a:p>
            <a:r>
              <a:rPr lang="en-US" dirty="0" smtClean="0"/>
              <a:t>OSI Model compared to TCP Model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3972211"/>
              </p:ext>
            </p:extLst>
          </p:nvPr>
        </p:nvGraphicFramePr>
        <p:xfrm>
          <a:off x="1219200" y="1676400"/>
          <a:ext cx="9067800" cy="3169920"/>
        </p:xfrm>
        <a:graphic>
          <a:graphicData uri="http://schemas.openxmlformats.org/drawingml/2006/table">
            <a:tbl>
              <a:tblPr firstRow="1" bandRow="1">
                <a:tableStyleId>{5C22544A-7EE6-4342-B048-85BDC9FD1C3A}</a:tableStyleId>
              </a:tblPr>
              <a:tblGrid>
                <a:gridCol w="4571999"/>
                <a:gridCol w="4495801"/>
              </a:tblGrid>
              <a:tr h="370840">
                <a:tc>
                  <a:txBody>
                    <a:bodyPr/>
                    <a:lstStyle/>
                    <a:p>
                      <a:pPr algn="ctr"/>
                      <a:r>
                        <a:rPr lang="en-US" sz="2000" dirty="0" smtClean="0"/>
                        <a:t>OSI</a:t>
                      </a:r>
                      <a:r>
                        <a:rPr lang="en-US" sz="2000" baseline="0" dirty="0" smtClean="0"/>
                        <a:t> Model</a:t>
                      </a:r>
                      <a:endParaRPr lang="en-US" sz="2000" dirty="0"/>
                    </a:p>
                  </a:txBody>
                  <a:tcPr/>
                </a:tc>
                <a:tc>
                  <a:txBody>
                    <a:bodyPr/>
                    <a:lstStyle/>
                    <a:p>
                      <a:pPr algn="ctr"/>
                      <a:r>
                        <a:rPr lang="en-US" sz="2000" dirty="0" smtClean="0"/>
                        <a:t>TCP Model</a:t>
                      </a:r>
                      <a:endParaRPr lang="en-US" sz="2000" dirty="0"/>
                    </a:p>
                  </a:txBody>
                  <a:tcPr/>
                </a:tc>
              </a:tr>
              <a:tr h="370840">
                <a:tc>
                  <a:txBody>
                    <a:bodyPr/>
                    <a:lstStyle/>
                    <a:p>
                      <a:pPr algn="ctr"/>
                      <a:r>
                        <a:rPr lang="en-US" sz="2000" baseline="0" dirty="0" smtClean="0"/>
                        <a:t>Application Layer</a:t>
                      </a:r>
                      <a:endParaRPr lang="en-US" sz="2000" dirty="0"/>
                    </a:p>
                  </a:txBody>
                  <a:tcPr/>
                </a:tc>
                <a:tc rowSpan="3">
                  <a:txBody>
                    <a:bodyPr/>
                    <a:lstStyle/>
                    <a:p>
                      <a:pPr marL="0" marR="0" indent="0" algn="ctr" defTabSz="685845" rtl="0" eaLnBrk="1" fontAlgn="auto" latinLnBrk="0" hangingPunct="1">
                        <a:lnSpc>
                          <a:spcPct val="100000"/>
                        </a:lnSpc>
                        <a:spcBef>
                          <a:spcPts val="0"/>
                        </a:spcBef>
                        <a:spcAft>
                          <a:spcPts val="0"/>
                        </a:spcAft>
                        <a:buClrTx/>
                        <a:buSzTx/>
                        <a:buFontTx/>
                        <a:buNone/>
                        <a:tabLst/>
                        <a:defRPr/>
                      </a:pPr>
                      <a:r>
                        <a:rPr lang="en-US" sz="2000" dirty="0" smtClean="0"/>
                        <a:t>Application Layer</a:t>
                      </a:r>
                    </a:p>
                  </a:txBody>
                  <a:tcPr anchor="ctr"/>
                </a:tc>
              </a:tr>
              <a:tr h="370840">
                <a:tc>
                  <a:txBody>
                    <a:bodyPr/>
                    <a:lstStyle/>
                    <a:p>
                      <a:pPr algn="ctr"/>
                      <a:r>
                        <a:rPr lang="en-US" sz="2000" dirty="0" smtClean="0"/>
                        <a:t>Presentation Layer</a:t>
                      </a:r>
                      <a:endParaRPr lang="en-US" sz="2000" dirty="0"/>
                    </a:p>
                  </a:txBody>
                  <a:tcPr/>
                </a:tc>
                <a:tc vMerge="1">
                  <a:txBody>
                    <a:bodyPr/>
                    <a:lstStyle/>
                    <a:p>
                      <a:endParaRPr lang="en-US" sz="2000" dirty="0" smtClean="0"/>
                    </a:p>
                  </a:txBody>
                  <a:tcPr/>
                </a:tc>
              </a:tr>
              <a:tr h="370840">
                <a:tc>
                  <a:txBody>
                    <a:bodyPr/>
                    <a:lstStyle/>
                    <a:p>
                      <a:pPr algn="ctr"/>
                      <a:r>
                        <a:rPr lang="en-US" sz="2000" dirty="0" smtClean="0"/>
                        <a:t>Session Layer</a:t>
                      </a:r>
                      <a:endParaRPr lang="en-US" sz="2000" dirty="0"/>
                    </a:p>
                  </a:txBody>
                  <a:tcPr/>
                </a:tc>
                <a:tc vMerge="1">
                  <a:txBody>
                    <a:bodyPr/>
                    <a:lstStyle/>
                    <a:p>
                      <a:pPr marL="0" marR="0" indent="0" algn="l" defTabSz="685845" rtl="0" eaLnBrk="1" fontAlgn="auto" latinLnBrk="0" hangingPunct="1">
                        <a:lnSpc>
                          <a:spcPct val="100000"/>
                        </a:lnSpc>
                        <a:spcBef>
                          <a:spcPts val="0"/>
                        </a:spcBef>
                        <a:spcAft>
                          <a:spcPts val="0"/>
                        </a:spcAft>
                        <a:buClrTx/>
                        <a:buSzTx/>
                        <a:buFontTx/>
                        <a:buNone/>
                        <a:tabLst/>
                        <a:defRPr/>
                      </a:pPr>
                      <a:endParaRPr lang="en-US" sz="2000" dirty="0" smtClean="0"/>
                    </a:p>
                  </a:txBody>
                  <a:tcPr/>
                </a:tc>
              </a:tr>
              <a:tr h="370840">
                <a:tc>
                  <a:txBody>
                    <a:bodyPr/>
                    <a:lstStyle/>
                    <a:p>
                      <a:pPr algn="ctr"/>
                      <a:r>
                        <a:rPr lang="en-US" sz="2000" dirty="0" smtClean="0"/>
                        <a:t>Transport Layer</a:t>
                      </a:r>
                      <a:endParaRPr lang="en-US" sz="2000" dirty="0"/>
                    </a:p>
                  </a:txBody>
                  <a:tcPr/>
                </a:tc>
                <a:tc>
                  <a:txBody>
                    <a:bodyPr/>
                    <a:lstStyle/>
                    <a:p>
                      <a:pPr algn="ctr"/>
                      <a:r>
                        <a:rPr lang="en-US" sz="2000" dirty="0" smtClean="0"/>
                        <a:t>Transport Layer</a:t>
                      </a:r>
                      <a:endParaRPr lang="en-US" sz="2000" dirty="0"/>
                    </a:p>
                  </a:txBody>
                  <a:tcPr anchor="ctr"/>
                </a:tc>
              </a:tr>
              <a:tr h="370840">
                <a:tc>
                  <a:txBody>
                    <a:bodyPr/>
                    <a:lstStyle/>
                    <a:p>
                      <a:pPr algn="ctr"/>
                      <a:r>
                        <a:rPr lang="en-US" sz="2000" dirty="0" smtClean="0"/>
                        <a:t>Network Layer</a:t>
                      </a:r>
                      <a:endParaRPr lang="en-US" sz="2000" dirty="0"/>
                    </a:p>
                  </a:txBody>
                  <a:tcPr/>
                </a:tc>
                <a:tc>
                  <a:txBody>
                    <a:bodyPr/>
                    <a:lstStyle/>
                    <a:p>
                      <a:pPr algn="ctr"/>
                      <a:r>
                        <a:rPr lang="en-US" sz="2000" dirty="0" smtClean="0"/>
                        <a:t>Internet Layer</a:t>
                      </a:r>
                      <a:endParaRPr lang="en-US" sz="2000" dirty="0"/>
                    </a:p>
                  </a:txBody>
                  <a:tcPr anchor="ctr"/>
                </a:tc>
              </a:tr>
              <a:tr h="370840">
                <a:tc>
                  <a:txBody>
                    <a:bodyPr/>
                    <a:lstStyle/>
                    <a:p>
                      <a:pPr algn="ctr"/>
                      <a:r>
                        <a:rPr lang="en-US" sz="2000" dirty="0" smtClean="0"/>
                        <a:t>Data</a:t>
                      </a:r>
                      <a:r>
                        <a:rPr lang="en-US" sz="2000" baseline="0" dirty="0" smtClean="0"/>
                        <a:t> Link Layer</a:t>
                      </a:r>
                      <a:endParaRPr lang="en-US" sz="2000" dirty="0"/>
                    </a:p>
                  </a:txBody>
                  <a:tcPr/>
                </a:tc>
                <a:tc rowSpan="2">
                  <a:txBody>
                    <a:bodyPr/>
                    <a:lstStyle/>
                    <a:p>
                      <a:pPr algn="ctr"/>
                      <a:r>
                        <a:rPr lang="en-US" sz="2000" baseline="0" dirty="0" smtClean="0"/>
                        <a:t>Network Access Layer</a:t>
                      </a:r>
                    </a:p>
                  </a:txBody>
                  <a:tcPr anchor="ctr"/>
                </a:tc>
              </a:tr>
              <a:tr h="370840">
                <a:tc>
                  <a:txBody>
                    <a:bodyPr/>
                    <a:lstStyle/>
                    <a:p>
                      <a:pPr algn="ctr"/>
                      <a:r>
                        <a:rPr lang="en-US" sz="2000" dirty="0" smtClean="0"/>
                        <a:t>Physical</a:t>
                      </a:r>
                      <a:r>
                        <a:rPr lang="en-US" sz="2000" baseline="0" dirty="0" smtClean="0"/>
                        <a:t> Layer</a:t>
                      </a:r>
                    </a:p>
                  </a:txBody>
                  <a:tcPr/>
                </a:tc>
                <a:tc vMerge="1">
                  <a:txBody>
                    <a:bodyPr/>
                    <a:lstStyle/>
                    <a:p>
                      <a:endParaRPr lang="en-US" sz="2000" baseline="0" dirty="0" smtClean="0"/>
                    </a:p>
                  </a:txBody>
                  <a:tcPr/>
                </a:tc>
              </a:tr>
            </a:tbl>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type="body" sz="quarter" idx="10"/>
          </p:nvPr>
        </p:nvSpPr>
        <p:spPr>
          <a:xfrm>
            <a:off x="269239" y="1189177"/>
            <a:ext cx="11653523" cy="3307316"/>
          </a:xfrm>
        </p:spPr>
        <p:txBody>
          <a:bodyPr/>
          <a:lstStyle/>
          <a:p>
            <a:r>
              <a:rPr lang="en-US" dirty="0" smtClean="0"/>
              <a:t>Understand the OSI model by defining each of the layers from a theory perspective</a:t>
            </a:r>
          </a:p>
          <a:p>
            <a:r>
              <a:rPr lang="en-US" dirty="0" smtClean="0"/>
              <a:t>Be able to separate the functions of the lower levels of the OSI model, from the upper levels where message creation begins.</a:t>
            </a:r>
          </a:p>
          <a:p>
            <a:r>
              <a:rPr lang="en-US" dirty="0" smtClean="0"/>
              <a:t>Understand the differences between layer 2 and layer 3 switches, and gain a basic understanding of how they operate.</a:t>
            </a:r>
          </a:p>
          <a:p>
            <a:r>
              <a:rPr lang="en-US" dirty="0" smtClean="0"/>
              <a:t>Differentiate between the OSI model and the TCP model.</a:t>
            </a:r>
          </a:p>
        </p:txBody>
      </p:sp>
      <p:sp>
        <p:nvSpPr>
          <p:cNvPr id="274434" name="Rectangle 2"/>
          <p:cNvSpPr>
            <a:spLocks noGrp="1" noChangeArrowheads="1"/>
          </p:cNvSpPr>
          <p:nvPr>
            <p:ph type="title"/>
          </p:nvPr>
        </p:nvSpPr>
        <p:spPr/>
        <p:txBody>
          <a:bodyPr/>
          <a:lstStyle/>
          <a:p>
            <a:r>
              <a:rPr lang="en-US" smtClean="0"/>
              <a:t>Summary</a:t>
            </a:r>
            <a:endParaRPr lang="en-US"/>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959493"/>
          </a:xfrm>
        </p:spPr>
        <p:txBody>
          <a:bodyPr/>
          <a:lstStyle/>
          <a:p>
            <a:pPr marL="252134" lvl="1" indent="0">
              <a:buNone/>
            </a:pPr>
            <a:endParaRPr lang="en-US" sz="2000" dirty="0" smtClean="0">
              <a:latin typeface="+mj-lt"/>
            </a:endParaRPr>
          </a:p>
          <a:p>
            <a:endParaRPr lang="en-US" dirty="0"/>
          </a:p>
        </p:txBody>
      </p:sp>
      <p:sp>
        <p:nvSpPr>
          <p:cNvPr id="3" name="Title 2"/>
          <p:cNvSpPr>
            <a:spLocks noGrp="1"/>
          </p:cNvSpPr>
          <p:nvPr>
            <p:ph type="title"/>
          </p:nvPr>
        </p:nvSpPr>
        <p:spPr/>
        <p:txBody>
          <a:bodyPr/>
          <a:lstStyle/>
          <a:p>
            <a:r>
              <a:rPr lang="en-US" dirty="0" smtClean="0">
                <a:solidFill>
                  <a:schemeClr val="bg1">
                    <a:lumMod val="20000"/>
                    <a:lumOff val="80000"/>
                  </a:schemeClr>
                </a:solidFill>
              </a:rPr>
              <a:t>Additional Resources &amp; Next Steps</a:t>
            </a:r>
            <a:endParaRPr lang="en-US" dirty="0">
              <a:solidFill>
                <a:schemeClr val="bg1">
                  <a:lumMod val="20000"/>
                  <a:lumOff val="80000"/>
                </a:schemeClr>
              </a:solidFill>
            </a:endParaRPr>
          </a:p>
        </p:txBody>
      </p:sp>
      <p:sp>
        <p:nvSpPr>
          <p:cNvPr id="4" name="TextBox 3"/>
          <p:cNvSpPr txBox="1"/>
          <p:nvPr/>
        </p:nvSpPr>
        <p:spPr>
          <a:xfrm>
            <a:off x="457200" y="4267200"/>
            <a:ext cx="3352800" cy="2200602"/>
          </a:xfrm>
          <a:prstGeom prst="rect">
            <a:avLst/>
          </a:prstGeom>
          <a:solidFill>
            <a:schemeClr val="accent6"/>
          </a:solidFill>
        </p:spPr>
        <p:txBody>
          <a:bodyPr wrap="square" lIns="182880" tIns="146304" rIns="182880" bIns="146304" rtlCol="0">
            <a:noAutofit/>
          </a:bodyPr>
          <a:lstStyle/>
          <a:p>
            <a:pPr>
              <a:lnSpc>
                <a:spcPct val="90000"/>
              </a:lnSpc>
              <a:spcAft>
                <a:spcPts val="600"/>
              </a:spcAft>
            </a:pPr>
            <a:r>
              <a:rPr lang="en-US" sz="3200" u="sng" dirty="0" smtClean="0">
                <a:solidFill>
                  <a:schemeClr val="bg1">
                    <a:lumMod val="20000"/>
                    <a:lumOff val="80000"/>
                  </a:schemeClr>
                </a:solidFill>
                <a:latin typeface="+mj-lt"/>
              </a:rPr>
              <a:t>Books</a:t>
            </a:r>
            <a:endParaRPr lang="en-US" sz="3200" u="sng" dirty="0">
              <a:solidFill>
                <a:schemeClr val="bg1">
                  <a:lumMod val="20000"/>
                  <a:lumOff val="80000"/>
                </a:schemeClr>
              </a:solidFill>
              <a:latin typeface="+mj-lt"/>
            </a:endParaRPr>
          </a:p>
          <a:p>
            <a:pPr marL="342900" indent="-342900">
              <a:lnSpc>
                <a:spcPct val="90000"/>
              </a:lnSpc>
              <a:spcAft>
                <a:spcPts val="600"/>
              </a:spcAft>
              <a:buFont typeface="Arial" panose="020B0604020202020204" pitchFamily="34" charset="0"/>
              <a:buChar char="•"/>
            </a:pPr>
            <a:r>
              <a:rPr lang="en-US" sz="2000" dirty="0">
                <a:solidFill>
                  <a:schemeClr val="bg1">
                    <a:lumMod val="20000"/>
                    <a:lumOff val="80000"/>
                  </a:schemeClr>
                </a:solidFill>
                <a:latin typeface="+mj-lt"/>
              </a:rPr>
              <a:t>Exam 98-366: MTA Networking Fundamentals (Microsoft Official Academic Course)</a:t>
            </a:r>
          </a:p>
        </p:txBody>
      </p:sp>
      <p:sp>
        <p:nvSpPr>
          <p:cNvPr id="5" name="TextBox 4"/>
          <p:cNvSpPr txBox="1"/>
          <p:nvPr/>
        </p:nvSpPr>
        <p:spPr>
          <a:xfrm>
            <a:off x="2933515" y="1143055"/>
            <a:ext cx="6324600" cy="3754874"/>
          </a:xfrm>
          <a:prstGeom prst="rect">
            <a:avLst/>
          </a:prstGeom>
          <a:solidFill>
            <a:schemeClr val="accent2"/>
          </a:solidFill>
        </p:spPr>
        <p:txBody>
          <a:bodyPr wrap="square" lIns="182880" tIns="146304" rIns="182880" bIns="146304" rtlCol="0">
            <a:noAutofit/>
          </a:bodyPr>
          <a:lstStyle/>
          <a:p>
            <a:pPr lvl="0" defTabSz="685845" eaLnBrk="1" fontAlgn="auto" hangingPunct="1">
              <a:lnSpc>
                <a:spcPct val="90000"/>
              </a:lnSpc>
              <a:spcBef>
                <a:spcPct val="20000"/>
              </a:spcBef>
              <a:spcAft>
                <a:spcPts val="0"/>
              </a:spcAft>
              <a:buSzPct val="90000"/>
            </a:pPr>
            <a:r>
              <a:rPr lang="en-US" sz="3200" u="sng" dirty="0">
                <a:solidFill>
                  <a:srgbClr val="FFFFFF">
                    <a:lumMod val="95000"/>
                  </a:srgbClr>
                </a:solidFill>
                <a:latin typeface="Segoe UI Light"/>
              </a:rPr>
              <a:t>Instructor-Led </a:t>
            </a:r>
            <a:r>
              <a:rPr lang="en-US" sz="3200" u="sng" dirty="0" smtClean="0">
                <a:solidFill>
                  <a:srgbClr val="FFFFFF">
                    <a:lumMod val="95000"/>
                  </a:srgbClr>
                </a:solidFill>
                <a:latin typeface="Segoe UI Light"/>
              </a:rPr>
              <a:t>Courses</a:t>
            </a:r>
            <a:endParaRPr lang="en-US" sz="3200" u="sng" dirty="0">
              <a:solidFill>
                <a:srgbClr val="FFFFFF">
                  <a:lumMod val="95000"/>
                </a:srgbClr>
              </a:solidFill>
              <a:latin typeface="Segoe UI Light"/>
            </a:endParaRP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40033A: Windows Operating System and Windows Server Fundamentals: Training 2-Pack for MTA Exams 98-349 and 98-365 (5 Days)</a:t>
            </a: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40349A: Windows Operating System Fundamentals: MTA Exam 98-349 (3 Days)</a:t>
            </a: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40032A: Networking and Security Fundamentals: Training 2-Pack for MTA Exams 98-366 and 98-367 (5 Days)</a:t>
            </a: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40366A: Networking Fundamentals: MTA Exam 98-366</a:t>
            </a:r>
          </a:p>
        </p:txBody>
      </p:sp>
      <p:sp>
        <p:nvSpPr>
          <p:cNvPr id="6" name="TextBox 5"/>
          <p:cNvSpPr txBox="1"/>
          <p:nvPr/>
        </p:nvSpPr>
        <p:spPr>
          <a:xfrm>
            <a:off x="8592704" y="4486712"/>
            <a:ext cx="2971800" cy="2074414"/>
          </a:xfrm>
          <a:prstGeom prst="rect">
            <a:avLst/>
          </a:prstGeom>
          <a:solidFill>
            <a:schemeClr val="accent6"/>
          </a:solidFill>
        </p:spPr>
        <p:txBody>
          <a:bodyPr wrap="square" lIns="182880" tIns="146304" rIns="182880" bIns="146304" rtlCol="0">
            <a:noAutofit/>
          </a:bodyPr>
          <a:lstStyle/>
          <a:p>
            <a:pPr lvl="0" defTabSz="685845" eaLnBrk="1" fontAlgn="auto" hangingPunct="1">
              <a:lnSpc>
                <a:spcPct val="90000"/>
              </a:lnSpc>
              <a:spcBef>
                <a:spcPct val="20000"/>
              </a:spcBef>
              <a:spcAft>
                <a:spcPts val="0"/>
              </a:spcAft>
              <a:buSzPct val="90000"/>
            </a:pPr>
            <a:r>
              <a:rPr lang="en-US" sz="3200" u="sng" dirty="0">
                <a:solidFill>
                  <a:srgbClr val="FFFFFF">
                    <a:lumMod val="95000"/>
                  </a:srgbClr>
                </a:solidFill>
                <a:latin typeface="Segoe UI Light"/>
              </a:rPr>
              <a:t>Exams &amp; </a:t>
            </a:r>
            <a:r>
              <a:rPr lang="en-US" sz="3200" u="sng" dirty="0" smtClean="0">
                <a:solidFill>
                  <a:srgbClr val="FFFFFF">
                    <a:lumMod val="95000"/>
                  </a:srgbClr>
                </a:solidFill>
                <a:latin typeface="Segoe UI Light"/>
              </a:rPr>
              <a:t>Certifications</a:t>
            </a:r>
            <a:endParaRPr lang="en-US" sz="3200" dirty="0">
              <a:solidFill>
                <a:srgbClr val="FFFFFF">
                  <a:lumMod val="95000"/>
                </a:srgbClr>
              </a:solidFill>
              <a:latin typeface="Segoe UI Light"/>
            </a:endParaRP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Exam 98-366: Networking Fundamentals</a:t>
            </a:r>
          </a:p>
        </p:txBody>
      </p:sp>
      <p:pic>
        <p:nvPicPr>
          <p:cNvPr id="7" name="Picture 6"/>
          <p:cNvPicPr>
            <a:picLocks noChangeAspect="1"/>
          </p:cNvPicPr>
          <p:nvPr/>
        </p:nvPicPr>
        <p:blipFill>
          <a:blip r:embed="rId2"/>
          <a:stretch>
            <a:fillRect/>
          </a:stretch>
        </p:blipFill>
        <p:spPr>
          <a:xfrm>
            <a:off x="7844468" y="253458"/>
            <a:ext cx="1496471" cy="1543781"/>
          </a:xfrm>
          <a:prstGeom prst="rect">
            <a:avLst/>
          </a:prstGeom>
        </p:spPr>
      </p:pic>
      <p:pic>
        <p:nvPicPr>
          <p:cNvPr id="8" name="Picture 7"/>
          <p:cNvPicPr>
            <a:picLocks noChangeAspect="1"/>
          </p:cNvPicPr>
          <p:nvPr/>
        </p:nvPicPr>
        <p:blipFill>
          <a:blip r:embed="rId3"/>
          <a:stretch>
            <a:fillRect/>
          </a:stretch>
        </p:blipFill>
        <p:spPr>
          <a:xfrm>
            <a:off x="10360830" y="2743385"/>
            <a:ext cx="1023667" cy="2154544"/>
          </a:xfrm>
          <a:prstGeom prst="rect">
            <a:avLst/>
          </a:prstGeom>
        </p:spPr>
      </p:pic>
      <p:pic>
        <p:nvPicPr>
          <p:cNvPr id="9" name="Picture 8"/>
          <p:cNvPicPr>
            <a:picLocks noChangeAspect="1"/>
          </p:cNvPicPr>
          <p:nvPr/>
        </p:nvPicPr>
        <p:blipFill>
          <a:blip r:embed="rId4"/>
          <a:stretch>
            <a:fillRect/>
          </a:stretch>
        </p:blipFill>
        <p:spPr>
          <a:xfrm>
            <a:off x="399620" y="2743385"/>
            <a:ext cx="1201757" cy="1593750"/>
          </a:xfrm>
          <a:prstGeom prst="rect">
            <a:avLst/>
          </a:prstGeom>
        </p:spPr>
      </p:pic>
    </p:spTree>
    <p:extLst>
      <p:ext uri="{BB962C8B-B14F-4D97-AF65-F5344CB8AC3E}">
        <p14:creationId xmlns:p14="http://schemas.microsoft.com/office/powerpoint/2010/main" val="101821159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228600" y="5818252"/>
            <a:ext cx="11734799" cy="712135"/>
          </a:xfrm>
          <a:prstGeom prst="rect">
            <a:avLst/>
          </a:prstGeom>
          <a:noFill/>
          <a:ln w="12700">
            <a:noFill/>
            <a:miter lim="800000"/>
            <a:headEnd type="none" w="sm" len="sm"/>
            <a:tailEnd type="none" w="sm" len="sm"/>
          </a:ln>
          <a:effectLst/>
        </p:spPr>
        <p:txBody>
          <a:bodyPr wrap="square" lIns="179300" tIns="143440" rIns="179300" bIns="143440">
            <a:spAutoFit/>
          </a:bodyPr>
          <a:lstStyle/>
          <a:p>
            <a:pPr defTabSz="914017">
              <a:defRPr/>
            </a:pPr>
            <a:r>
              <a:rPr lang="en-US" sz="686"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14017">
              <a:defRPr/>
            </a:pPr>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86" dirty="0">
                <a:gradFill>
                  <a:gsLst>
                    <a:gs pos="0">
                      <a:srgbClr val="FFFFFF"/>
                    </a:gs>
                    <a:gs pos="100000">
                      <a:srgbClr val="FFFFFF"/>
                    </a:gs>
                  </a:gsLst>
                  <a:lin ang="5400000" scaled="0"/>
                </a:gradFill>
                <a:cs typeface="Segoe UI" pitchFamily="34" charset="0"/>
              </a:rPr>
            </a:br>
            <a:r>
              <a:rPr lang="en-US" sz="686" dirty="0">
                <a:gradFill>
                  <a:gsLst>
                    <a:gs pos="0">
                      <a:srgbClr val="FFFFFF"/>
                    </a:gs>
                    <a:gs pos="100000">
                      <a:srgbClr val="FFFFFF"/>
                    </a:gs>
                  </a:gsLst>
                  <a:lin ang="5400000" scaled="0"/>
                </a:gradFill>
                <a:cs typeface="Segoe UI" pitchFamily="34" charset="0"/>
              </a:rPr>
              <a:t>MICROSOFT MAKES NO WARRANTIES, EXPRESS, IMPLIED OR STATUTORY, AS TO THE INFORMATION IN THIS PRESENTATION.</a:t>
            </a:r>
          </a:p>
        </p:txBody>
      </p:sp>
      <p:pic>
        <p:nvPicPr>
          <p:cNvPr id="1781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381000" y="3124200"/>
            <a:ext cx="24272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10084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body" sz="quarter" idx="10"/>
          </p:nvPr>
        </p:nvSpPr>
        <p:spPr>
          <a:xfrm>
            <a:off x="269239" y="1189177"/>
            <a:ext cx="11653523" cy="1904367"/>
          </a:xfrm>
        </p:spPr>
        <p:txBody>
          <a:bodyPr/>
          <a:lstStyle/>
          <a:p>
            <a:r>
              <a:rPr lang="en-US" dirty="0" smtClean="0"/>
              <a:t>The Open Systems Interconnection (OSI) reference model is used to define how data communication occurs between devices</a:t>
            </a:r>
          </a:p>
          <a:p>
            <a:r>
              <a:rPr lang="en-US" dirty="0" smtClean="0"/>
              <a:t>The model is divided into 7 layers, each layer providing services to the layers above and below </a:t>
            </a:r>
            <a:endParaRPr lang="en-US" dirty="0"/>
          </a:p>
        </p:txBody>
      </p:sp>
      <p:sp>
        <p:nvSpPr>
          <p:cNvPr id="224258" name="Rectangle 2"/>
          <p:cNvSpPr>
            <a:spLocks noGrp="1" noChangeArrowheads="1"/>
          </p:cNvSpPr>
          <p:nvPr>
            <p:ph type="title"/>
          </p:nvPr>
        </p:nvSpPr>
        <p:spPr/>
        <p:txBody>
          <a:bodyPr/>
          <a:lstStyle/>
          <a:p>
            <a:r>
              <a:rPr lang="en-US" smtClean="0"/>
              <a:t>Open Systems Interconnection (OSI)</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0730430"/>
              </p:ext>
            </p:extLst>
          </p:nvPr>
        </p:nvGraphicFramePr>
        <p:xfrm>
          <a:off x="762000" y="3276600"/>
          <a:ext cx="10820401" cy="3169920"/>
        </p:xfrm>
        <a:graphic>
          <a:graphicData uri="http://schemas.openxmlformats.org/drawingml/2006/table">
            <a:tbl>
              <a:tblPr firstRow="1" bandRow="1">
                <a:tableStyleId>{5C22544A-7EE6-4342-B048-85BDC9FD1C3A}</a:tableStyleId>
              </a:tblPr>
              <a:tblGrid>
                <a:gridCol w="3886201"/>
                <a:gridCol w="6934200"/>
              </a:tblGrid>
              <a:tr h="370840">
                <a:tc>
                  <a:txBody>
                    <a:bodyPr/>
                    <a:lstStyle/>
                    <a:p>
                      <a:pPr algn="ctr"/>
                      <a:r>
                        <a:rPr lang="en-US" sz="2000" dirty="0" smtClean="0"/>
                        <a:t>Layer</a:t>
                      </a:r>
                      <a:endParaRPr lang="en-US" sz="2000" dirty="0"/>
                    </a:p>
                  </a:txBody>
                  <a:tcPr/>
                </a:tc>
                <a:tc>
                  <a:txBody>
                    <a:bodyPr/>
                    <a:lstStyle/>
                    <a:p>
                      <a:pPr algn="ctr"/>
                      <a:r>
                        <a:rPr lang="en-US" sz="2000" dirty="0" smtClean="0"/>
                        <a:t>Defines</a:t>
                      </a:r>
                      <a:endParaRPr lang="en-US" sz="2000" dirty="0"/>
                    </a:p>
                  </a:txBody>
                  <a:tcPr/>
                </a:tc>
              </a:tr>
              <a:tr h="370840">
                <a:tc>
                  <a:txBody>
                    <a:bodyPr/>
                    <a:lstStyle/>
                    <a:p>
                      <a:r>
                        <a:rPr lang="en-US" sz="2000" dirty="0" smtClean="0"/>
                        <a:t>Layer 7</a:t>
                      </a:r>
                      <a:r>
                        <a:rPr lang="en-US" sz="2000" baseline="0" dirty="0" smtClean="0"/>
                        <a:t> – Application Layer</a:t>
                      </a:r>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Enables</a:t>
                      </a:r>
                      <a:r>
                        <a:rPr lang="en-US" sz="2000" baseline="0" dirty="0" smtClean="0"/>
                        <a:t> users and applications to access network services</a:t>
                      </a:r>
                      <a:endParaRPr lang="en-US" sz="2000" dirty="0" smtClean="0"/>
                    </a:p>
                  </a:txBody>
                  <a:tcPr/>
                </a:tc>
              </a:tr>
              <a:tr h="370840">
                <a:tc>
                  <a:txBody>
                    <a:bodyPr/>
                    <a:lstStyle/>
                    <a:p>
                      <a:r>
                        <a:rPr lang="en-US" sz="2000" dirty="0" smtClean="0"/>
                        <a:t>Layer 6 – Presentation Layer</a:t>
                      </a:r>
                      <a:endParaRPr lang="en-US" sz="2000" dirty="0"/>
                    </a:p>
                  </a:txBody>
                  <a:tcPr/>
                </a:tc>
                <a:tc>
                  <a:txBody>
                    <a:bodyPr/>
                    <a:lstStyle/>
                    <a:p>
                      <a:r>
                        <a:rPr lang="en-US" sz="2000" dirty="0" smtClean="0"/>
                        <a:t>Translates data into</a:t>
                      </a:r>
                      <a:r>
                        <a:rPr lang="en-US" sz="2000" baseline="0" dirty="0" smtClean="0"/>
                        <a:t> a common format</a:t>
                      </a:r>
                      <a:endParaRPr lang="en-US" sz="2000" dirty="0" smtClean="0"/>
                    </a:p>
                  </a:txBody>
                  <a:tcPr/>
                </a:tc>
              </a:tr>
              <a:tr h="370840">
                <a:tc>
                  <a:txBody>
                    <a:bodyPr/>
                    <a:lstStyle/>
                    <a:p>
                      <a:r>
                        <a:rPr lang="en-US" sz="2000" dirty="0" smtClean="0"/>
                        <a:t>Layer 5 – Session Layer</a:t>
                      </a:r>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Establishes a communication session between devices</a:t>
                      </a:r>
                    </a:p>
                  </a:txBody>
                  <a:tcPr/>
                </a:tc>
              </a:tr>
              <a:tr h="370840">
                <a:tc>
                  <a:txBody>
                    <a:bodyPr/>
                    <a:lstStyle/>
                    <a:p>
                      <a:r>
                        <a:rPr lang="en-US" sz="2000" dirty="0" smtClean="0"/>
                        <a:t>Layer 4 </a:t>
                      </a:r>
                      <a:r>
                        <a:rPr lang="en-US" sz="2000" baseline="0" dirty="0" smtClean="0"/>
                        <a:t>– </a:t>
                      </a:r>
                      <a:r>
                        <a:rPr lang="en-US" sz="2000" dirty="0" smtClean="0"/>
                        <a:t>Transport Layer</a:t>
                      </a:r>
                      <a:endParaRPr lang="en-US" sz="2000" dirty="0"/>
                    </a:p>
                  </a:txBody>
                  <a:tcPr/>
                </a:tc>
                <a:tc>
                  <a:txBody>
                    <a:bodyPr/>
                    <a:lstStyle/>
                    <a:p>
                      <a:r>
                        <a:rPr lang="en-US" sz="2000" dirty="0" smtClean="0"/>
                        <a:t>Manages</a:t>
                      </a:r>
                      <a:r>
                        <a:rPr lang="en-US" sz="2000" baseline="0" dirty="0" smtClean="0"/>
                        <a:t> message fragmentation and reassembly</a:t>
                      </a:r>
                      <a:endParaRPr lang="en-US" sz="2000" dirty="0"/>
                    </a:p>
                  </a:txBody>
                  <a:tcPr/>
                </a:tc>
              </a:tr>
              <a:tr h="370840">
                <a:tc>
                  <a:txBody>
                    <a:bodyPr/>
                    <a:lstStyle/>
                    <a:p>
                      <a:r>
                        <a:rPr lang="en-US" sz="2000" dirty="0" smtClean="0"/>
                        <a:t>Layer 3 </a:t>
                      </a:r>
                      <a:r>
                        <a:rPr lang="en-US" sz="2000" baseline="0" dirty="0" smtClean="0"/>
                        <a:t>– </a:t>
                      </a:r>
                      <a:r>
                        <a:rPr lang="en-US" sz="2000" dirty="0" smtClean="0"/>
                        <a:t>Network Layer</a:t>
                      </a:r>
                      <a:endParaRPr lang="en-US" sz="2000" dirty="0"/>
                    </a:p>
                  </a:txBody>
                  <a:tcPr/>
                </a:tc>
                <a:tc>
                  <a:txBody>
                    <a:bodyPr/>
                    <a:lstStyle/>
                    <a:p>
                      <a:r>
                        <a:rPr lang="en-US" sz="2000" dirty="0" smtClean="0"/>
                        <a:t>Manages</a:t>
                      </a:r>
                      <a:r>
                        <a:rPr lang="en-US" sz="2000" baseline="0" dirty="0" smtClean="0"/>
                        <a:t> data routing and creating sub networks</a:t>
                      </a:r>
                      <a:endParaRPr lang="en-US" sz="2000" dirty="0"/>
                    </a:p>
                  </a:txBody>
                  <a:tcPr/>
                </a:tc>
              </a:tr>
              <a:tr h="370840">
                <a:tc>
                  <a:txBody>
                    <a:bodyPr/>
                    <a:lstStyle/>
                    <a:p>
                      <a:r>
                        <a:rPr lang="en-US" sz="2000" dirty="0" smtClean="0"/>
                        <a:t>Layer 2 </a:t>
                      </a:r>
                      <a:r>
                        <a:rPr lang="en-US" sz="2000" baseline="0" dirty="0" smtClean="0"/>
                        <a:t>– </a:t>
                      </a:r>
                      <a:r>
                        <a:rPr lang="en-US" sz="2000" dirty="0" smtClean="0"/>
                        <a:t>Data</a:t>
                      </a:r>
                      <a:r>
                        <a:rPr lang="en-US" sz="2000" baseline="0" dirty="0" smtClean="0"/>
                        <a:t> Link Layer</a:t>
                      </a:r>
                      <a:endParaRPr lang="en-US" sz="2000" dirty="0"/>
                    </a:p>
                  </a:txBody>
                  <a:tcPr/>
                </a:tc>
                <a:tc>
                  <a:txBody>
                    <a:bodyPr/>
                    <a:lstStyle/>
                    <a:p>
                      <a:r>
                        <a:rPr lang="en-US" sz="2000" dirty="0" smtClean="0"/>
                        <a:t>Provides error-free transfer of data frames</a:t>
                      </a:r>
                      <a:endParaRPr lang="en-US" sz="2000" dirty="0"/>
                    </a:p>
                  </a:txBody>
                  <a:tcPr/>
                </a:tc>
              </a:tr>
              <a:tr h="370840">
                <a:tc>
                  <a:txBody>
                    <a:bodyPr/>
                    <a:lstStyle/>
                    <a:p>
                      <a:r>
                        <a:rPr lang="en-US" sz="2000" dirty="0" smtClean="0"/>
                        <a:t>Layer 1 </a:t>
                      </a:r>
                      <a:r>
                        <a:rPr lang="en-US" sz="2000" baseline="0" dirty="0" smtClean="0"/>
                        <a:t>– </a:t>
                      </a:r>
                      <a:r>
                        <a:rPr lang="en-US" sz="2000" dirty="0" smtClean="0"/>
                        <a:t>Physical</a:t>
                      </a:r>
                      <a:r>
                        <a:rPr lang="en-US" sz="2000" baseline="0" dirty="0" smtClean="0"/>
                        <a:t> Layer</a:t>
                      </a:r>
                    </a:p>
                  </a:txBody>
                  <a:tcPr/>
                </a:tc>
                <a:tc>
                  <a:txBody>
                    <a:bodyPr/>
                    <a:lstStyle/>
                    <a:p>
                      <a:r>
                        <a:rPr lang="en-US" sz="2000" baseline="0" dirty="0" smtClean="0"/>
                        <a:t>Physical network media and signal methods</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mtClean="0"/>
              <a:t>OSI Model Layers</a:t>
            </a:r>
            <a:endParaRPr lang="en-US" dirty="0"/>
          </a:p>
        </p:txBody>
      </p:sp>
      <p:pic>
        <p:nvPicPr>
          <p:cNvPr id="2" name="Picture 1"/>
          <p:cNvPicPr>
            <a:picLocks noChangeAspect="1"/>
          </p:cNvPicPr>
          <p:nvPr/>
        </p:nvPicPr>
        <p:blipFill>
          <a:blip r:embed="rId3"/>
          <a:stretch>
            <a:fillRect/>
          </a:stretch>
        </p:blipFill>
        <p:spPr>
          <a:xfrm>
            <a:off x="2819400" y="1167040"/>
            <a:ext cx="900000" cy="783000"/>
          </a:xfrm>
          <a:prstGeom prst="rect">
            <a:avLst/>
          </a:prstGeom>
        </p:spPr>
      </p:pic>
      <p:pic>
        <p:nvPicPr>
          <p:cNvPr id="3" name="Picture 2"/>
          <p:cNvPicPr>
            <a:picLocks noChangeAspect="1"/>
          </p:cNvPicPr>
          <p:nvPr/>
        </p:nvPicPr>
        <p:blipFill>
          <a:blip r:embed="rId4"/>
          <a:stretch>
            <a:fillRect/>
          </a:stretch>
        </p:blipFill>
        <p:spPr>
          <a:xfrm>
            <a:off x="8610600" y="1155317"/>
            <a:ext cx="900000" cy="783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37530275"/>
              </p:ext>
            </p:extLst>
          </p:nvPr>
        </p:nvGraphicFramePr>
        <p:xfrm>
          <a:off x="1275500" y="2145917"/>
          <a:ext cx="3829900" cy="3721297"/>
        </p:xfrm>
        <a:graphic>
          <a:graphicData uri="http://schemas.openxmlformats.org/drawingml/2006/table">
            <a:tbl>
              <a:tblPr firstRow="1" bandRow="1">
                <a:tableStyleId>{5C22544A-7EE6-4342-B048-85BDC9FD1C3A}</a:tableStyleId>
              </a:tblPr>
              <a:tblGrid>
                <a:gridCol w="1914950"/>
                <a:gridCol w="1914950"/>
              </a:tblGrid>
              <a:tr h="431349">
                <a:tc>
                  <a:txBody>
                    <a:bodyPr/>
                    <a:lstStyle/>
                    <a:p>
                      <a:r>
                        <a:rPr lang="en-US" dirty="0" smtClean="0"/>
                        <a:t>Layer</a:t>
                      </a:r>
                      <a:endParaRPr lang="en-US" dirty="0"/>
                    </a:p>
                  </a:txBody>
                  <a:tcPr/>
                </a:tc>
                <a:tc>
                  <a:txBody>
                    <a:bodyPr/>
                    <a:lstStyle/>
                    <a:p>
                      <a:r>
                        <a:rPr lang="en-US" dirty="0" smtClean="0"/>
                        <a:t>Protocol</a:t>
                      </a:r>
                      <a:r>
                        <a:rPr lang="en-US" baseline="0" dirty="0" smtClean="0"/>
                        <a:t> Data Unit (PDU)</a:t>
                      </a:r>
                      <a:endParaRPr lang="en-US" dirty="0"/>
                    </a:p>
                  </a:txBody>
                  <a:tcPr/>
                </a:tc>
              </a:tr>
              <a:tr h="460893">
                <a:tc>
                  <a:txBody>
                    <a:bodyPr/>
                    <a:lstStyle/>
                    <a:p>
                      <a:r>
                        <a:rPr lang="en-US" sz="2000" dirty="0" smtClean="0">
                          <a:latin typeface="+mj-lt"/>
                        </a:rPr>
                        <a:t>Application</a:t>
                      </a:r>
                      <a:endParaRPr lang="en-US" sz="2000" dirty="0">
                        <a:latin typeface="+mj-lt"/>
                      </a:endParaRPr>
                    </a:p>
                  </a:txBody>
                  <a:tcPr/>
                </a:tc>
                <a:tc>
                  <a:txBody>
                    <a:bodyPr/>
                    <a:lstStyle/>
                    <a:p>
                      <a:r>
                        <a:rPr lang="en-US" sz="2000" dirty="0" smtClean="0">
                          <a:latin typeface="+mj-lt"/>
                        </a:rPr>
                        <a:t>Data</a:t>
                      </a:r>
                    </a:p>
                  </a:txBody>
                  <a:tcPr/>
                </a:tc>
              </a:tr>
              <a:tr h="460893">
                <a:tc>
                  <a:txBody>
                    <a:bodyPr/>
                    <a:lstStyle/>
                    <a:p>
                      <a:r>
                        <a:rPr lang="en-US" sz="2000" dirty="0" smtClean="0">
                          <a:latin typeface="+mj-lt"/>
                        </a:rPr>
                        <a:t>Presentation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Session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Transport</a:t>
                      </a:r>
                      <a:endParaRPr lang="en-US" sz="2000" dirty="0">
                        <a:latin typeface="+mj-lt"/>
                      </a:endParaRPr>
                    </a:p>
                  </a:txBody>
                  <a:tcPr/>
                </a:tc>
                <a:tc>
                  <a:txBody>
                    <a:bodyPr/>
                    <a:lstStyle/>
                    <a:p>
                      <a:r>
                        <a:rPr lang="en-US" sz="2000" dirty="0" smtClean="0">
                          <a:latin typeface="+mj-lt"/>
                        </a:rPr>
                        <a:t>Segment</a:t>
                      </a:r>
                      <a:endParaRPr lang="en-US" sz="2000" dirty="0">
                        <a:latin typeface="+mj-lt"/>
                      </a:endParaRPr>
                    </a:p>
                  </a:txBody>
                  <a:tcPr/>
                </a:tc>
              </a:tr>
              <a:tr h="460893">
                <a:tc>
                  <a:txBody>
                    <a:bodyPr/>
                    <a:lstStyle/>
                    <a:p>
                      <a:r>
                        <a:rPr lang="en-US" sz="2000" dirty="0" smtClean="0">
                          <a:latin typeface="+mj-lt"/>
                        </a:rPr>
                        <a:t>Network</a:t>
                      </a:r>
                      <a:endParaRPr lang="en-US" sz="2000" dirty="0">
                        <a:latin typeface="+mj-lt"/>
                      </a:endParaRPr>
                    </a:p>
                  </a:txBody>
                  <a:tcPr/>
                </a:tc>
                <a:tc>
                  <a:txBody>
                    <a:bodyPr/>
                    <a:lstStyle/>
                    <a:p>
                      <a:r>
                        <a:rPr lang="en-US" sz="2000" dirty="0" smtClean="0">
                          <a:latin typeface="+mj-lt"/>
                        </a:rPr>
                        <a:t>Packet</a:t>
                      </a:r>
                      <a:endParaRPr lang="en-US" sz="2000" dirty="0">
                        <a:latin typeface="+mj-lt"/>
                      </a:endParaRPr>
                    </a:p>
                  </a:txBody>
                  <a:tcPr/>
                </a:tc>
              </a:tr>
              <a:tr h="460893">
                <a:tc>
                  <a:txBody>
                    <a:bodyPr/>
                    <a:lstStyle/>
                    <a:p>
                      <a:r>
                        <a:rPr lang="en-US" sz="2000" dirty="0" smtClean="0">
                          <a:latin typeface="+mj-lt"/>
                        </a:rPr>
                        <a:t>Data Link</a:t>
                      </a:r>
                      <a:endParaRPr lang="en-US" sz="2000" dirty="0">
                        <a:latin typeface="+mj-lt"/>
                      </a:endParaRPr>
                    </a:p>
                  </a:txBody>
                  <a:tcPr/>
                </a:tc>
                <a:tc>
                  <a:txBody>
                    <a:bodyPr/>
                    <a:lstStyle/>
                    <a:p>
                      <a:r>
                        <a:rPr lang="en-US" sz="2000" dirty="0" smtClean="0">
                          <a:latin typeface="+mj-lt"/>
                        </a:rPr>
                        <a:t>Frame</a:t>
                      </a:r>
                      <a:endParaRPr lang="en-US" sz="2000" dirty="0">
                        <a:latin typeface="+mj-lt"/>
                      </a:endParaRPr>
                    </a:p>
                  </a:txBody>
                  <a:tcPr/>
                </a:tc>
              </a:tr>
              <a:tr h="460893">
                <a:tc>
                  <a:txBody>
                    <a:bodyPr/>
                    <a:lstStyle/>
                    <a:p>
                      <a:r>
                        <a:rPr lang="en-US" sz="2000" dirty="0" smtClean="0">
                          <a:latin typeface="+mj-lt"/>
                        </a:rPr>
                        <a:t>Physical</a:t>
                      </a:r>
                      <a:endParaRPr lang="en-US" sz="2000" dirty="0">
                        <a:latin typeface="+mj-lt"/>
                      </a:endParaRPr>
                    </a:p>
                  </a:txBody>
                  <a:tcPr/>
                </a:tc>
                <a:tc>
                  <a:txBody>
                    <a:bodyPr/>
                    <a:lstStyle/>
                    <a:p>
                      <a:r>
                        <a:rPr lang="en-US" sz="2000" dirty="0" smtClean="0">
                          <a:latin typeface="+mj-lt"/>
                        </a:rPr>
                        <a:t>Bits</a:t>
                      </a:r>
                      <a:endParaRPr lang="en-US" sz="2000" dirty="0">
                        <a:latin typeface="+mj-lt"/>
                      </a:endParaRPr>
                    </a:p>
                  </a:txBody>
                  <a:tcPr/>
                </a:tc>
              </a:tr>
            </a:tbl>
          </a:graphicData>
        </a:graphic>
      </p:graphicFrame>
      <p:sp>
        <p:nvSpPr>
          <p:cNvPr id="5" name="Down Arrow 4"/>
          <p:cNvSpPr/>
          <p:nvPr/>
        </p:nvSpPr>
        <p:spPr bwMode="auto">
          <a:xfrm>
            <a:off x="5257800" y="2298317"/>
            <a:ext cx="381000" cy="350520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aphicFrame>
        <p:nvGraphicFramePr>
          <p:cNvPr id="8" name="Table 7"/>
          <p:cNvGraphicFramePr>
            <a:graphicFrameLocks noGrp="1"/>
          </p:cNvGraphicFramePr>
          <p:nvPr>
            <p:extLst>
              <p:ext uri="{D42A27DB-BD31-4B8C-83A1-F6EECF244321}">
                <p14:modId xmlns:p14="http://schemas.microsoft.com/office/powerpoint/2010/main" val="460980331"/>
              </p:ext>
            </p:extLst>
          </p:nvPr>
        </p:nvGraphicFramePr>
        <p:xfrm>
          <a:off x="7086600" y="2144186"/>
          <a:ext cx="3829900" cy="3721297"/>
        </p:xfrm>
        <a:graphic>
          <a:graphicData uri="http://schemas.openxmlformats.org/drawingml/2006/table">
            <a:tbl>
              <a:tblPr firstRow="1" bandRow="1">
                <a:tableStyleId>{5C22544A-7EE6-4342-B048-85BDC9FD1C3A}</a:tableStyleId>
              </a:tblPr>
              <a:tblGrid>
                <a:gridCol w="1914950"/>
                <a:gridCol w="1914950"/>
              </a:tblGrid>
              <a:tr h="431349">
                <a:tc>
                  <a:txBody>
                    <a:bodyPr/>
                    <a:lstStyle/>
                    <a:p>
                      <a:r>
                        <a:rPr lang="en-US" dirty="0" smtClean="0"/>
                        <a:t>Layer</a:t>
                      </a:r>
                      <a:endParaRPr lang="en-US" dirty="0"/>
                    </a:p>
                  </a:txBody>
                  <a:tcPr/>
                </a:tc>
                <a:tc>
                  <a:txBody>
                    <a:bodyPr/>
                    <a:lstStyle/>
                    <a:p>
                      <a:r>
                        <a:rPr lang="en-US" dirty="0" smtClean="0"/>
                        <a:t>Protocol</a:t>
                      </a:r>
                      <a:r>
                        <a:rPr lang="en-US" baseline="0" dirty="0" smtClean="0"/>
                        <a:t> Data Unit (PDU)</a:t>
                      </a:r>
                      <a:endParaRPr lang="en-US" dirty="0"/>
                    </a:p>
                  </a:txBody>
                  <a:tcPr/>
                </a:tc>
              </a:tr>
              <a:tr h="460893">
                <a:tc>
                  <a:txBody>
                    <a:bodyPr/>
                    <a:lstStyle/>
                    <a:p>
                      <a:r>
                        <a:rPr lang="en-US" sz="2000" dirty="0" smtClean="0">
                          <a:latin typeface="+mj-lt"/>
                        </a:rPr>
                        <a:t>Application</a:t>
                      </a:r>
                      <a:endParaRPr lang="en-US" sz="2000" dirty="0">
                        <a:latin typeface="+mj-lt"/>
                      </a:endParaRPr>
                    </a:p>
                  </a:txBody>
                  <a:tcPr/>
                </a:tc>
                <a:tc>
                  <a:txBody>
                    <a:bodyPr/>
                    <a:lstStyle/>
                    <a:p>
                      <a:r>
                        <a:rPr lang="en-US" sz="2000" dirty="0" smtClean="0">
                          <a:latin typeface="+mj-lt"/>
                        </a:rPr>
                        <a:t>Data</a:t>
                      </a:r>
                    </a:p>
                  </a:txBody>
                  <a:tcPr/>
                </a:tc>
              </a:tr>
              <a:tr h="460893">
                <a:tc>
                  <a:txBody>
                    <a:bodyPr/>
                    <a:lstStyle/>
                    <a:p>
                      <a:r>
                        <a:rPr lang="en-US" sz="2000" dirty="0" smtClean="0">
                          <a:latin typeface="+mj-lt"/>
                        </a:rPr>
                        <a:t>Presentation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Session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Transport</a:t>
                      </a:r>
                      <a:endParaRPr lang="en-US" sz="2000" dirty="0">
                        <a:latin typeface="+mj-lt"/>
                      </a:endParaRPr>
                    </a:p>
                  </a:txBody>
                  <a:tcPr/>
                </a:tc>
                <a:tc>
                  <a:txBody>
                    <a:bodyPr/>
                    <a:lstStyle/>
                    <a:p>
                      <a:r>
                        <a:rPr lang="en-US" sz="2000" dirty="0" smtClean="0">
                          <a:latin typeface="+mj-lt"/>
                        </a:rPr>
                        <a:t>Segment</a:t>
                      </a:r>
                      <a:endParaRPr lang="en-US" sz="2000" dirty="0">
                        <a:latin typeface="+mj-lt"/>
                      </a:endParaRPr>
                    </a:p>
                  </a:txBody>
                  <a:tcPr/>
                </a:tc>
              </a:tr>
              <a:tr h="460893">
                <a:tc>
                  <a:txBody>
                    <a:bodyPr/>
                    <a:lstStyle/>
                    <a:p>
                      <a:r>
                        <a:rPr lang="en-US" sz="2000" dirty="0" smtClean="0">
                          <a:latin typeface="+mj-lt"/>
                        </a:rPr>
                        <a:t>Network</a:t>
                      </a:r>
                      <a:endParaRPr lang="en-US" sz="2000" dirty="0">
                        <a:latin typeface="+mj-lt"/>
                      </a:endParaRPr>
                    </a:p>
                  </a:txBody>
                  <a:tcPr/>
                </a:tc>
                <a:tc>
                  <a:txBody>
                    <a:bodyPr/>
                    <a:lstStyle/>
                    <a:p>
                      <a:r>
                        <a:rPr lang="en-US" sz="2000" dirty="0" smtClean="0">
                          <a:latin typeface="+mj-lt"/>
                        </a:rPr>
                        <a:t>Packet</a:t>
                      </a:r>
                      <a:endParaRPr lang="en-US" sz="2000" dirty="0">
                        <a:latin typeface="+mj-lt"/>
                      </a:endParaRPr>
                    </a:p>
                  </a:txBody>
                  <a:tcPr/>
                </a:tc>
              </a:tr>
              <a:tr h="460893">
                <a:tc>
                  <a:txBody>
                    <a:bodyPr/>
                    <a:lstStyle/>
                    <a:p>
                      <a:r>
                        <a:rPr lang="en-US" sz="2000" dirty="0" smtClean="0">
                          <a:latin typeface="+mj-lt"/>
                        </a:rPr>
                        <a:t>Data Link</a:t>
                      </a:r>
                      <a:endParaRPr lang="en-US" sz="2000" dirty="0">
                        <a:latin typeface="+mj-lt"/>
                      </a:endParaRPr>
                    </a:p>
                  </a:txBody>
                  <a:tcPr/>
                </a:tc>
                <a:tc>
                  <a:txBody>
                    <a:bodyPr/>
                    <a:lstStyle/>
                    <a:p>
                      <a:r>
                        <a:rPr lang="en-US" sz="2000" dirty="0" smtClean="0">
                          <a:latin typeface="+mj-lt"/>
                        </a:rPr>
                        <a:t>Frame</a:t>
                      </a:r>
                      <a:endParaRPr lang="en-US" sz="2000" dirty="0">
                        <a:latin typeface="+mj-lt"/>
                      </a:endParaRPr>
                    </a:p>
                  </a:txBody>
                  <a:tcPr/>
                </a:tc>
              </a:tr>
              <a:tr h="460893">
                <a:tc>
                  <a:txBody>
                    <a:bodyPr/>
                    <a:lstStyle/>
                    <a:p>
                      <a:r>
                        <a:rPr lang="en-US" sz="2000" dirty="0" smtClean="0">
                          <a:latin typeface="+mj-lt"/>
                        </a:rPr>
                        <a:t>Physical</a:t>
                      </a:r>
                      <a:endParaRPr lang="en-US" sz="2000" dirty="0">
                        <a:latin typeface="+mj-lt"/>
                      </a:endParaRPr>
                    </a:p>
                  </a:txBody>
                  <a:tcPr/>
                </a:tc>
                <a:tc>
                  <a:txBody>
                    <a:bodyPr/>
                    <a:lstStyle/>
                    <a:p>
                      <a:r>
                        <a:rPr lang="en-US" sz="2000" dirty="0" smtClean="0">
                          <a:latin typeface="+mj-lt"/>
                        </a:rPr>
                        <a:t>Bits</a:t>
                      </a:r>
                      <a:endParaRPr lang="en-US" sz="2000" dirty="0">
                        <a:latin typeface="+mj-lt"/>
                      </a:endParaRPr>
                    </a:p>
                  </a:txBody>
                  <a:tcPr/>
                </a:tc>
              </a:tr>
            </a:tbl>
          </a:graphicData>
        </a:graphic>
      </p:graphicFrame>
      <p:sp>
        <p:nvSpPr>
          <p:cNvPr id="9" name="Down Arrow 8"/>
          <p:cNvSpPr/>
          <p:nvPr/>
        </p:nvSpPr>
        <p:spPr bwMode="auto">
          <a:xfrm rot="10800000">
            <a:off x="6553200" y="2298317"/>
            <a:ext cx="381000" cy="350520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Freeform 5"/>
          <p:cNvSpPr/>
          <p:nvPr/>
        </p:nvSpPr>
        <p:spPr bwMode="auto">
          <a:xfrm>
            <a:off x="3165231" y="6079009"/>
            <a:ext cx="5884984" cy="0"/>
          </a:xfrm>
          <a:custGeom>
            <a:avLst/>
            <a:gdLst>
              <a:gd name="connsiteX0" fmla="*/ 0 w 5884984"/>
              <a:gd name="connsiteY0" fmla="*/ 0 h 0"/>
              <a:gd name="connsiteX1" fmla="*/ 5884984 w 5884984"/>
              <a:gd name="connsiteY1" fmla="*/ 0 h 0"/>
            </a:gdLst>
            <a:ahLst/>
            <a:cxnLst>
              <a:cxn ang="0">
                <a:pos x="connsiteX0" y="connsiteY0"/>
              </a:cxn>
              <a:cxn ang="0">
                <a:pos x="connsiteX1" y="connsiteY1"/>
              </a:cxn>
            </a:cxnLst>
            <a:rect l="l" t="t" r="r" b="b"/>
            <a:pathLst>
              <a:path w="5884984">
                <a:moveTo>
                  <a:pt x="0" y="0"/>
                </a:moveTo>
                <a:lnTo>
                  <a:pt x="5884984" y="0"/>
                </a:ln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bwMode="auto">
          <a:xfrm>
            <a:off x="2583030" y="6068193"/>
            <a:ext cx="7049386" cy="286309"/>
          </a:xfrm>
          <a:custGeom>
            <a:avLst/>
            <a:gdLst>
              <a:gd name="connsiteX0" fmla="*/ 0 w 7049386"/>
              <a:gd name="connsiteY0" fmla="*/ 155708 h 286309"/>
              <a:gd name="connsiteX1" fmla="*/ 3481754 w 7049386"/>
              <a:gd name="connsiteY1" fmla="*/ 3308 h 286309"/>
              <a:gd name="connsiteX2" fmla="*/ 5134708 w 7049386"/>
              <a:gd name="connsiteY2" fmla="*/ 284662 h 286309"/>
              <a:gd name="connsiteX3" fmla="*/ 6928339 w 7049386"/>
              <a:gd name="connsiteY3" fmla="*/ 120539 h 286309"/>
              <a:gd name="connsiteX4" fmla="*/ 6740769 w 7049386"/>
              <a:gd name="connsiteY4" fmla="*/ 143985 h 28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386" h="286309">
                <a:moveTo>
                  <a:pt x="0" y="155708"/>
                </a:moveTo>
                <a:cubicBezTo>
                  <a:pt x="1312984" y="68762"/>
                  <a:pt x="2625969" y="-18184"/>
                  <a:pt x="3481754" y="3308"/>
                </a:cubicBezTo>
                <a:cubicBezTo>
                  <a:pt x="4337539" y="24800"/>
                  <a:pt x="4560277" y="265124"/>
                  <a:pt x="5134708" y="284662"/>
                </a:cubicBezTo>
                <a:cubicBezTo>
                  <a:pt x="5709139" y="304200"/>
                  <a:pt x="6660662" y="143985"/>
                  <a:pt x="6928339" y="120539"/>
                </a:cubicBezTo>
                <a:cubicBezTo>
                  <a:pt x="7196016" y="97093"/>
                  <a:pt x="6968392" y="120539"/>
                  <a:pt x="6740769" y="143985"/>
                </a:cubicBezTo>
              </a:path>
            </a:pathLst>
          </a:custGeom>
          <a:noFill/>
          <a:ln w="34925">
            <a:solidFill>
              <a:schemeClr val="tx2">
                <a:lumMod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7800" y="6178316"/>
            <a:ext cx="1676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20000"/>
                    <a:lumOff val="80000"/>
                  </a:schemeClr>
                </a:solidFill>
              </a:rPr>
              <a:t>The Wire</a:t>
            </a:r>
          </a:p>
        </p:txBody>
      </p:sp>
      <p:sp>
        <p:nvSpPr>
          <p:cNvPr id="11" name="Right Arrow 10"/>
          <p:cNvSpPr/>
          <p:nvPr/>
        </p:nvSpPr>
        <p:spPr bwMode="auto">
          <a:xfrm>
            <a:off x="5486400" y="5792701"/>
            <a:ext cx="1143000" cy="196619"/>
          </a:xfrm>
          <a:prstGeom prst="rightArrow">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a:xfrm>
            <a:off x="269239" y="1189177"/>
            <a:ext cx="11653523" cy="3307316"/>
          </a:xfrm>
        </p:spPr>
        <p:txBody>
          <a:bodyPr/>
          <a:lstStyle/>
          <a:p>
            <a:r>
              <a:rPr lang="en-US" dirty="0" smtClean="0"/>
              <a:t>Defines the physical and electrical medium for data transfer</a:t>
            </a:r>
          </a:p>
          <a:p>
            <a:r>
              <a:rPr lang="en-US" dirty="0" smtClean="0"/>
              <a:t>Physical layer components: cables, jacks, patch panels, punch blocks, hubs, and MAUs</a:t>
            </a:r>
          </a:p>
          <a:p>
            <a:r>
              <a:rPr lang="en-US" dirty="0" smtClean="0"/>
              <a:t>Physical layer concepts: topologies, analog versus digital/encoding, bit synchronization, baseband versus broadband, multiplexing, and serial data transfer</a:t>
            </a:r>
          </a:p>
          <a:p>
            <a:r>
              <a:rPr lang="en-US" dirty="0" smtClean="0"/>
              <a:t>Unit of measurement: Bits</a:t>
            </a:r>
          </a:p>
        </p:txBody>
      </p:sp>
      <p:sp>
        <p:nvSpPr>
          <p:cNvPr id="224258" name="Rectangle 2"/>
          <p:cNvSpPr>
            <a:spLocks noGrp="1" noChangeArrowheads="1"/>
          </p:cNvSpPr>
          <p:nvPr>
            <p:ph type="title"/>
          </p:nvPr>
        </p:nvSpPr>
        <p:spPr/>
        <p:txBody>
          <a:bodyPr/>
          <a:lstStyle/>
          <a:p>
            <a:r>
              <a:rPr lang="en-US" smtClean="0"/>
              <a:t>Layer 1 – Physical Layer</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195" name="Rectangle 3"/>
          <p:cNvSpPr>
            <a:spLocks noGrp="1" noChangeArrowheads="1"/>
          </p:cNvSpPr>
          <p:nvPr>
            <p:ph type="body" sz="quarter" idx="10"/>
          </p:nvPr>
        </p:nvSpPr>
        <p:spPr/>
        <p:txBody>
          <a:bodyPr/>
          <a:lstStyle/>
          <a:p>
            <a:r>
              <a:rPr lang="en-US" dirty="0" smtClean="0"/>
              <a:t>The communications subnetwork consists of layers 1 through 3</a:t>
            </a:r>
          </a:p>
          <a:p>
            <a:pPr lvl="1"/>
            <a:r>
              <a:rPr lang="en-US" dirty="0" smtClean="0"/>
              <a:t>Physical</a:t>
            </a:r>
          </a:p>
          <a:p>
            <a:pPr lvl="1"/>
            <a:r>
              <a:rPr lang="en-US" dirty="0" smtClean="0"/>
              <a:t>Data Link</a:t>
            </a:r>
          </a:p>
          <a:p>
            <a:pPr lvl="1"/>
            <a:r>
              <a:rPr lang="en-US" dirty="0" smtClean="0"/>
              <a:t>Network</a:t>
            </a:r>
          </a:p>
          <a:p>
            <a:r>
              <a:rPr lang="en-US" dirty="0" smtClean="0"/>
              <a:t>Regardless of what type of data transmission occurs in a computer network, the communication subnetwork is used</a:t>
            </a:r>
            <a:endParaRPr lang="en-US" dirty="0"/>
          </a:p>
        </p:txBody>
      </p:sp>
      <p:sp>
        <p:nvSpPr>
          <p:cNvPr id="224258" name="Rectangle 2"/>
          <p:cNvSpPr>
            <a:spLocks noGrp="1" noChangeArrowheads="1"/>
          </p:cNvSpPr>
          <p:nvPr>
            <p:ph type="title"/>
          </p:nvPr>
        </p:nvSpPr>
        <p:spPr/>
        <p:txBody>
          <a:bodyPr/>
          <a:lstStyle/>
          <a:p>
            <a:r>
              <a:rPr lang="en-US" smtClean="0"/>
              <a:t>Communications Subnetwork</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2"/>
          <p:cNvSpPr>
            <a:spLocks noGrp="1"/>
          </p:cNvSpPr>
          <p:nvPr>
            <p:ph type="body" sz="quarter" idx="10"/>
          </p:nvPr>
        </p:nvSpPr>
        <p:spPr>
          <a:xfrm>
            <a:off x="269239" y="1189177"/>
            <a:ext cx="11653523" cy="5697009"/>
          </a:xfrm>
        </p:spPr>
        <p:txBody>
          <a:bodyPr/>
          <a:lstStyle/>
          <a:p>
            <a:r>
              <a:rPr lang="en-US" dirty="0" smtClean="0"/>
              <a:t>LAN standard providing a communication method for high speed data exchange among devices</a:t>
            </a:r>
          </a:p>
          <a:p>
            <a:r>
              <a:rPr lang="en-US" dirty="0" smtClean="0"/>
              <a:t>Defined Physical and Data Link Layer</a:t>
            </a:r>
          </a:p>
          <a:p>
            <a:r>
              <a:rPr lang="en-US" dirty="0" smtClean="0"/>
              <a:t>100BASE-T</a:t>
            </a:r>
          </a:p>
          <a:p>
            <a:pPr lvl="1"/>
            <a:r>
              <a:rPr lang="en-US" dirty="0" smtClean="0"/>
              <a:t>100 for 100 Mbps</a:t>
            </a:r>
          </a:p>
          <a:p>
            <a:pPr lvl="1"/>
            <a:r>
              <a:rPr lang="en-US" dirty="0" smtClean="0"/>
              <a:t>BASE for baseband</a:t>
            </a:r>
          </a:p>
          <a:p>
            <a:pPr lvl="1"/>
            <a:r>
              <a:rPr lang="en-US" dirty="0" smtClean="0"/>
              <a:t>T for twisted-pair cabling</a:t>
            </a:r>
          </a:p>
          <a:p>
            <a:r>
              <a:rPr lang="en-US" dirty="0" smtClean="0"/>
              <a:t>Baseband refers to the fact that devices on the network use digital signaling over a single frequency</a:t>
            </a:r>
          </a:p>
          <a:p>
            <a:r>
              <a:rPr lang="en-US" dirty="0" smtClean="0"/>
              <a:t>Broadband systems use analog signaling over a range of frequencies enabling multiple channels over the same physical medium</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Ethernet Standards</a:t>
            </a:r>
            <a:endParaRPr lang="en-US" dirty="0"/>
          </a:p>
        </p:txBody>
      </p:sp>
    </p:spTree>
    <p:extLst>
      <p:ext uri="{BB962C8B-B14F-4D97-AF65-F5344CB8AC3E}">
        <p14:creationId xmlns:p14="http://schemas.microsoft.com/office/powerpoint/2010/main" val="17623388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type="body" sz="quarter" idx="10"/>
          </p:nvPr>
        </p:nvSpPr>
        <p:spPr>
          <a:xfrm>
            <a:off x="269239" y="1189177"/>
            <a:ext cx="11653523" cy="4212435"/>
          </a:xfrm>
        </p:spPr>
        <p:txBody>
          <a:bodyPr/>
          <a:lstStyle/>
          <a:p>
            <a:r>
              <a:rPr lang="en-US" dirty="0" smtClean="0"/>
              <a:t>Establishes, maintains, and decides how transfer is accomplished over the physical layer and ensures </a:t>
            </a:r>
            <a:r>
              <a:rPr lang="en-US" dirty="0"/>
              <a:t>error-free transmission over the physical </a:t>
            </a:r>
            <a:r>
              <a:rPr lang="en-US" dirty="0" smtClean="0"/>
              <a:t>layer</a:t>
            </a:r>
          </a:p>
          <a:p>
            <a:r>
              <a:rPr lang="en-US" dirty="0" smtClean="0"/>
              <a:t>Physical addresses (the hexadecimal address that is burned into the ROM of the NIC), known as the MAC address uniquely identify each hardware device work at the Data Link Layer</a:t>
            </a:r>
          </a:p>
          <a:p>
            <a:r>
              <a:rPr lang="en-US" dirty="0"/>
              <a:t>Data Link Layer components: network interface cards and bridges</a:t>
            </a:r>
          </a:p>
          <a:p>
            <a:r>
              <a:rPr lang="en-US" dirty="0" smtClean="0"/>
              <a:t>Unit of measurement: frames</a:t>
            </a:r>
          </a:p>
          <a:p>
            <a:endParaRPr lang="en-US" dirty="0" smtClean="0"/>
          </a:p>
        </p:txBody>
      </p:sp>
      <p:sp>
        <p:nvSpPr>
          <p:cNvPr id="224258" name="Rectangle 2"/>
          <p:cNvSpPr>
            <a:spLocks noGrp="1" noChangeArrowheads="1"/>
          </p:cNvSpPr>
          <p:nvPr>
            <p:ph type="title"/>
          </p:nvPr>
        </p:nvSpPr>
        <p:spPr/>
        <p:txBody>
          <a:bodyPr/>
          <a:lstStyle/>
          <a:p>
            <a:r>
              <a:rPr lang="en-US" dirty="0" smtClean="0"/>
              <a:t>Layer 2 – Data Link Layer</a:t>
            </a:r>
            <a:endParaRPr lang="en-US" dirty="0"/>
          </a:p>
        </p:txBody>
      </p:sp>
    </p:spTree>
  </p:cSld>
  <p:clrMapOvr>
    <a:masterClrMapping/>
  </p:clrMapOvr>
  <p:transition>
    <p:fade/>
  </p:transition>
</p:sld>
</file>

<file path=ppt/theme/theme1.xml><?xml version="1.0" encoding="utf-8"?>
<a:theme xmlns:a="http://schemas.openxmlformats.org/drawingml/2006/main" name="2_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Status xmlns="0dc9e7fd-db14-442b-a450-6777481d3a3b">Course Content - Archived</Doc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6A168A9AC4004AB720A6E2FEFB0602" ma:contentTypeVersion="1" ma:contentTypeDescription="Create a new document." ma:contentTypeScope="" ma:versionID="4253b89f9a05123decaec006638ce365">
  <xsd:schema xmlns:xsd="http://www.w3.org/2001/XMLSchema" xmlns:xs="http://www.w3.org/2001/XMLSchema" xmlns:p="http://schemas.microsoft.com/office/2006/metadata/properties" xmlns:ns2="0dc9e7fd-db14-442b-a450-6777481d3a3b" targetNamespace="http://schemas.microsoft.com/office/2006/metadata/properties" ma:root="true" ma:fieldsID="c07f4ad57158297d0b9169271a994fe2" ns2:_="">
    <xsd:import namespace="0dc9e7fd-db14-442b-a450-6777481d3a3b"/>
    <xsd:element name="properties">
      <xsd:complexType>
        <xsd:sequence>
          <xsd:element name="documentManagement">
            <xsd:complexType>
              <xsd:all>
                <xsd:element ref="ns2:Doc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9e7fd-db14-442b-a450-6777481d3a3b" elementFormDefault="qualified">
    <xsd:import namespace="http://schemas.microsoft.com/office/2006/documentManagement/types"/>
    <xsd:import namespace="http://schemas.microsoft.com/office/infopath/2007/PartnerControls"/>
    <xsd:element name="Doc_x0020_Status" ma:index="8" nillable="true" ma:displayName="Doc Status" ma:format="Dropdown" ma:internalName="Doc_x0020_Status">
      <xsd:simpleType>
        <xsd:restriction base="dms:Choice">
          <xsd:enumeration value="Course Content"/>
          <xsd:enumeration value="Course Content - Archived"/>
          <xsd:enumeration value="Source Content"/>
          <xsd:enumeration value="Source Content - Archiv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AF769-E819-4229-B22B-B0C2A17865A0}">
  <ds:schemaRef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0dc9e7fd-db14-442b-a450-6777481d3a3b"/>
    <ds:schemaRef ds:uri="http://purl.org/dc/elements/1.1/"/>
  </ds:schemaRefs>
</ds:datastoreItem>
</file>

<file path=customXml/itemProps2.xml><?xml version="1.0" encoding="utf-8"?>
<ds:datastoreItem xmlns:ds="http://schemas.openxmlformats.org/officeDocument/2006/customXml" ds:itemID="{730A7F38-B994-4E9A-B45A-5F9A410BE623}">
  <ds:schemaRefs>
    <ds:schemaRef ds:uri="http://schemas.microsoft.com/sharepoint/v3/contenttype/forms"/>
  </ds:schemaRefs>
</ds:datastoreItem>
</file>

<file path=customXml/itemProps3.xml><?xml version="1.0" encoding="utf-8"?>
<ds:datastoreItem xmlns:ds="http://schemas.openxmlformats.org/officeDocument/2006/customXml" ds:itemID="{34E1C4F0-76B7-4D50-B078-B7A7ED2F5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9e7fd-db14-442b-a450-6777481d3a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4557</TotalTime>
  <Words>1985</Words>
  <Application>Microsoft Office PowerPoint</Application>
  <PresentationFormat>Custom</PresentationFormat>
  <Paragraphs>283</Paragraphs>
  <Slides>33</Slides>
  <Notes>20</Notes>
  <HiddenSlides>4</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2_Microsoft_IT_Access_Strategy_16x9_External</vt:lpstr>
      <vt:lpstr>Custom Design</vt:lpstr>
      <vt:lpstr>Microsoft_IT_Access_Strategy_16x9_External</vt:lpstr>
      <vt:lpstr>Defining Networks with the OSI Model</vt:lpstr>
      <vt:lpstr>Objectives</vt:lpstr>
      <vt:lpstr>Standards</vt:lpstr>
      <vt:lpstr>Open Systems Interconnection (OSI)</vt:lpstr>
      <vt:lpstr>OSI Model Layers</vt:lpstr>
      <vt:lpstr>Layer 1 – Physical Layer</vt:lpstr>
      <vt:lpstr>Communications Subnetwork</vt:lpstr>
      <vt:lpstr>Ethernet Standards</vt:lpstr>
      <vt:lpstr>Layer 2 – Data Link Layer</vt:lpstr>
      <vt:lpstr>Media Access Control Address</vt:lpstr>
      <vt:lpstr>Layer 2 Switches</vt:lpstr>
      <vt:lpstr>Virtual LAN (VLAN)</vt:lpstr>
      <vt:lpstr>Packets</vt:lpstr>
      <vt:lpstr>Layer 3 – Network Layer</vt:lpstr>
      <vt:lpstr>Layer 3 Switches</vt:lpstr>
      <vt:lpstr>Layer 4 – Transport Layer</vt:lpstr>
      <vt:lpstr>Connection Oriented Communications</vt:lpstr>
      <vt:lpstr>Connectionless Communications</vt:lpstr>
      <vt:lpstr>Connection-based Protocols</vt:lpstr>
      <vt:lpstr>TCP and UDP</vt:lpstr>
      <vt:lpstr>Ports</vt:lpstr>
      <vt:lpstr>Ports</vt:lpstr>
      <vt:lpstr>Layer 5 – Session Layer</vt:lpstr>
      <vt:lpstr>NetStat Command</vt:lpstr>
      <vt:lpstr>Layer 6 – Presentation Layer</vt:lpstr>
      <vt:lpstr>Layer 7 – Application Layer</vt:lpstr>
      <vt:lpstr>HTTP Packet</vt:lpstr>
      <vt:lpstr>OSI Model Revisited</vt:lpstr>
      <vt:lpstr>TCP Model</vt:lpstr>
      <vt:lpstr>OSI Model compared to TCP Model</vt:lpstr>
      <vt:lpstr>Summary</vt:lpstr>
      <vt:lpstr>Additional Resources &amp; 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Skintik</dc:creator>
  <cp:lastModifiedBy>rlarrimore</cp:lastModifiedBy>
  <cp:revision>360</cp:revision>
  <dcterms:created xsi:type="dcterms:W3CDTF">2007-01-10T19:14:18Z</dcterms:created>
  <dcterms:modified xsi:type="dcterms:W3CDTF">2014-10-07T14:51:42Z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0x010100186A168A9AC4004AB720A6E2FEFB0602</vt:lpwstr>
  </property>
</Properties>
</file>