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6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8"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p:scale>
          <a:sx n="45" d="100"/>
          <a:sy n="45" d="100"/>
        </p:scale>
        <p:origin x="-132" y="-108"/>
      </p:cViewPr>
      <p:guideLst>
        <p:guide orient="horz" pos="2160"/>
        <p:guide pos="3840"/>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B9BB6-8D7A-4464-A3E7-D69882B999C8}" type="datetimeFigureOut">
              <a:rPr lang="en-US" smtClean="0"/>
              <a:t>10/7/2014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6C70E-58A6-4EC8-83D7-CCD7A040B5A5}" type="slidenum">
              <a:rPr lang="en-US" smtClean="0"/>
              <a:t>‹#›</a:t>
            </a:fld>
            <a:endParaRPr lang="en-US"/>
          </a:p>
        </p:txBody>
      </p:sp>
    </p:spTree>
    <p:extLst>
      <p:ext uri="{BB962C8B-B14F-4D97-AF65-F5344CB8AC3E}">
        <p14:creationId xmlns:p14="http://schemas.microsoft.com/office/powerpoint/2010/main" val="131074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45</a:t>
            </a:fld>
            <a:endParaRPr lang="en-US"/>
          </a:p>
        </p:txBody>
      </p:sp>
    </p:spTree>
    <p:extLst>
      <p:ext uri="{BB962C8B-B14F-4D97-AF65-F5344CB8AC3E}">
        <p14:creationId xmlns:p14="http://schemas.microsoft.com/office/powerpoint/2010/main" val="142162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Protocol</a:t>
            </a:r>
            <a:r>
              <a:rPr lang="en-US" baseline="0" dirty="0" smtClean="0"/>
              <a:t> Analyzer</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54</a:t>
            </a:fld>
            <a:endParaRPr lang="en-US"/>
          </a:p>
        </p:txBody>
      </p:sp>
    </p:spTree>
    <p:extLst>
      <p:ext uri="{BB962C8B-B14F-4D97-AF65-F5344CB8AC3E}">
        <p14:creationId xmlns:p14="http://schemas.microsoft.com/office/powerpoint/2010/main" val="251055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Internet Control Message Protocol (ICMP)</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55</a:t>
            </a:fld>
            <a:endParaRPr lang="en-US"/>
          </a:p>
        </p:txBody>
      </p:sp>
    </p:spTree>
    <p:extLst>
      <p:ext uri="{BB962C8B-B14F-4D97-AF65-F5344CB8AC3E}">
        <p14:creationId xmlns:p14="http://schemas.microsoft.com/office/powerpoint/2010/main" val="416721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Layer 3 (Network Layer)</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56</a:t>
            </a:fld>
            <a:endParaRPr lang="en-US"/>
          </a:p>
        </p:txBody>
      </p:sp>
    </p:spTree>
    <p:extLst>
      <p:ext uri="{BB962C8B-B14F-4D97-AF65-F5344CB8AC3E}">
        <p14:creationId xmlns:p14="http://schemas.microsoft.com/office/powerpoint/2010/main" val="410534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Registered ports</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57</a:t>
            </a:fld>
            <a:endParaRPr lang="en-US"/>
          </a:p>
        </p:txBody>
      </p:sp>
    </p:spTree>
    <p:extLst>
      <p:ext uri="{BB962C8B-B14F-4D97-AF65-F5344CB8AC3E}">
        <p14:creationId xmlns:p14="http://schemas.microsoft.com/office/powerpoint/2010/main" val="233296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58</a:t>
            </a:fld>
            <a:endParaRPr lang="en-US"/>
          </a:p>
        </p:txBody>
      </p:sp>
    </p:spTree>
    <p:extLst>
      <p:ext uri="{BB962C8B-B14F-4D97-AF65-F5344CB8AC3E}">
        <p14:creationId xmlns:p14="http://schemas.microsoft.com/office/powerpoint/2010/main" val="333933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&amp; 443</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59</a:t>
            </a:fld>
            <a:endParaRPr lang="en-US"/>
          </a:p>
        </p:txBody>
      </p:sp>
    </p:spTree>
    <p:extLst>
      <p:ext uri="{BB962C8B-B14F-4D97-AF65-F5344CB8AC3E}">
        <p14:creationId xmlns:p14="http://schemas.microsoft.com/office/powerpoint/2010/main" val="305605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60</a:t>
            </a:fld>
            <a:endParaRPr lang="en-US"/>
          </a:p>
        </p:txBody>
      </p:sp>
    </p:spTree>
    <p:extLst>
      <p:ext uri="{BB962C8B-B14F-4D97-AF65-F5344CB8AC3E}">
        <p14:creationId xmlns:p14="http://schemas.microsoft.com/office/powerpoint/2010/main" val="413617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Netstat</a:t>
            </a:r>
            <a:r>
              <a:rPr lang="en-US" dirty="0" smtClean="0"/>
              <a:t> -an</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61</a:t>
            </a:fld>
            <a:endParaRPr lang="en-US"/>
          </a:p>
        </p:txBody>
      </p:sp>
    </p:spTree>
    <p:extLst>
      <p:ext uri="{BB962C8B-B14F-4D97-AF65-F5344CB8AC3E}">
        <p14:creationId xmlns:p14="http://schemas.microsoft.com/office/powerpoint/2010/main" val="33719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Ethernet</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62</a:t>
            </a:fld>
            <a:endParaRPr lang="en-US"/>
          </a:p>
        </p:txBody>
      </p:sp>
    </p:spTree>
    <p:extLst>
      <p:ext uri="{BB962C8B-B14F-4D97-AF65-F5344CB8AC3E}">
        <p14:creationId xmlns:p14="http://schemas.microsoft.com/office/powerpoint/2010/main" val="114797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Layer 6 (Presentation Layer)</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63</a:t>
            </a:fld>
            <a:endParaRPr lang="en-US"/>
          </a:p>
        </p:txBody>
      </p:sp>
    </p:spTree>
    <p:extLst>
      <p:ext uri="{BB962C8B-B14F-4D97-AF65-F5344CB8AC3E}">
        <p14:creationId xmlns:p14="http://schemas.microsoft.com/office/powerpoint/2010/main" val="301620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46</a:t>
            </a:fld>
            <a:endParaRPr lang="en-US"/>
          </a:p>
        </p:txBody>
      </p:sp>
    </p:spTree>
    <p:extLst>
      <p:ext uri="{BB962C8B-B14F-4D97-AF65-F5344CB8AC3E}">
        <p14:creationId xmlns:p14="http://schemas.microsoft.com/office/powerpoint/2010/main" val="4094079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Encapsulated</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64</a:t>
            </a:fld>
            <a:endParaRPr lang="en-US"/>
          </a:p>
        </p:txBody>
      </p:sp>
    </p:spTree>
    <p:extLst>
      <p:ext uri="{BB962C8B-B14F-4D97-AF65-F5344CB8AC3E}">
        <p14:creationId xmlns:p14="http://schemas.microsoft.com/office/powerpoint/2010/main" val="2373237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OSI Reference Model</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65</a:t>
            </a:fld>
            <a:endParaRPr lang="en-US"/>
          </a:p>
        </p:txBody>
      </p:sp>
    </p:spTree>
    <p:extLst>
      <p:ext uri="{BB962C8B-B14F-4D97-AF65-F5344CB8AC3E}">
        <p14:creationId xmlns:p14="http://schemas.microsoft.com/office/powerpoint/2010/main" val="2049556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link</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66</a:t>
            </a:fld>
            <a:endParaRPr lang="en-US"/>
          </a:p>
        </p:txBody>
      </p:sp>
    </p:spTree>
    <p:extLst>
      <p:ext uri="{BB962C8B-B14F-4D97-AF65-F5344CB8AC3E}">
        <p14:creationId xmlns:p14="http://schemas.microsoft.com/office/powerpoint/2010/main" val="177590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67</a:t>
            </a:fld>
            <a:endParaRPr lang="en-US"/>
          </a:p>
        </p:txBody>
      </p:sp>
    </p:spTree>
    <p:extLst>
      <p:ext uri="{BB962C8B-B14F-4D97-AF65-F5344CB8AC3E}">
        <p14:creationId xmlns:p14="http://schemas.microsoft.com/office/powerpoint/2010/main" val="2805360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68</a:t>
            </a:fld>
            <a:endParaRPr lang="en-US"/>
          </a:p>
        </p:txBody>
      </p:sp>
    </p:spTree>
    <p:extLst>
      <p:ext uri="{BB962C8B-B14F-4D97-AF65-F5344CB8AC3E}">
        <p14:creationId xmlns:p14="http://schemas.microsoft.com/office/powerpoint/2010/main" val="164077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69</a:t>
            </a:fld>
            <a:endParaRPr lang="en-US"/>
          </a:p>
        </p:txBody>
      </p:sp>
    </p:spTree>
    <p:extLst>
      <p:ext uri="{BB962C8B-B14F-4D97-AF65-F5344CB8AC3E}">
        <p14:creationId xmlns:p14="http://schemas.microsoft.com/office/powerpoint/2010/main" val="3187857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70</a:t>
            </a:fld>
            <a:endParaRPr lang="en-US"/>
          </a:p>
        </p:txBody>
      </p:sp>
    </p:spTree>
    <p:extLst>
      <p:ext uri="{BB962C8B-B14F-4D97-AF65-F5344CB8AC3E}">
        <p14:creationId xmlns:p14="http://schemas.microsoft.com/office/powerpoint/2010/main" val="324314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link</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71</a:t>
            </a:fld>
            <a:endParaRPr lang="en-US"/>
          </a:p>
        </p:txBody>
      </p:sp>
    </p:spTree>
    <p:extLst>
      <p:ext uri="{BB962C8B-B14F-4D97-AF65-F5344CB8AC3E}">
        <p14:creationId xmlns:p14="http://schemas.microsoft.com/office/powerpoint/2010/main" val="1428645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UDP</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72</a:t>
            </a:fld>
            <a:endParaRPr lang="en-US"/>
          </a:p>
        </p:txBody>
      </p:sp>
    </p:spTree>
    <p:extLst>
      <p:ext uri="{BB962C8B-B14F-4D97-AF65-F5344CB8AC3E}">
        <p14:creationId xmlns:p14="http://schemas.microsoft.com/office/powerpoint/2010/main" val="3325677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known ports</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73</a:t>
            </a:fld>
            <a:endParaRPr lang="en-US"/>
          </a:p>
        </p:txBody>
      </p:sp>
    </p:spTree>
    <p:extLst>
      <p:ext uri="{BB962C8B-B14F-4D97-AF65-F5344CB8AC3E}">
        <p14:creationId xmlns:p14="http://schemas.microsoft.com/office/powerpoint/2010/main" val="276395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47</a:t>
            </a:fld>
            <a:endParaRPr lang="en-US"/>
          </a:p>
        </p:txBody>
      </p:sp>
    </p:spTree>
    <p:extLst>
      <p:ext uri="{BB962C8B-B14F-4D97-AF65-F5344CB8AC3E}">
        <p14:creationId xmlns:p14="http://schemas.microsoft.com/office/powerpoint/2010/main" val="3143124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74</a:t>
            </a:fld>
            <a:endParaRPr lang="en-US"/>
          </a:p>
        </p:txBody>
      </p:sp>
    </p:spTree>
    <p:extLst>
      <p:ext uri="{BB962C8B-B14F-4D97-AF65-F5344CB8AC3E}">
        <p14:creationId xmlns:p14="http://schemas.microsoft.com/office/powerpoint/2010/main" val="3095835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75</a:t>
            </a:fld>
            <a:endParaRPr lang="en-US"/>
          </a:p>
        </p:txBody>
      </p:sp>
    </p:spTree>
    <p:extLst>
      <p:ext uri="{BB962C8B-B14F-4D97-AF65-F5344CB8AC3E}">
        <p14:creationId xmlns:p14="http://schemas.microsoft.com/office/powerpoint/2010/main" val="1163603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76</a:t>
            </a:fld>
            <a:endParaRPr lang="en-US"/>
          </a:p>
        </p:txBody>
      </p:sp>
    </p:spTree>
    <p:extLst>
      <p:ext uri="{BB962C8B-B14F-4D97-AF65-F5344CB8AC3E}">
        <p14:creationId xmlns:p14="http://schemas.microsoft.com/office/powerpoint/2010/main" val="3500481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t>
            </a:r>
          </a:p>
          <a:p>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77</a:t>
            </a:fld>
            <a:endParaRPr lang="en-US"/>
          </a:p>
        </p:txBody>
      </p:sp>
    </p:spTree>
    <p:extLst>
      <p:ext uri="{BB962C8B-B14F-4D97-AF65-F5344CB8AC3E}">
        <p14:creationId xmlns:p14="http://schemas.microsoft.com/office/powerpoint/2010/main" val="325271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Address Resolution Protocol (ARP) </a:t>
            </a:r>
          </a:p>
        </p:txBody>
      </p:sp>
      <p:sp>
        <p:nvSpPr>
          <p:cNvPr id="4" name="Slide Number Placeholder 3"/>
          <p:cNvSpPr>
            <a:spLocks noGrp="1"/>
          </p:cNvSpPr>
          <p:nvPr>
            <p:ph type="sldNum" sz="quarter" idx="10"/>
          </p:nvPr>
        </p:nvSpPr>
        <p:spPr/>
        <p:txBody>
          <a:bodyPr/>
          <a:lstStyle/>
          <a:p>
            <a:fld id="{9686C70E-58A6-4EC8-83D7-CCD7A040B5A5}" type="slidenum">
              <a:rPr lang="en-US" smtClean="0"/>
              <a:t>78</a:t>
            </a:fld>
            <a:endParaRPr lang="en-US"/>
          </a:p>
        </p:txBody>
      </p:sp>
    </p:spTree>
    <p:extLst>
      <p:ext uri="{BB962C8B-B14F-4D97-AF65-F5344CB8AC3E}">
        <p14:creationId xmlns:p14="http://schemas.microsoft.com/office/powerpoint/2010/main" val="343684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Ports</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79</a:t>
            </a:fld>
            <a:endParaRPr lang="en-US"/>
          </a:p>
        </p:txBody>
      </p:sp>
    </p:spTree>
    <p:extLst>
      <p:ext uri="{BB962C8B-B14F-4D97-AF65-F5344CB8AC3E}">
        <p14:creationId xmlns:p14="http://schemas.microsoft.com/office/powerpoint/2010/main" val="1503935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Router</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80</a:t>
            </a:fld>
            <a:endParaRPr lang="en-US"/>
          </a:p>
        </p:txBody>
      </p:sp>
    </p:spTree>
    <p:extLst>
      <p:ext uri="{BB962C8B-B14F-4D97-AF65-F5344CB8AC3E}">
        <p14:creationId xmlns:p14="http://schemas.microsoft.com/office/powerpoint/2010/main" val="127728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Layer 4 – Transport Layer</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48</a:t>
            </a:fld>
            <a:endParaRPr lang="en-US"/>
          </a:p>
        </p:txBody>
      </p:sp>
    </p:spTree>
    <p:extLst>
      <p:ext uri="{BB962C8B-B14F-4D97-AF65-F5344CB8AC3E}">
        <p14:creationId xmlns:p14="http://schemas.microsoft.com/office/powerpoint/2010/main" val="329191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link</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49</a:t>
            </a:fld>
            <a:endParaRPr lang="en-US"/>
          </a:p>
        </p:txBody>
      </p:sp>
    </p:spTree>
    <p:extLst>
      <p:ext uri="{BB962C8B-B14F-4D97-AF65-F5344CB8AC3E}">
        <p14:creationId xmlns:p14="http://schemas.microsoft.com/office/powerpoint/2010/main" val="113347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layer</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50</a:t>
            </a:fld>
            <a:endParaRPr lang="en-US"/>
          </a:p>
        </p:txBody>
      </p:sp>
    </p:spTree>
    <p:extLst>
      <p:ext uri="{BB962C8B-B14F-4D97-AF65-F5344CB8AC3E}">
        <p14:creationId xmlns:p14="http://schemas.microsoft.com/office/powerpoint/2010/main" val="280836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51</a:t>
            </a:fld>
            <a:endParaRPr lang="en-US"/>
          </a:p>
        </p:txBody>
      </p:sp>
    </p:spTree>
    <p:extLst>
      <p:ext uri="{BB962C8B-B14F-4D97-AF65-F5344CB8AC3E}">
        <p14:creationId xmlns:p14="http://schemas.microsoft.com/office/powerpoint/2010/main" val="243554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Ipconfig/all</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52</a:t>
            </a:fld>
            <a:endParaRPr lang="en-US"/>
          </a:p>
        </p:txBody>
      </p:sp>
    </p:spTree>
    <p:extLst>
      <p:ext uri="{BB962C8B-B14F-4D97-AF65-F5344CB8AC3E}">
        <p14:creationId xmlns:p14="http://schemas.microsoft.com/office/powerpoint/2010/main" val="292387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Arp -a</a:t>
            </a:r>
            <a:endParaRPr lang="en-US" dirty="0"/>
          </a:p>
        </p:txBody>
      </p:sp>
      <p:sp>
        <p:nvSpPr>
          <p:cNvPr id="4" name="Slide Number Placeholder 3"/>
          <p:cNvSpPr>
            <a:spLocks noGrp="1"/>
          </p:cNvSpPr>
          <p:nvPr>
            <p:ph type="sldNum" sz="quarter" idx="10"/>
          </p:nvPr>
        </p:nvSpPr>
        <p:spPr/>
        <p:txBody>
          <a:bodyPr/>
          <a:lstStyle/>
          <a:p>
            <a:fld id="{9686C70E-58A6-4EC8-83D7-CCD7A040B5A5}" type="slidenum">
              <a:rPr lang="en-US" smtClean="0"/>
              <a:t>53</a:t>
            </a:fld>
            <a:endParaRPr lang="en-US"/>
          </a:p>
        </p:txBody>
      </p:sp>
    </p:spTree>
    <p:extLst>
      <p:ext uri="{BB962C8B-B14F-4D97-AF65-F5344CB8AC3E}">
        <p14:creationId xmlns:p14="http://schemas.microsoft.com/office/powerpoint/2010/main" val="408999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CDFB66-741D-4680-8F79-A56C0C9F3F5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270254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CDFB66-741D-4680-8F79-A56C0C9F3F5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347039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CDFB66-741D-4680-8F79-A56C0C9F3F5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30174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Verdana Ref"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Verdana Ref" panose="020B0604030504040204" pitchFamily="34" charset="0"/>
              </a:defRPr>
            </a:lvl1pPr>
            <a:lvl2pPr>
              <a:defRPr>
                <a:solidFill>
                  <a:schemeClr val="bg1"/>
                </a:solidFill>
                <a:latin typeface="Verdana Ref" panose="020B0604030504040204" pitchFamily="34" charset="0"/>
              </a:defRPr>
            </a:lvl2pPr>
            <a:lvl3pPr>
              <a:defRPr>
                <a:solidFill>
                  <a:schemeClr val="bg1"/>
                </a:solidFill>
                <a:latin typeface="Verdana Ref" panose="020B0604030504040204" pitchFamily="34" charset="0"/>
              </a:defRPr>
            </a:lvl3pPr>
            <a:lvl4pPr>
              <a:defRPr>
                <a:solidFill>
                  <a:schemeClr val="bg1"/>
                </a:solidFill>
                <a:latin typeface="Verdana Ref" panose="020B0604030504040204" pitchFamily="34" charset="0"/>
              </a:defRPr>
            </a:lvl4pPr>
            <a:lvl5pPr>
              <a:defRPr>
                <a:solidFill>
                  <a:schemeClr val="bg1"/>
                </a:solidFill>
                <a:latin typeface="Verdana Ref"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CDFB66-741D-4680-8F79-A56C0C9F3F5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2087958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latin typeface="Verdana Ref"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DFB66-741D-4680-8F79-A56C0C9F3F5F}"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3045064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CDFB66-741D-4680-8F79-A56C0C9F3F5F}"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26180902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CDFB66-741D-4680-8F79-A56C0C9F3F5F}" type="datetimeFigureOut">
              <a:rPr lang="en-US" smtClean="0"/>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3716626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CDFB66-741D-4680-8F79-A56C0C9F3F5F}" type="datetimeFigureOut">
              <a:rPr lang="en-US" smtClean="0"/>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219395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DFB66-741D-4680-8F79-A56C0C9F3F5F}" type="datetimeFigureOut">
              <a:rPr lang="en-US" smtClean="0"/>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102392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DFB66-741D-4680-8F79-A56C0C9F3F5F}"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25216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DFB66-741D-4680-8F79-A56C0C9F3F5F}"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164B2-41B5-4288-93C5-354CF6983BD7}" type="slidenum">
              <a:rPr lang="en-US" smtClean="0"/>
              <a:t>‹#›</a:t>
            </a:fld>
            <a:endParaRPr lang="en-US"/>
          </a:p>
        </p:txBody>
      </p:sp>
    </p:spTree>
    <p:extLst>
      <p:ext uri="{BB962C8B-B14F-4D97-AF65-F5344CB8AC3E}">
        <p14:creationId xmlns:p14="http://schemas.microsoft.com/office/powerpoint/2010/main" val="85852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FB66-741D-4680-8F79-A56C0C9F3F5F}" type="datetimeFigureOut">
              <a:rPr lang="en-US" smtClean="0"/>
              <a:t>10/7/2014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164B2-41B5-4288-93C5-354CF6983BD7}" type="slidenum">
              <a:rPr lang="en-US" smtClean="0"/>
              <a:t>‹#›</a:t>
            </a:fld>
            <a:endParaRPr lang="en-US"/>
          </a:p>
        </p:txBody>
      </p:sp>
    </p:spTree>
    <p:extLst>
      <p:ext uri="{BB962C8B-B14F-4D97-AF65-F5344CB8AC3E}">
        <p14:creationId xmlns:p14="http://schemas.microsoft.com/office/powerpoint/2010/main" val="36228891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1"/>
          </a:solidFill>
          <a:latin typeface="Verdana Ref"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Verdana Re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erdana Re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erdana Re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Re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Re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slreport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wireshark.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529697"/>
            <a:ext cx="5249333" cy="2387600"/>
          </a:xfrm>
        </p:spPr>
        <p:txBody>
          <a:bodyPr>
            <a:normAutofit fontScale="90000"/>
          </a:bodyPr>
          <a:lstStyle/>
          <a:p>
            <a:r>
              <a:rPr lang="en-US" dirty="0" smtClean="0">
                <a:solidFill>
                  <a:schemeClr val="bg1"/>
                </a:solidFill>
                <a:latin typeface="+mn-lt"/>
              </a:rPr>
              <a:t>Defining Networks with the OSI Model</a:t>
            </a:r>
            <a:endParaRPr lang="en-US" dirty="0">
              <a:solidFill>
                <a:schemeClr val="bg1"/>
              </a:solidFill>
              <a:latin typeface="+mn-lt"/>
            </a:endParaRPr>
          </a:p>
        </p:txBody>
      </p:sp>
      <p:sp>
        <p:nvSpPr>
          <p:cNvPr id="3" name="Subtitle 2"/>
          <p:cNvSpPr>
            <a:spLocks noGrp="1"/>
          </p:cNvSpPr>
          <p:nvPr>
            <p:ph type="subTitle" idx="1"/>
          </p:nvPr>
        </p:nvSpPr>
        <p:spPr>
          <a:xfrm>
            <a:off x="558799" y="6057371"/>
            <a:ext cx="5046134" cy="512762"/>
          </a:xfrm>
        </p:spPr>
        <p:txBody>
          <a:bodyPr/>
          <a:lstStyle/>
          <a:p>
            <a:r>
              <a:rPr lang="en-US" dirty="0" smtClean="0">
                <a:solidFill>
                  <a:schemeClr val="bg1"/>
                </a:solidFill>
                <a:latin typeface="+mj-lt"/>
              </a:rPr>
              <a:t>Networking Fundamentals </a:t>
            </a:r>
            <a:r>
              <a:rPr lang="en-US" smtClean="0">
                <a:solidFill>
                  <a:schemeClr val="bg1"/>
                </a:solidFill>
                <a:latin typeface="+mj-lt"/>
              </a:rPr>
              <a:t>Module 2</a:t>
            </a:r>
            <a:endParaRPr lang="en-US" dirty="0">
              <a:solidFill>
                <a:schemeClr val="bg1"/>
              </a:solidFill>
              <a:latin typeface="+mj-lt"/>
            </a:endParaRPr>
          </a:p>
        </p:txBody>
      </p:sp>
    </p:spTree>
    <p:extLst>
      <p:ext uri="{BB962C8B-B14F-4D97-AF65-F5344CB8AC3E}">
        <p14:creationId xmlns:p14="http://schemas.microsoft.com/office/powerpoint/2010/main" val="1370605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6 – Presentation Layer</a:t>
            </a:r>
          </a:p>
        </p:txBody>
      </p:sp>
      <p:sp>
        <p:nvSpPr>
          <p:cNvPr id="3" name="Content Placeholder 2"/>
          <p:cNvSpPr>
            <a:spLocks noGrp="1"/>
          </p:cNvSpPr>
          <p:nvPr>
            <p:ph idx="1"/>
          </p:nvPr>
        </p:nvSpPr>
        <p:spPr/>
        <p:txBody>
          <a:bodyPr/>
          <a:lstStyle/>
          <a:p>
            <a:r>
              <a:rPr lang="en-US" dirty="0"/>
              <a:t>This layer translates the data format from sender to receiver in the various </a:t>
            </a:r>
            <a:r>
              <a:rPr lang="en-US" dirty="0" err="1"/>
              <a:t>OSes</a:t>
            </a:r>
            <a:r>
              <a:rPr lang="en-US" dirty="0"/>
              <a:t> that may be used</a:t>
            </a:r>
          </a:p>
          <a:p>
            <a:r>
              <a:rPr lang="en-US" dirty="0"/>
              <a:t>Presentation Layer concepts include: character code conversion, data compression, and data encryption</a:t>
            </a:r>
          </a:p>
          <a:p>
            <a:r>
              <a:rPr lang="en-US" dirty="0"/>
              <a:t>Redirectors work on this layer, such as mapped network drives that enable a computer to access file shares on a remote computer</a:t>
            </a:r>
          </a:p>
          <a:p>
            <a:endParaRPr lang="en-US" dirty="0"/>
          </a:p>
        </p:txBody>
      </p:sp>
    </p:spTree>
    <p:extLst>
      <p:ext uri="{BB962C8B-B14F-4D97-AF65-F5344CB8AC3E}">
        <p14:creationId xmlns:p14="http://schemas.microsoft.com/office/powerpoint/2010/main" val="75438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7 – Application Layer</a:t>
            </a:r>
          </a:p>
        </p:txBody>
      </p:sp>
      <p:sp>
        <p:nvSpPr>
          <p:cNvPr id="3" name="Content Placeholder 2"/>
          <p:cNvSpPr>
            <a:spLocks noGrp="1"/>
          </p:cNvSpPr>
          <p:nvPr>
            <p:ph idx="1"/>
          </p:nvPr>
        </p:nvSpPr>
        <p:spPr/>
        <p:txBody>
          <a:bodyPr/>
          <a:lstStyle/>
          <a:p>
            <a:r>
              <a:rPr lang="en-US" dirty="0"/>
              <a:t>Serves as a the window for users and application processes to access network services</a:t>
            </a:r>
          </a:p>
          <a:p>
            <a:r>
              <a:rPr lang="en-US" dirty="0"/>
              <a:t>This layer is where message creation begins</a:t>
            </a:r>
          </a:p>
          <a:p>
            <a:r>
              <a:rPr lang="en-US" dirty="0"/>
              <a:t>End-user protocols such as FTP, SMTP, Telnet, and RAS work at this layer</a:t>
            </a:r>
          </a:p>
          <a:p>
            <a:r>
              <a:rPr lang="en-US" dirty="0"/>
              <a:t>This layer is not the application itself, but the protocols that are initiated by this layer</a:t>
            </a:r>
          </a:p>
          <a:p>
            <a:endParaRPr lang="en-US" dirty="0"/>
          </a:p>
        </p:txBody>
      </p:sp>
    </p:spTree>
    <p:extLst>
      <p:ext uri="{BB962C8B-B14F-4D97-AF65-F5344CB8AC3E}">
        <p14:creationId xmlns:p14="http://schemas.microsoft.com/office/powerpoint/2010/main" val="355953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I remember this????</a:t>
            </a:r>
            <a:endParaRPr lang="en-US" dirty="0"/>
          </a:p>
        </p:txBody>
      </p:sp>
      <p:sp>
        <p:nvSpPr>
          <p:cNvPr id="3" name="Content Placeholder 2"/>
          <p:cNvSpPr>
            <a:spLocks noGrp="1"/>
          </p:cNvSpPr>
          <p:nvPr>
            <p:ph sz="half" idx="1"/>
          </p:nvPr>
        </p:nvSpPr>
        <p:spPr>
          <a:xfrm>
            <a:off x="-385290" y="1825625"/>
            <a:ext cx="5181600" cy="4351338"/>
          </a:xfrm>
        </p:spPr>
        <p:txBody>
          <a:bodyPr/>
          <a:lstStyle/>
          <a:p>
            <a:pPr marL="0" indent="0" algn="r">
              <a:buNone/>
            </a:pPr>
            <a:r>
              <a:rPr lang="en-US" dirty="0" smtClean="0"/>
              <a:t>All</a:t>
            </a:r>
          </a:p>
          <a:p>
            <a:pPr marL="0" indent="0" algn="r">
              <a:buNone/>
            </a:pPr>
            <a:r>
              <a:rPr lang="en-US" dirty="0" smtClean="0"/>
              <a:t>People</a:t>
            </a:r>
          </a:p>
          <a:p>
            <a:pPr marL="0" indent="0" algn="r">
              <a:buNone/>
            </a:pPr>
            <a:r>
              <a:rPr lang="en-US" dirty="0" smtClean="0"/>
              <a:t>Seem</a:t>
            </a:r>
          </a:p>
          <a:p>
            <a:pPr marL="0" indent="0" algn="r">
              <a:buNone/>
            </a:pPr>
            <a:r>
              <a:rPr lang="en-US" dirty="0" smtClean="0"/>
              <a:t>To</a:t>
            </a:r>
          </a:p>
          <a:p>
            <a:pPr marL="0" indent="0" algn="r">
              <a:buNone/>
            </a:pPr>
            <a:r>
              <a:rPr lang="en-US" dirty="0" smtClean="0"/>
              <a:t>Need</a:t>
            </a:r>
          </a:p>
          <a:p>
            <a:pPr marL="0" indent="0" algn="r">
              <a:buNone/>
            </a:pPr>
            <a:r>
              <a:rPr lang="en-US" dirty="0" smtClean="0"/>
              <a:t>Data</a:t>
            </a:r>
          </a:p>
          <a:p>
            <a:pPr marL="0" indent="0" algn="r">
              <a:buNone/>
            </a:pPr>
            <a:r>
              <a:rPr lang="en-US" dirty="0" smtClean="0"/>
              <a:t>Processing</a:t>
            </a:r>
          </a:p>
        </p:txBody>
      </p:sp>
      <p:sp>
        <p:nvSpPr>
          <p:cNvPr id="5" name="Content Placeholder 4"/>
          <p:cNvSpPr>
            <a:spLocks noGrp="1"/>
          </p:cNvSpPr>
          <p:nvPr>
            <p:ph sz="half" idx="2"/>
          </p:nvPr>
        </p:nvSpPr>
        <p:spPr>
          <a:xfrm>
            <a:off x="4948710" y="1825625"/>
            <a:ext cx="5181600" cy="4351338"/>
          </a:xfrm>
        </p:spPr>
        <p:txBody>
          <a:bodyPr/>
          <a:lstStyle/>
          <a:p>
            <a:r>
              <a:rPr lang="en-US" dirty="0" smtClean="0"/>
              <a:t>Application</a:t>
            </a:r>
          </a:p>
          <a:p>
            <a:r>
              <a:rPr lang="en-US" dirty="0" smtClean="0"/>
              <a:t>Presentation</a:t>
            </a:r>
          </a:p>
          <a:p>
            <a:r>
              <a:rPr lang="en-US" dirty="0" smtClean="0"/>
              <a:t>Session</a:t>
            </a:r>
          </a:p>
          <a:p>
            <a:r>
              <a:rPr lang="en-US" dirty="0" smtClean="0"/>
              <a:t>Transport</a:t>
            </a:r>
          </a:p>
          <a:p>
            <a:r>
              <a:rPr lang="en-US" dirty="0" smtClean="0"/>
              <a:t>Network</a:t>
            </a:r>
          </a:p>
          <a:p>
            <a:r>
              <a:rPr lang="en-US" dirty="0" smtClean="0"/>
              <a:t>Data Link</a:t>
            </a:r>
          </a:p>
          <a:p>
            <a:r>
              <a:rPr lang="en-US" dirty="0" smtClean="0"/>
              <a:t>Physical</a:t>
            </a:r>
          </a:p>
          <a:p>
            <a:endParaRPr lang="en-US" dirty="0"/>
          </a:p>
        </p:txBody>
      </p:sp>
      <p:sp>
        <p:nvSpPr>
          <p:cNvPr id="6" name="Down Arrow 5"/>
          <p:cNvSpPr/>
          <p:nvPr/>
        </p:nvSpPr>
        <p:spPr>
          <a:xfrm>
            <a:off x="1803042" y="1825625"/>
            <a:ext cx="463640" cy="3377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Define the Physical Layer</a:t>
            </a:r>
            <a:endParaRPr lang="en-US" dirty="0"/>
          </a:p>
        </p:txBody>
      </p:sp>
      <p:sp>
        <p:nvSpPr>
          <p:cNvPr id="6" name="Content Placeholder 5"/>
          <p:cNvSpPr>
            <a:spLocks noGrp="1"/>
          </p:cNvSpPr>
          <p:nvPr>
            <p:ph idx="1"/>
          </p:nvPr>
        </p:nvSpPr>
        <p:spPr>
          <a:xfrm>
            <a:off x="400319" y="1825625"/>
            <a:ext cx="6464121" cy="4351338"/>
          </a:xfrm>
        </p:spPr>
        <p:txBody>
          <a:bodyPr>
            <a:normAutofit fontScale="92500" lnSpcReduction="10000"/>
          </a:bodyPr>
          <a:lstStyle/>
          <a:p>
            <a:r>
              <a:rPr lang="en-US" dirty="0" smtClean="0"/>
              <a:t>Go to </a:t>
            </a:r>
            <a:r>
              <a:rPr lang="en-US" dirty="0" smtClean="0">
                <a:hlinkClick r:id="rId2"/>
              </a:rPr>
              <a:t>http://www.dslreports.com</a:t>
            </a:r>
            <a:endParaRPr lang="en-US" dirty="0" smtClean="0"/>
          </a:p>
          <a:p>
            <a:r>
              <a:rPr lang="en-US" dirty="0" smtClean="0"/>
              <a:t>Click the Tools link</a:t>
            </a:r>
          </a:p>
          <a:p>
            <a:r>
              <a:rPr lang="en-US" dirty="0" smtClean="0"/>
              <a:t>Click the Speed Tests link</a:t>
            </a:r>
          </a:p>
          <a:p>
            <a:r>
              <a:rPr lang="en-US" dirty="0" smtClean="0"/>
              <a:t>Select the Flash 8 plugin based speed test</a:t>
            </a:r>
          </a:p>
          <a:p>
            <a:r>
              <a:rPr lang="en-US" dirty="0" smtClean="0"/>
              <a:t>Locate a server in your area and click it</a:t>
            </a:r>
          </a:p>
          <a:p>
            <a:r>
              <a:rPr lang="en-US" dirty="0" smtClean="0"/>
              <a:t>Watch as the web app tests your download and upload speed</a:t>
            </a:r>
          </a:p>
          <a:p>
            <a:r>
              <a:rPr lang="en-US" dirty="0" smtClean="0"/>
              <a:t>The download speed is 5877 Kb/s which is approximately 5.8 Mb/s</a:t>
            </a:r>
            <a:endParaRPr lang="en-US" dirty="0"/>
          </a:p>
        </p:txBody>
      </p:sp>
      <p:pic>
        <p:nvPicPr>
          <p:cNvPr id="7" name="Picture 6"/>
          <p:cNvPicPr>
            <a:picLocks noChangeAspect="1"/>
          </p:cNvPicPr>
          <p:nvPr/>
        </p:nvPicPr>
        <p:blipFill rotWithShape="1">
          <a:blip r:embed="rId3"/>
          <a:srcRect l="29261" t="40460" r="31444" b="8968"/>
          <a:stretch/>
        </p:blipFill>
        <p:spPr>
          <a:xfrm>
            <a:off x="7006107" y="1424658"/>
            <a:ext cx="4790941" cy="4932610"/>
          </a:xfrm>
          <a:prstGeom prst="rect">
            <a:avLst/>
          </a:prstGeom>
        </p:spPr>
      </p:pic>
    </p:spTree>
    <p:extLst>
      <p:ext uri="{BB962C8B-B14F-4D97-AF65-F5344CB8AC3E}">
        <p14:creationId xmlns:p14="http://schemas.microsoft.com/office/powerpoint/2010/main" val="266478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Area Connection Speed</a:t>
            </a:r>
            <a:endParaRPr lang="en-US" dirty="0"/>
          </a:p>
        </p:txBody>
      </p:sp>
      <p:sp>
        <p:nvSpPr>
          <p:cNvPr id="3" name="Content Placeholder 2"/>
          <p:cNvSpPr>
            <a:spLocks noGrp="1"/>
          </p:cNvSpPr>
          <p:nvPr>
            <p:ph idx="1"/>
          </p:nvPr>
        </p:nvSpPr>
        <p:spPr>
          <a:xfrm>
            <a:off x="838200" y="1825625"/>
            <a:ext cx="6760335" cy="4351338"/>
          </a:xfrm>
        </p:spPr>
        <p:txBody>
          <a:bodyPr/>
          <a:lstStyle/>
          <a:p>
            <a:r>
              <a:rPr lang="en-US" dirty="0" smtClean="0"/>
              <a:t>Look at the Local Area Connection on your computer. </a:t>
            </a:r>
          </a:p>
          <a:p>
            <a:r>
              <a:rPr lang="en-US" dirty="0" smtClean="0"/>
              <a:t>Notice the LAN connection “speed” is measured in bits as well.</a:t>
            </a:r>
            <a:endParaRPr lang="en-US" dirty="0"/>
          </a:p>
        </p:txBody>
      </p:sp>
      <p:pic>
        <p:nvPicPr>
          <p:cNvPr id="4" name="Picture 3"/>
          <p:cNvPicPr>
            <a:picLocks noChangeAspect="1"/>
          </p:cNvPicPr>
          <p:nvPr/>
        </p:nvPicPr>
        <p:blipFill rotWithShape="1">
          <a:blip r:embed="rId2"/>
          <a:srcRect l="35176" t="27652" r="35141" b="27982"/>
          <a:stretch/>
        </p:blipFill>
        <p:spPr>
          <a:xfrm>
            <a:off x="7734837" y="1690688"/>
            <a:ext cx="3618963" cy="4327302"/>
          </a:xfrm>
          <a:prstGeom prst="rect">
            <a:avLst/>
          </a:prstGeom>
        </p:spPr>
      </p:pic>
    </p:spTree>
    <p:extLst>
      <p:ext uri="{BB962C8B-B14F-4D97-AF65-F5344CB8AC3E}">
        <p14:creationId xmlns:p14="http://schemas.microsoft.com/office/powerpoint/2010/main" val="391206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Data Link Layer</a:t>
            </a:r>
            <a:endParaRPr lang="en-US" dirty="0"/>
          </a:p>
        </p:txBody>
      </p:sp>
      <p:sp>
        <p:nvSpPr>
          <p:cNvPr id="3" name="Content Placeholder 2"/>
          <p:cNvSpPr>
            <a:spLocks noGrp="1"/>
          </p:cNvSpPr>
          <p:nvPr>
            <p:ph idx="1"/>
          </p:nvPr>
        </p:nvSpPr>
        <p:spPr/>
        <p:txBody>
          <a:bodyPr/>
          <a:lstStyle/>
          <a:p>
            <a:r>
              <a:rPr lang="en-US" dirty="0" smtClean="0"/>
              <a:t>Remember that the data link layer governs devices like network adapters.</a:t>
            </a:r>
          </a:p>
          <a:p>
            <a:r>
              <a:rPr lang="en-US" dirty="0" smtClean="0"/>
              <a:t>All network adapters must comply with a particular data link networking standard, such as Ethernet.</a:t>
            </a:r>
            <a:endParaRPr lang="en-US" dirty="0"/>
          </a:p>
        </p:txBody>
      </p:sp>
    </p:spTree>
    <p:extLst>
      <p:ext uri="{BB962C8B-B14F-4D97-AF65-F5344CB8AC3E}">
        <p14:creationId xmlns:p14="http://schemas.microsoft.com/office/powerpoint/2010/main" val="184055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Standards</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a:t>LAN standard providing a communication method for high speed data exchange among devices</a:t>
            </a:r>
          </a:p>
          <a:p>
            <a:r>
              <a:rPr lang="en-US" sz="2600" dirty="0"/>
              <a:t>Defined Physical and Data Link Layer</a:t>
            </a:r>
          </a:p>
          <a:p>
            <a:r>
              <a:rPr lang="en-US" sz="2600" dirty="0"/>
              <a:t>100BASE-T</a:t>
            </a:r>
          </a:p>
          <a:p>
            <a:pPr lvl="1"/>
            <a:r>
              <a:rPr lang="en-US" sz="2200" dirty="0"/>
              <a:t>100 for 100 Mbps</a:t>
            </a:r>
          </a:p>
          <a:p>
            <a:pPr lvl="1"/>
            <a:r>
              <a:rPr lang="en-US" sz="2200" dirty="0"/>
              <a:t>BASE for baseband</a:t>
            </a:r>
          </a:p>
          <a:p>
            <a:pPr lvl="1"/>
            <a:r>
              <a:rPr lang="en-US" sz="2200" dirty="0"/>
              <a:t>T for twisted-pair cabling</a:t>
            </a:r>
          </a:p>
          <a:p>
            <a:r>
              <a:rPr lang="en-US" sz="2600" dirty="0"/>
              <a:t>Baseband refers to the fact that devices on the network use digital signaling over a single frequency</a:t>
            </a:r>
          </a:p>
          <a:p>
            <a:r>
              <a:rPr lang="en-US" sz="2600" dirty="0"/>
              <a:t>Broadband systems use analog signaling over a range of frequencies enabling multiple channels over the same physical medium</a:t>
            </a:r>
          </a:p>
          <a:p>
            <a:pPr marL="0" indent="0">
              <a:buNone/>
            </a:pPr>
            <a:endParaRPr lang="en-US" dirty="0"/>
          </a:p>
        </p:txBody>
      </p:sp>
    </p:spTree>
    <p:extLst>
      <p:ext uri="{BB962C8B-B14F-4D97-AF65-F5344CB8AC3E}">
        <p14:creationId xmlns:p14="http://schemas.microsoft.com/office/powerpoint/2010/main" val="204020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Access Control </a:t>
            </a:r>
            <a:r>
              <a:rPr lang="en-US" dirty="0" smtClean="0"/>
              <a:t>(MAC) Address</a:t>
            </a:r>
            <a:endParaRPr lang="en-US" dirty="0"/>
          </a:p>
        </p:txBody>
      </p:sp>
      <p:sp>
        <p:nvSpPr>
          <p:cNvPr id="3" name="Content Placeholder 2"/>
          <p:cNvSpPr>
            <a:spLocks noGrp="1"/>
          </p:cNvSpPr>
          <p:nvPr>
            <p:ph idx="1"/>
          </p:nvPr>
        </p:nvSpPr>
        <p:spPr/>
        <p:txBody>
          <a:bodyPr/>
          <a:lstStyle/>
          <a:p>
            <a:r>
              <a:rPr lang="en-US" dirty="0"/>
              <a:t>Network adapters on an Ethernet network have unique Media Access Control (MAC) addresses</a:t>
            </a:r>
          </a:p>
          <a:p>
            <a:r>
              <a:rPr lang="en-US" dirty="0"/>
              <a:t>MAC addresses are unique identifiers assigned to network adapters by the manufacturer </a:t>
            </a:r>
          </a:p>
          <a:p>
            <a:r>
              <a:rPr lang="en-US" dirty="0"/>
              <a:t>MAC address is six octets in length written in hexadecimal </a:t>
            </a:r>
          </a:p>
          <a:p>
            <a:endParaRPr lang="en-US" dirty="0"/>
          </a:p>
        </p:txBody>
      </p:sp>
    </p:spTree>
    <p:extLst>
      <p:ext uri="{BB962C8B-B14F-4D97-AF65-F5344CB8AC3E}">
        <p14:creationId xmlns:p14="http://schemas.microsoft.com/office/powerpoint/2010/main" val="3911312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Address</a:t>
            </a:r>
            <a:endParaRPr lang="en-US" dirty="0"/>
          </a:p>
        </p:txBody>
      </p:sp>
      <p:sp>
        <p:nvSpPr>
          <p:cNvPr id="3" name="Content Placeholder 2"/>
          <p:cNvSpPr>
            <a:spLocks noGrp="1"/>
          </p:cNvSpPr>
          <p:nvPr>
            <p:ph idx="1"/>
          </p:nvPr>
        </p:nvSpPr>
        <p:spPr/>
        <p:txBody>
          <a:bodyPr/>
          <a:lstStyle/>
          <a:p>
            <a:r>
              <a:rPr lang="en-US" dirty="0" smtClean="0"/>
              <a:t>Access the command prompt (Windows key + R, then type </a:t>
            </a:r>
            <a:r>
              <a:rPr lang="en-US" dirty="0" err="1" smtClean="0"/>
              <a:t>cmd</a:t>
            </a:r>
            <a:r>
              <a:rPr lang="en-US" dirty="0" smtClean="0"/>
              <a:t>)</a:t>
            </a:r>
          </a:p>
          <a:p>
            <a:r>
              <a:rPr lang="en-US" dirty="0" smtClean="0"/>
              <a:t>Type the command ipconfig/all</a:t>
            </a:r>
          </a:p>
          <a:p>
            <a:endParaRPr lang="en-US" dirty="0" smtClean="0"/>
          </a:p>
          <a:p>
            <a:endParaRPr lang="en-US" dirty="0"/>
          </a:p>
        </p:txBody>
      </p:sp>
      <p:pic>
        <p:nvPicPr>
          <p:cNvPr id="4" name="Picture 3"/>
          <p:cNvPicPr>
            <a:picLocks noChangeAspect="1"/>
          </p:cNvPicPr>
          <p:nvPr/>
        </p:nvPicPr>
        <p:blipFill rotWithShape="1">
          <a:blip r:embed="rId2"/>
          <a:srcRect l="17852" t="21842" r="29437" b="52014"/>
          <a:stretch/>
        </p:blipFill>
        <p:spPr>
          <a:xfrm>
            <a:off x="1712890" y="3219718"/>
            <a:ext cx="8276627" cy="3284113"/>
          </a:xfrm>
          <a:prstGeom prst="rect">
            <a:avLst/>
          </a:prstGeom>
        </p:spPr>
      </p:pic>
      <p:sp>
        <p:nvSpPr>
          <p:cNvPr id="6" name="Right Arrow 5"/>
          <p:cNvSpPr/>
          <p:nvPr/>
        </p:nvSpPr>
        <p:spPr>
          <a:xfrm flipH="1">
            <a:off x="7645561" y="4546242"/>
            <a:ext cx="2953751"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04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addresses</a:t>
            </a:r>
            <a:endParaRPr lang="en-US" dirty="0"/>
          </a:p>
        </p:txBody>
      </p:sp>
      <p:sp>
        <p:nvSpPr>
          <p:cNvPr id="3" name="Content Placeholder 2"/>
          <p:cNvSpPr>
            <a:spLocks noGrp="1"/>
          </p:cNvSpPr>
          <p:nvPr>
            <p:ph idx="1"/>
          </p:nvPr>
        </p:nvSpPr>
        <p:spPr>
          <a:xfrm>
            <a:off x="838200" y="1825625"/>
            <a:ext cx="4179194" cy="4351338"/>
          </a:xfrm>
        </p:spPr>
        <p:txBody>
          <a:bodyPr/>
          <a:lstStyle/>
          <a:p>
            <a:r>
              <a:rPr lang="en-US" dirty="0" smtClean="0"/>
              <a:t>To display the MAC addresses of other hosts that your computer has recently connected to, type </a:t>
            </a:r>
            <a:r>
              <a:rPr lang="en-US" dirty="0" err="1" smtClean="0"/>
              <a:t>arp</a:t>
            </a:r>
            <a:r>
              <a:rPr lang="en-US" dirty="0" smtClean="0"/>
              <a:t> -a</a:t>
            </a:r>
            <a:endParaRPr lang="en-US" dirty="0"/>
          </a:p>
        </p:txBody>
      </p:sp>
      <p:pic>
        <p:nvPicPr>
          <p:cNvPr id="4" name="Picture 3"/>
          <p:cNvPicPr>
            <a:picLocks noChangeAspect="1"/>
          </p:cNvPicPr>
          <p:nvPr/>
        </p:nvPicPr>
        <p:blipFill rotWithShape="1">
          <a:blip r:embed="rId2"/>
          <a:srcRect l="6338" t="7186" r="41690" b="48844"/>
          <a:stretch/>
        </p:blipFill>
        <p:spPr>
          <a:xfrm>
            <a:off x="5017394" y="1856961"/>
            <a:ext cx="6336406" cy="4288666"/>
          </a:xfrm>
          <a:prstGeom prst="rect">
            <a:avLst/>
          </a:prstGeom>
        </p:spPr>
      </p:pic>
    </p:spTree>
    <p:extLst>
      <p:ext uri="{BB962C8B-B14F-4D97-AF65-F5344CB8AC3E}">
        <p14:creationId xmlns:p14="http://schemas.microsoft.com/office/powerpoint/2010/main" val="400217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Systems Interconnection (OSI)</a:t>
            </a:r>
          </a:p>
        </p:txBody>
      </p:sp>
      <p:sp>
        <p:nvSpPr>
          <p:cNvPr id="3" name="Content Placeholder 2"/>
          <p:cNvSpPr>
            <a:spLocks noGrp="1"/>
          </p:cNvSpPr>
          <p:nvPr>
            <p:ph idx="1"/>
          </p:nvPr>
        </p:nvSpPr>
        <p:spPr/>
        <p:txBody>
          <a:bodyPr/>
          <a:lstStyle/>
          <a:p>
            <a:r>
              <a:rPr lang="en-US" dirty="0"/>
              <a:t>The </a:t>
            </a:r>
            <a:r>
              <a:rPr lang="en-US" dirty="0" smtClean="0"/>
              <a:t>OSI </a:t>
            </a:r>
            <a:r>
              <a:rPr lang="en-US" dirty="0"/>
              <a:t>model is used to define how data communication occurs </a:t>
            </a:r>
            <a:r>
              <a:rPr lang="en-US" dirty="0" smtClean="0"/>
              <a:t>on computer networks.</a:t>
            </a:r>
            <a:endParaRPr lang="en-US" dirty="0"/>
          </a:p>
          <a:p>
            <a:r>
              <a:rPr lang="en-US" dirty="0"/>
              <a:t>The model is divided into 7 layers, each layer providing services to the layers above and below </a:t>
            </a:r>
            <a:r>
              <a:rPr lang="en-US" dirty="0" smtClean="0"/>
              <a:t>it.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2294090"/>
              </p:ext>
            </p:extLst>
          </p:nvPr>
        </p:nvGraphicFramePr>
        <p:xfrm>
          <a:off x="736243" y="3572814"/>
          <a:ext cx="10820401" cy="3169920"/>
        </p:xfrm>
        <a:graphic>
          <a:graphicData uri="http://schemas.openxmlformats.org/drawingml/2006/table">
            <a:tbl>
              <a:tblPr firstRow="1" bandRow="1">
                <a:tableStyleId>{00A15C55-8517-42AA-B614-E9B94910E393}</a:tableStyleId>
              </a:tblPr>
              <a:tblGrid>
                <a:gridCol w="3886201"/>
                <a:gridCol w="6934200"/>
              </a:tblGrid>
              <a:tr h="370840">
                <a:tc>
                  <a:txBody>
                    <a:bodyPr/>
                    <a:lstStyle/>
                    <a:p>
                      <a:pPr algn="ctr"/>
                      <a:r>
                        <a:rPr lang="en-US" sz="2000" dirty="0" smtClean="0"/>
                        <a:t>Layer</a:t>
                      </a:r>
                      <a:endParaRPr lang="en-US" sz="2000" dirty="0"/>
                    </a:p>
                  </a:txBody>
                  <a:tcPr/>
                </a:tc>
                <a:tc>
                  <a:txBody>
                    <a:bodyPr/>
                    <a:lstStyle/>
                    <a:p>
                      <a:pPr algn="ctr"/>
                      <a:r>
                        <a:rPr lang="en-US" sz="2000" dirty="0" smtClean="0"/>
                        <a:t>Defines</a:t>
                      </a:r>
                      <a:endParaRPr lang="en-US" sz="2000" dirty="0"/>
                    </a:p>
                  </a:txBody>
                  <a:tcPr/>
                </a:tc>
              </a:tr>
              <a:tr h="370840">
                <a:tc>
                  <a:txBody>
                    <a:bodyPr/>
                    <a:lstStyle/>
                    <a:p>
                      <a:r>
                        <a:rPr lang="en-US" sz="2000" dirty="0" smtClean="0"/>
                        <a:t>Layer 7</a:t>
                      </a:r>
                      <a:r>
                        <a:rPr lang="en-US" sz="2000" baseline="0" dirty="0" smtClean="0"/>
                        <a:t> – Application Layer</a:t>
                      </a:r>
                      <a:endParaRPr lang="en-US" sz="2000" dirty="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Enables</a:t>
                      </a:r>
                      <a:r>
                        <a:rPr lang="en-US" sz="2000" baseline="0" dirty="0" smtClean="0"/>
                        <a:t> users and applications to access network services</a:t>
                      </a:r>
                      <a:endParaRPr lang="en-US" sz="2000" dirty="0" smtClean="0"/>
                    </a:p>
                  </a:txBody>
                  <a:tcPr/>
                </a:tc>
              </a:tr>
              <a:tr h="370840">
                <a:tc>
                  <a:txBody>
                    <a:bodyPr/>
                    <a:lstStyle/>
                    <a:p>
                      <a:r>
                        <a:rPr lang="en-US" sz="2000" dirty="0" smtClean="0"/>
                        <a:t>Layer 6 – Presentation Layer</a:t>
                      </a:r>
                      <a:endParaRPr lang="en-US" sz="2000" dirty="0"/>
                    </a:p>
                  </a:txBody>
                  <a:tcPr/>
                </a:tc>
                <a:tc>
                  <a:txBody>
                    <a:bodyPr/>
                    <a:lstStyle/>
                    <a:p>
                      <a:r>
                        <a:rPr lang="en-US" sz="2000" dirty="0" smtClean="0"/>
                        <a:t>Translates data into</a:t>
                      </a:r>
                      <a:r>
                        <a:rPr lang="en-US" sz="2000" baseline="0" dirty="0" smtClean="0"/>
                        <a:t> a common format</a:t>
                      </a:r>
                      <a:endParaRPr lang="en-US" sz="2000" dirty="0" smtClean="0"/>
                    </a:p>
                  </a:txBody>
                  <a:tcPr/>
                </a:tc>
              </a:tr>
              <a:tr h="370840">
                <a:tc>
                  <a:txBody>
                    <a:bodyPr/>
                    <a:lstStyle/>
                    <a:p>
                      <a:r>
                        <a:rPr lang="en-US" sz="2000" dirty="0" smtClean="0"/>
                        <a:t>Layer 5 – Session Layer</a:t>
                      </a:r>
                      <a:endParaRPr lang="en-US" sz="2000" dirty="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Establishes a communication session between devices</a:t>
                      </a:r>
                    </a:p>
                  </a:txBody>
                  <a:tcPr/>
                </a:tc>
              </a:tr>
              <a:tr h="370840">
                <a:tc>
                  <a:txBody>
                    <a:bodyPr/>
                    <a:lstStyle/>
                    <a:p>
                      <a:r>
                        <a:rPr lang="en-US" sz="2000" dirty="0" smtClean="0"/>
                        <a:t>Layer 4 </a:t>
                      </a:r>
                      <a:r>
                        <a:rPr lang="en-US" sz="2000" baseline="0" dirty="0" smtClean="0"/>
                        <a:t>– </a:t>
                      </a:r>
                      <a:r>
                        <a:rPr lang="en-US" sz="2000" dirty="0" smtClean="0"/>
                        <a:t>Transport Layer</a:t>
                      </a:r>
                      <a:endParaRPr lang="en-US" sz="2000" dirty="0"/>
                    </a:p>
                  </a:txBody>
                  <a:tcPr/>
                </a:tc>
                <a:tc>
                  <a:txBody>
                    <a:bodyPr/>
                    <a:lstStyle/>
                    <a:p>
                      <a:r>
                        <a:rPr lang="en-US" sz="2000" dirty="0" smtClean="0"/>
                        <a:t>Manages</a:t>
                      </a:r>
                      <a:r>
                        <a:rPr lang="en-US" sz="2000" baseline="0" dirty="0" smtClean="0"/>
                        <a:t> message fragmentation and reassembly</a:t>
                      </a:r>
                      <a:endParaRPr lang="en-US" sz="2000" dirty="0"/>
                    </a:p>
                  </a:txBody>
                  <a:tcPr/>
                </a:tc>
              </a:tr>
              <a:tr h="370840">
                <a:tc>
                  <a:txBody>
                    <a:bodyPr/>
                    <a:lstStyle/>
                    <a:p>
                      <a:r>
                        <a:rPr lang="en-US" sz="2000" dirty="0" smtClean="0"/>
                        <a:t>Layer 3 </a:t>
                      </a:r>
                      <a:r>
                        <a:rPr lang="en-US" sz="2000" baseline="0" dirty="0" smtClean="0"/>
                        <a:t>– </a:t>
                      </a:r>
                      <a:r>
                        <a:rPr lang="en-US" sz="2000" dirty="0" smtClean="0"/>
                        <a:t>Network Layer</a:t>
                      </a:r>
                      <a:endParaRPr lang="en-US" sz="2000" dirty="0"/>
                    </a:p>
                  </a:txBody>
                  <a:tcPr/>
                </a:tc>
                <a:tc>
                  <a:txBody>
                    <a:bodyPr/>
                    <a:lstStyle/>
                    <a:p>
                      <a:r>
                        <a:rPr lang="en-US" sz="2000" dirty="0" smtClean="0"/>
                        <a:t>Manages</a:t>
                      </a:r>
                      <a:r>
                        <a:rPr lang="en-US" sz="2000" baseline="0" dirty="0" smtClean="0"/>
                        <a:t> data routing and creating sub networks</a:t>
                      </a:r>
                      <a:endParaRPr lang="en-US" sz="2000" dirty="0"/>
                    </a:p>
                  </a:txBody>
                  <a:tcPr/>
                </a:tc>
              </a:tr>
              <a:tr h="370840">
                <a:tc>
                  <a:txBody>
                    <a:bodyPr/>
                    <a:lstStyle/>
                    <a:p>
                      <a:r>
                        <a:rPr lang="en-US" sz="2000" dirty="0" smtClean="0"/>
                        <a:t>Layer 2 </a:t>
                      </a:r>
                      <a:r>
                        <a:rPr lang="en-US" sz="2000" baseline="0" dirty="0" smtClean="0"/>
                        <a:t>– </a:t>
                      </a:r>
                      <a:r>
                        <a:rPr lang="en-US" sz="2000" dirty="0" smtClean="0"/>
                        <a:t>Data</a:t>
                      </a:r>
                      <a:r>
                        <a:rPr lang="en-US" sz="2000" baseline="0" dirty="0" smtClean="0"/>
                        <a:t> Link Layer</a:t>
                      </a:r>
                      <a:endParaRPr lang="en-US" sz="2000" dirty="0"/>
                    </a:p>
                  </a:txBody>
                  <a:tcPr/>
                </a:tc>
                <a:tc>
                  <a:txBody>
                    <a:bodyPr/>
                    <a:lstStyle/>
                    <a:p>
                      <a:r>
                        <a:rPr lang="en-US" sz="2000" dirty="0" smtClean="0"/>
                        <a:t>Provides error-free transfer of data frames</a:t>
                      </a:r>
                      <a:endParaRPr lang="en-US" sz="2000" dirty="0"/>
                    </a:p>
                  </a:txBody>
                  <a:tcPr/>
                </a:tc>
              </a:tr>
              <a:tr h="370840">
                <a:tc>
                  <a:txBody>
                    <a:bodyPr/>
                    <a:lstStyle/>
                    <a:p>
                      <a:r>
                        <a:rPr lang="en-US" sz="2000" dirty="0" smtClean="0"/>
                        <a:t>Layer 1 </a:t>
                      </a:r>
                      <a:r>
                        <a:rPr lang="en-US" sz="2000" baseline="0" dirty="0" smtClean="0"/>
                        <a:t>– </a:t>
                      </a:r>
                      <a:r>
                        <a:rPr lang="en-US" sz="2000" dirty="0" smtClean="0"/>
                        <a:t>Physical</a:t>
                      </a:r>
                      <a:r>
                        <a:rPr lang="en-US" sz="2000" baseline="0" dirty="0" smtClean="0"/>
                        <a:t> Layer</a:t>
                      </a:r>
                    </a:p>
                  </a:txBody>
                  <a:tcPr/>
                </a:tc>
                <a:tc>
                  <a:txBody>
                    <a:bodyPr/>
                    <a:lstStyle/>
                    <a:p>
                      <a:r>
                        <a:rPr lang="en-US" sz="2000" baseline="0" dirty="0" smtClean="0"/>
                        <a:t>Physical network media and signal methods</a:t>
                      </a:r>
                    </a:p>
                  </a:txBody>
                  <a:tcPr/>
                </a:tc>
              </a:tr>
            </a:tbl>
          </a:graphicData>
        </a:graphic>
      </p:graphicFrame>
    </p:spTree>
    <p:extLst>
      <p:ext uri="{BB962C8B-B14F-4D97-AF65-F5344CB8AC3E}">
        <p14:creationId xmlns:p14="http://schemas.microsoft.com/office/powerpoint/2010/main" val="413299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42" y="240710"/>
            <a:ext cx="10515600" cy="1325563"/>
          </a:xfrm>
        </p:spPr>
        <p:txBody>
          <a:bodyPr/>
          <a:lstStyle/>
          <a:p>
            <a:r>
              <a:rPr lang="en-US" dirty="0" smtClean="0"/>
              <a:t>Layer 2 Switches</a:t>
            </a:r>
            <a:endParaRPr lang="en-US" dirty="0"/>
          </a:p>
        </p:txBody>
      </p:sp>
      <p:sp>
        <p:nvSpPr>
          <p:cNvPr id="3" name="Content Placeholder 2"/>
          <p:cNvSpPr>
            <a:spLocks noGrp="1"/>
          </p:cNvSpPr>
          <p:nvPr>
            <p:ph idx="1"/>
          </p:nvPr>
        </p:nvSpPr>
        <p:spPr>
          <a:xfrm>
            <a:off x="624624" y="1249997"/>
            <a:ext cx="10515600" cy="4351338"/>
          </a:xfrm>
        </p:spPr>
        <p:txBody>
          <a:bodyPr/>
          <a:lstStyle/>
          <a:p>
            <a:r>
              <a:rPr lang="en-US" dirty="0"/>
              <a:t>Layer 2 switches are hardware-based and use the MAC address of each host computer’s network adapter when deciding where to direct data </a:t>
            </a:r>
            <a:r>
              <a:rPr lang="en-US" dirty="0" smtClean="0"/>
              <a:t>frames</a:t>
            </a:r>
          </a:p>
          <a:p>
            <a:r>
              <a:rPr lang="en-US" dirty="0" smtClean="0"/>
              <a:t>Layer 2 switches are also the most common type of switch used on a LAN</a:t>
            </a:r>
            <a:endParaRPr lang="en-US" dirty="0"/>
          </a:p>
          <a:p>
            <a:r>
              <a:rPr lang="en-US" dirty="0"/>
              <a:t>Ports on the switch are mapped to the specific MAC address of the device attached</a:t>
            </a:r>
          </a:p>
          <a:p>
            <a:endParaRPr lang="en-US" dirty="0"/>
          </a:p>
        </p:txBody>
      </p:sp>
      <p:grpSp>
        <p:nvGrpSpPr>
          <p:cNvPr id="9" name="Group 8"/>
          <p:cNvGrpSpPr/>
          <p:nvPr/>
        </p:nvGrpSpPr>
        <p:grpSpPr>
          <a:xfrm>
            <a:off x="5204138" y="4224219"/>
            <a:ext cx="6781801" cy="2474047"/>
            <a:chOff x="4276859" y="3837853"/>
            <a:chExt cx="6781801" cy="2474047"/>
          </a:xfrm>
        </p:grpSpPr>
        <p:pic>
          <p:nvPicPr>
            <p:cNvPr id="4" name="Picture 3"/>
            <p:cNvPicPr>
              <a:picLocks noChangeAspect="1"/>
            </p:cNvPicPr>
            <p:nvPr/>
          </p:nvPicPr>
          <p:blipFill>
            <a:blip r:embed="rId2"/>
            <a:stretch>
              <a:fillRect/>
            </a:stretch>
          </p:blipFill>
          <p:spPr>
            <a:xfrm>
              <a:off x="7096260" y="4599853"/>
              <a:ext cx="3962400" cy="1398115"/>
            </a:xfrm>
            <a:prstGeom prst="rect">
              <a:avLst/>
            </a:prstGeom>
          </p:spPr>
        </p:pic>
        <p:sp>
          <p:nvSpPr>
            <p:cNvPr id="5" name="TextBox 4"/>
            <p:cNvSpPr txBox="1"/>
            <p:nvPr/>
          </p:nvSpPr>
          <p:spPr>
            <a:xfrm>
              <a:off x="4276859" y="3837853"/>
              <a:ext cx="274818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00:2a:db:38:9c:f1</a:t>
              </a:r>
            </a:p>
          </p:txBody>
        </p:sp>
        <p:sp>
          <p:nvSpPr>
            <p:cNvPr id="6" name="TextBox 5"/>
            <p:cNvSpPr txBox="1"/>
            <p:nvPr/>
          </p:nvSpPr>
          <p:spPr>
            <a:xfrm>
              <a:off x="4276859" y="5684036"/>
              <a:ext cx="27305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23:5c:f7:da:9c:32</a:t>
              </a:r>
            </a:p>
          </p:txBody>
        </p:sp>
        <p:cxnSp>
          <p:nvCxnSpPr>
            <p:cNvPr id="7" name="Straight Arrow Connector 6"/>
            <p:cNvCxnSpPr/>
            <p:nvPr/>
          </p:nvCxnSpPr>
          <p:spPr>
            <a:xfrm>
              <a:off x="6867659" y="4295053"/>
              <a:ext cx="762000" cy="708429"/>
            </a:xfrm>
            <a:prstGeom prst="straightConnector1">
              <a:avLst/>
            </a:prstGeom>
            <a:ln w="5715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67659" y="5308282"/>
              <a:ext cx="762000" cy="510772"/>
            </a:xfrm>
            <a:prstGeom prst="straightConnector1">
              <a:avLst/>
            </a:prstGeom>
            <a:ln w="57150">
              <a:solidFill>
                <a:schemeClr val="accent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6856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Issues with Layer 2 Switches</a:t>
            </a:r>
            <a:endParaRPr lang="en-US" dirty="0"/>
          </a:p>
        </p:txBody>
      </p:sp>
      <p:sp>
        <p:nvSpPr>
          <p:cNvPr id="3" name="Content Placeholder 2"/>
          <p:cNvSpPr>
            <a:spLocks noGrp="1"/>
          </p:cNvSpPr>
          <p:nvPr>
            <p:ph idx="1"/>
          </p:nvPr>
        </p:nvSpPr>
        <p:spPr/>
        <p:txBody>
          <a:bodyPr/>
          <a:lstStyle/>
          <a:p>
            <a:r>
              <a:rPr lang="en-US" dirty="0" smtClean="0"/>
              <a:t>Switches have memory  that is set aside to store the MAC address to port translation table – the Content Addressable Memory table or CAM Table</a:t>
            </a:r>
          </a:p>
          <a:p>
            <a:r>
              <a:rPr lang="en-US" dirty="0" smtClean="0"/>
              <a:t>This table can be compromised with a MAC Flood attack – an attempt to use up all the memory on the switch and change its state to </a:t>
            </a:r>
            <a:r>
              <a:rPr lang="en-US" dirty="0" err="1" smtClean="0"/>
              <a:t>failopen</a:t>
            </a:r>
            <a:r>
              <a:rPr lang="en-US" dirty="0" smtClean="0"/>
              <a:t> mode.</a:t>
            </a:r>
            <a:endParaRPr lang="en-US" dirty="0"/>
          </a:p>
        </p:txBody>
      </p:sp>
    </p:spTree>
    <p:extLst>
      <p:ext uri="{BB962C8B-B14F-4D97-AF65-F5344CB8AC3E}">
        <p14:creationId xmlns:p14="http://schemas.microsoft.com/office/powerpoint/2010/main" val="411260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LAN (VLAN)</a:t>
            </a:r>
            <a:endParaRPr lang="en-US" dirty="0"/>
          </a:p>
        </p:txBody>
      </p:sp>
      <p:sp>
        <p:nvSpPr>
          <p:cNvPr id="3" name="Content Placeholder 2"/>
          <p:cNvSpPr>
            <a:spLocks noGrp="1"/>
          </p:cNvSpPr>
          <p:nvPr>
            <p:ph idx="1"/>
          </p:nvPr>
        </p:nvSpPr>
        <p:spPr/>
        <p:txBody>
          <a:bodyPr/>
          <a:lstStyle/>
          <a:p>
            <a:r>
              <a:rPr lang="en-US" dirty="0"/>
              <a:t>Layer 2 switching can also allow for a virtual LAN (VLAN) to be implemented. </a:t>
            </a:r>
          </a:p>
          <a:p>
            <a:r>
              <a:rPr lang="en-US" dirty="0"/>
              <a:t>A VLAN is implemented to segment and organize the network, to reduce collisions, boost performance</a:t>
            </a:r>
          </a:p>
          <a:p>
            <a:r>
              <a:rPr lang="en-US" dirty="0"/>
              <a:t>IEEE 802.1Q is the standard that supports VLANs</a:t>
            </a:r>
          </a:p>
          <a:p>
            <a:r>
              <a:rPr lang="en-US" dirty="0"/>
              <a:t>A tag is added to the data frame to identify the VLAN</a:t>
            </a:r>
          </a:p>
          <a:p>
            <a:endParaRPr lang="en-US" dirty="0"/>
          </a:p>
        </p:txBody>
      </p:sp>
      <p:pic>
        <p:nvPicPr>
          <p:cNvPr id="4" name="Picture 3"/>
          <p:cNvPicPr>
            <a:picLocks noChangeAspect="1"/>
          </p:cNvPicPr>
          <p:nvPr/>
        </p:nvPicPr>
        <p:blipFill>
          <a:blip r:embed="rId2"/>
          <a:stretch>
            <a:fillRect/>
          </a:stretch>
        </p:blipFill>
        <p:spPr>
          <a:xfrm>
            <a:off x="6602712" y="5064305"/>
            <a:ext cx="4751088" cy="1676400"/>
          </a:xfrm>
          <a:prstGeom prst="rect">
            <a:avLst/>
          </a:prstGeom>
        </p:spPr>
      </p:pic>
      <p:sp>
        <p:nvSpPr>
          <p:cNvPr id="5" name="Rounded Rectangle 4"/>
          <p:cNvSpPr/>
          <p:nvPr/>
        </p:nvSpPr>
        <p:spPr bwMode="auto">
          <a:xfrm>
            <a:off x="6941563" y="4601509"/>
            <a:ext cx="1537252" cy="1185380"/>
          </a:xfrm>
          <a:prstGeom prst="roundRect">
            <a:avLst/>
          </a:prstGeom>
          <a:noFill/>
          <a:ln w="381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8413382" y="4601508"/>
            <a:ext cx="130865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VLAN1</a:t>
            </a:r>
          </a:p>
        </p:txBody>
      </p:sp>
      <p:sp>
        <p:nvSpPr>
          <p:cNvPr id="7" name="Rounded Rectangle 6"/>
          <p:cNvSpPr/>
          <p:nvPr/>
        </p:nvSpPr>
        <p:spPr bwMode="auto">
          <a:xfrm>
            <a:off x="8508714" y="4623266"/>
            <a:ext cx="990600" cy="1600661"/>
          </a:xfrm>
          <a:prstGeom prst="roundRect">
            <a:avLst/>
          </a:prstGeom>
          <a:noFill/>
          <a:ln w="381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TextBox 7"/>
          <p:cNvSpPr txBox="1"/>
          <p:nvPr/>
        </p:nvSpPr>
        <p:spPr>
          <a:xfrm>
            <a:off x="7150327" y="4609277"/>
            <a:ext cx="130865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VLAN2</a:t>
            </a:r>
          </a:p>
        </p:txBody>
      </p:sp>
    </p:spTree>
    <p:extLst>
      <p:ext uri="{BB962C8B-B14F-4D97-AF65-F5344CB8AC3E}">
        <p14:creationId xmlns:p14="http://schemas.microsoft.com/office/powerpoint/2010/main" val="2616966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00766"/>
            <a:ext cx="10515600" cy="4876197"/>
          </a:xfrm>
        </p:spPr>
        <p:txBody>
          <a:bodyPr>
            <a:normAutofit fontScale="92500" lnSpcReduction="10000"/>
          </a:bodyPr>
          <a:lstStyle/>
          <a:p>
            <a:r>
              <a:rPr lang="en-US" dirty="0" smtClean="0"/>
              <a:t>Open the command prompt</a:t>
            </a:r>
          </a:p>
          <a:p>
            <a:r>
              <a:rPr lang="en-US" dirty="0" smtClean="0"/>
              <a:t>Type ipconfig</a:t>
            </a:r>
          </a:p>
          <a:p>
            <a:r>
              <a:rPr lang="en-US" dirty="0" smtClean="0"/>
              <a:t>Ping another computer on the network</a:t>
            </a:r>
          </a:p>
          <a:p>
            <a:r>
              <a:rPr lang="en-US" dirty="0" smtClean="0"/>
              <a:t>Ping utilizes the Internet Control Message Protocol (ICMP)</a:t>
            </a:r>
          </a:p>
          <a:p>
            <a:r>
              <a:rPr lang="en-US" dirty="0" smtClean="0"/>
              <a:t>Notice the size of the replies you receive; by default, they should be 32 bytes each</a:t>
            </a:r>
          </a:p>
          <a:p>
            <a:r>
              <a:rPr lang="en-US" dirty="0" smtClean="0"/>
              <a:t>Type </a:t>
            </a:r>
            <a:r>
              <a:rPr lang="en-US" dirty="0" err="1" smtClean="0"/>
              <a:t>arp</a:t>
            </a:r>
            <a:r>
              <a:rPr lang="en-US" dirty="0"/>
              <a:t> </a:t>
            </a:r>
            <a:r>
              <a:rPr lang="en-US" dirty="0" smtClean="0"/>
              <a:t>–a</a:t>
            </a:r>
          </a:p>
          <a:p>
            <a:r>
              <a:rPr lang="en-US" dirty="0" smtClean="0"/>
              <a:t>You should find the IP address you just pinged</a:t>
            </a:r>
          </a:p>
          <a:p>
            <a:r>
              <a:rPr lang="en-US" dirty="0" smtClean="0"/>
              <a:t>The Address Resolution Protocol is another layer 3 protocol that resolves or translates IP addresses to MAC addresses – allowing connectivity between the layer 3 IP system and the layer 2 Ethernet system.</a:t>
            </a:r>
          </a:p>
        </p:txBody>
      </p:sp>
    </p:spTree>
    <p:extLst>
      <p:ext uri="{BB962C8B-B14F-4D97-AF65-F5344CB8AC3E}">
        <p14:creationId xmlns:p14="http://schemas.microsoft.com/office/powerpoint/2010/main" val="1503218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4390623" cy="4351338"/>
          </a:xfrm>
        </p:spPr>
        <p:txBody>
          <a:bodyPr/>
          <a:lstStyle/>
          <a:p>
            <a:r>
              <a:rPr lang="en-US" dirty="0"/>
              <a:t>Go to </a:t>
            </a:r>
            <a:r>
              <a:rPr lang="en-US" dirty="0">
                <a:hlinkClick r:id="rId2"/>
              </a:rPr>
              <a:t>http://www.wireshark.org</a:t>
            </a:r>
            <a:r>
              <a:rPr lang="en-US" dirty="0"/>
              <a:t> – download and install the Wireshark protocol analyzer</a:t>
            </a:r>
          </a:p>
          <a:p>
            <a:endParaRPr lang="en-US" dirty="0"/>
          </a:p>
        </p:txBody>
      </p:sp>
      <p:pic>
        <p:nvPicPr>
          <p:cNvPr id="4" name="Picture 3"/>
          <p:cNvPicPr>
            <a:picLocks noChangeAspect="1"/>
          </p:cNvPicPr>
          <p:nvPr/>
        </p:nvPicPr>
        <p:blipFill rotWithShape="1">
          <a:blip r:embed="rId3"/>
          <a:srcRect l="17535" t="12731" r="23204" b="12005"/>
          <a:stretch/>
        </p:blipFill>
        <p:spPr>
          <a:xfrm>
            <a:off x="5499279" y="206062"/>
            <a:ext cx="6439166" cy="6542468"/>
          </a:xfrm>
          <a:prstGeom prst="rect">
            <a:avLst/>
          </a:prstGeom>
        </p:spPr>
      </p:pic>
    </p:spTree>
    <p:extLst>
      <p:ext uri="{BB962C8B-B14F-4D97-AF65-F5344CB8AC3E}">
        <p14:creationId xmlns:p14="http://schemas.microsoft.com/office/powerpoint/2010/main" val="1788728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3 – Network Layer</a:t>
            </a:r>
            <a:endParaRPr lang="en-US" dirty="0"/>
          </a:p>
        </p:txBody>
      </p:sp>
      <p:sp>
        <p:nvSpPr>
          <p:cNvPr id="3" name="Content Placeholder 2"/>
          <p:cNvSpPr>
            <a:spLocks noGrp="1"/>
          </p:cNvSpPr>
          <p:nvPr>
            <p:ph idx="1"/>
          </p:nvPr>
        </p:nvSpPr>
        <p:spPr/>
        <p:txBody>
          <a:bodyPr/>
          <a:lstStyle/>
          <a:p>
            <a:r>
              <a:rPr lang="en-US" dirty="0"/>
              <a:t>Controls the operations of routing and switching information to different networks</a:t>
            </a:r>
          </a:p>
          <a:p>
            <a:r>
              <a:rPr lang="en-US" dirty="0"/>
              <a:t>Translates logical addresses or names to physical addresses</a:t>
            </a:r>
          </a:p>
          <a:p>
            <a:r>
              <a:rPr lang="en-US" dirty="0"/>
              <a:t>Internet Protocol (IP) is a Network Layer protocol</a:t>
            </a:r>
          </a:p>
          <a:p>
            <a:r>
              <a:rPr lang="en-US" dirty="0"/>
              <a:t>Devices that work at the network layer are routers and IP switches</a:t>
            </a:r>
          </a:p>
          <a:p>
            <a:r>
              <a:rPr lang="en-US" dirty="0"/>
              <a:t>Network Layer components: IP addresses, subnets</a:t>
            </a:r>
          </a:p>
          <a:p>
            <a:r>
              <a:rPr lang="en-US" dirty="0"/>
              <a:t>Unit of measurement: packets</a:t>
            </a:r>
          </a:p>
          <a:p>
            <a:endParaRPr lang="en-US" dirty="0"/>
          </a:p>
        </p:txBody>
      </p:sp>
    </p:spTree>
    <p:extLst>
      <p:ext uri="{BB962C8B-B14F-4D97-AF65-F5344CB8AC3E}">
        <p14:creationId xmlns:p14="http://schemas.microsoft.com/office/powerpoint/2010/main" val="3022664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Layer 3 Switching</a:t>
            </a:r>
            <a:endParaRPr lang="en-US" dirty="0"/>
          </a:p>
        </p:txBody>
      </p:sp>
      <p:sp>
        <p:nvSpPr>
          <p:cNvPr id="3" name="Content Placeholder 2"/>
          <p:cNvSpPr>
            <a:spLocks noGrp="1"/>
          </p:cNvSpPr>
          <p:nvPr>
            <p:ph idx="1"/>
          </p:nvPr>
        </p:nvSpPr>
        <p:spPr/>
        <p:txBody>
          <a:bodyPr/>
          <a:lstStyle/>
          <a:p>
            <a:r>
              <a:rPr lang="en-US" dirty="0" smtClean="0"/>
              <a:t>A layer 3 switch differs from a layer 2 switch because it determines paths for data using logical addressing (IP addresses) instead of physical addressing (MAC addresses).</a:t>
            </a:r>
          </a:p>
          <a:p>
            <a:r>
              <a:rPr lang="en-US" dirty="0" smtClean="0"/>
              <a:t>Layer 3 switches are similar to routers</a:t>
            </a:r>
          </a:p>
          <a:p>
            <a:r>
              <a:rPr lang="en-US" dirty="0"/>
              <a:t>Layer 3 switches forward packets, whereas layer 2 switches forward frames</a:t>
            </a:r>
          </a:p>
          <a:p>
            <a:endParaRPr lang="en-US" dirty="0"/>
          </a:p>
        </p:txBody>
      </p:sp>
    </p:spTree>
    <p:extLst>
      <p:ext uri="{BB962C8B-B14F-4D97-AF65-F5344CB8AC3E}">
        <p14:creationId xmlns:p14="http://schemas.microsoft.com/office/powerpoint/2010/main" val="3042746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4 – Transport Layer</a:t>
            </a:r>
            <a:endParaRPr lang="en-US" dirty="0"/>
          </a:p>
        </p:txBody>
      </p:sp>
      <p:sp>
        <p:nvSpPr>
          <p:cNvPr id="3" name="Content Placeholder 2"/>
          <p:cNvSpPr>
            <a:spLocks noGrp="1"/>
          </p:cNvSpPr>
          <p:nvPr>
            <p:ph idx="1"/>
          </p:nvPr>
        </p:nvSpPr>
        <p:spPr/>
        <p:txBody>
          <a:bodyPr/>
          <a:lstStyle/>
          <a:p>
            <a:r>
              <a:rPr lang="en-US" dirty="0"/>
              <a:t>This layer ensures messages are delivered error-free, in sequence and with no losses or duplications</a:t>
            </a:r>
          </a:p>
          <a:p>
            <a:r>
              <a:rPr lang="en-US" dirty="0"/>
              <a:t>Protocols that work at this layer segment messages, ensure correct reassembly at the receiving end, perform message acknowledgement and message traffic control</a:t>
            </a:r>
          </a:p>
          <a:p>
            <a:r>
              <a:rPr lang="en-US" dirty="0"/>
              <a:t>The Transport Layer contains both connection-oriented and connectionless protocols</a:t>
            </a:r>
          </a:p>
          <a:p>
            <a:r>
              <a:rPr lang="en-US" dirty="0"/>
              <a:t>Unit of measurement used: segments or messages</a:t>
            </a:r>
          </a:p>
          <a:p>
            <a:endParaRPr lang="en-US" dirty="0"/>
          </a:p>
        </p:txBody>
      </p:sp>
    </p:spTree>
    <p:extLst>
      <p:ext uri="{BB962C8B-B14F-4D97-AF65-F5344CB8AC3E}">
        <p14:creationId xmlns:p14="http://schemas.microsoft.com/office/powerpoint/2010/main" val="97111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4 Protocols</a:t>
            </a:r>
            <a:endParaRPr lang="en-US" dirty="0"/>
          </a:p>
        </p:txBody>
      </p:sp>
      <p:sp>
        <p:nvSpPr>
          <p:cNvPr id="3" name="Content Placeholder 2"/>
          <p:cNvSpPr>
            <a:spLocks noGrp="1"/>
          </p:cNvSpPr>
          <p:nvPr>
            <p:ph idx="1"/>
          </p:nvPr>
        </p:nvSpPr>
        <p:spPr/>
        <p:txBody>
          <a:bodyPr/>
          <a:lstStyle/>
          <a:p>
            <a:r>
              <a:rPr lang="en-US" dirty="0" smtClean="0"/>
              <a:t>2 common TCP/IP protocols that are utilized on Layer 4 are:</a:t>
            </a:r>
          </a:p>
          <a:p>
            <a:pPr lvl="1"/>
            <a:r>
              <a:rPr lang="en-US" dirty="0" smtClean="0"/>
              <a:t>Transmission Control Protocol (TCP) which is a connection-oriented protocol</a:t>
            </a:r>
          </a:p>
          <a:p>
            <a:pPr lvl="1"/>
            <a:r>
              <a:rPr lang="en-US" dirty="0" smtClean="0"/>
              <a:t>User Datagram Protocol (UDP) which is connectionless</a:t>
            </a:r>
          </a:p>
          <a:p>
            <a:pPr lvl="1"/>
            <a:endParaRPr lang="en-US" dirty="0"/>
          </a:p>
          <a:p>
            <a:r>
              <a:rPr lang="en-US" dirty="0" smtClean="0"/>
              <a:t>Examples:</a:t>
            </a:r>
          </a:p>
          <a:p>
            <a:pPr lvl="1"/>
            <a:r>
              <a:rPr lang="en-US" dirty="0" smtClean="0"/>
              <a:t>Web browsers use TCP </a:t>
            </a:r>
          </a:p>
          <a:p>
            <a:pPr lvl="1"/>
            <a:r>
              <a:rPr lang="en-US" dirty="0" smtClean="0"/>
              <a:t>Streaming media uses UDP</a:t>
            </a:r>
            <a:endParaRPr lang="en-US" dirty="0"/>
          </a:p>
        </p:txBody>
      </p:sp>
    </p:spTree>
    <p:extLst>
      <p:ext uri="{BB962C8B-B14F-4D97-AF65-F5344CB8AC3E}">
        <p14:creationId xmlns:p14="http://schemas.microsoft.com/office/powerpoint/2010/main" val="1650013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and UDP</a:t>
            </a:r>
            <a:endParaRPr lang="en-US" dirty="0"/>
          </a:p>
        </p:txBody>
      </p:sp>
      <p:sp>
        <p:nvSpPr>
          <p:cNvPr id="3" name="Content Placeholder 2"/>
          <p:cNvSpPr>
            <a:spLocks noGrp="1"/>
          </p:cNvSpPr>
          <p:nvPr>
            <p:ph idx="1"/>
          </p:nvPr>
        </p:nvSpPr>
        <p:spPr/>
        <p:txBody>
          <a:bodyPr>
            <a:normAutofit lnSpcReduction="10000"/>
          </a:bodyPr>
          <a:lstStyle/>
          <a:p>
            <a:r>
              <a:rPr lang="en-US" dirty="0" smtClean="0"/>
              <a:t>By using TCP, we are ensuring that data gets to its final destination. If a packet is lost along the way, it will be resent until the destination computer acknowledges delivery or ends the session.</a:t>
            </a:r>
          </a:p>
          <a:p>
            <a:r>
              <a:rPr lang="en-US" dirty="0" smtClean="0"/>
              <a:t>With streaming media, we are either watching or listening in real time. If a packet is lost, we don’t really care, because the time frame of the video or music has already passed. Once the packet it lost, we don’t want it back.</a:t>
            </a:r>
          </a:p>
          <a:p>
            <a:pPr lvl="1"/>
            <a:r>
              <a:rPr lang="en-US" dirty="0" smtClean="0"/>
              <a:t>If the packet loss becomes to sever, the streaming media will become incomprehensible</a:t>
            </a:r>
          </a:p>
        </p:txBody>
      </p:sp>
    </p:spTree>
    <p:extLst>
      <p:ext uri="{BB962C8B-B14F-4D97-AF65-F5344CB8AC3E}">
        <p14:creationId xmlns:p14="http://schemas.microsoft.com/office/powerpoint/2010/main" val="1961907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Model Layers</a:t>
            </a:r>
            <a:endParaRPr lang="en-US" dirty="0"/>
          </a:p>
        </p:txBody>
      </p:sp>
      <p:pic>
        <p:nvPicPr>
          <p:cNvPr id="13" name="Picture 12"/>
          <p:cNvPicPr>
            <a:picLocks noChangeAspect="1"/>
          </p:cNvPicPr>
          <p:nvPr/>
        </p:nvPicPr>
        <p:blipFill>
          <a:blip r:embed="rId2"/>
          <a:stretch>
            <a:fillRect/>
          </a:stretch>
        </p:blipFill>
        <p:spPr>
          <a:xfrm>
            <a:off x="2819400" y="1373104"/>
            <a:ext cx="900000" cy="783000"/>
          </a:xfrm>
          <a:prstGeom prst="rect">
            <a:avLst/>
          </a:prstGeom>
        </p:spPr>
      </p:pic>
      <p:pic>
        <p:nvPicPr>
          <p:cNvPr id="14" name="Picture 13"/>
          <p:cNvPicPr>
            <a:picLocks noChangeAspect="1"/>
          </p:cNvPicPr>
          <p:nvPr/>
        </p:nvPicPr>
        <p:blipFill>
          <a:blip r:embed="rId3"/>
          <a:stretch>
            <a:fillRect/>
          </a:stretch>
        </p:blipFill>
        <p:spPr>
          <a:xfrm>
            <a:off x="8610600" y="1361381"/>
            <a:ext cx="900000" cy="7830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022102846"/>
              </p:ext>
            </p:extLst>
          </p:nvPr>
        </p:nvGraphicFramePr>
        <p:xfrm>
          <a:off x="1275500" y="2351981"/>
          <a:ext cx="3829900" cy="3866331"/>
        </p:xfrm>
        <a:graphic>
          <a:graphicData uri="http://schemas.openxmlformats.org/drawingml/2006/table">
            <a:tbl>
              <a:tblPr firstRow="1" bandRow="1">
                <a:tableStyleId>{5C22544A-7EE6-4342-B048-85BDC9FD1C3A}</a:tableStyleId>
              </a:tblPr>
              <a:tblGrid>
                <a:gridCol w="1914950"/>
                <a:gridCol w="1914950"/>
              </a:tblGrid>
              <a:tr h="431349">
                <a:tc>
                  <a:txBody>
                    <a:bodyPr/>
                    <a:lstStyle/>
                    <a:p>
                      <a:r>
                        <a:rPr lang="en-US" dirty="0" smtClean="0"/>
                        <a:t>Layer</a:t>
                      </a:r>
                      <a:endParaRPr lang="en-US" dirty="0"/>
                    </a:p>
                  </a:txBody>
                  <a:tcPr/>
                </a:tc>
                <a:tc>
                  <a:txBody>
                    <a:bodyPr/>
                    <a:lstStyle/>
                    <a:p>
                      <a:r>
                        <a:rPr lang="en-US" dirty="0" smtClean="0"/>
                        <a:t>Protocol</a:t>
                      </a:r>
                      <a:r>
                        <a:rPr lang="en-US" baseline="0" dirty="0" smtClean="0"/>
                        <a:t> Data Unit (PDU)</a:t>
                      </a:r>
                      <a:endParaRPr lang="en-US" dirty="0"/>
                    </a:p>
                  </a:txBody>
                  <a:tcPr/>
                </a:tc>
              </a:tr>
              <a:tr h="460893">
                <a:tc>
                  <a:txBody>
                    <a:bodyPr/>
                    <a:lstStyle/>
                    <a:p>
                      <a:r>
                        <a:rPr lang="en-US" sz="2000" dirty="0" smtClean="0">
                          <a:latin typeface="+mj-lt"/>
                        </a:rPr>
                        <a:t>Application</a:t>
                      </a:r>
                      <a:endParaRPr lang="en-US" sz="2000" dirty="0">
                        <a:latin typeface="+mj-lt"/>
                      </a:endParaRPr>
                    </a:p>
                  </a:txBody>
                  <a:tcPr/>
                </a:tc>
                <a:tc>
                  <a:txBody>
                    <a:bodyPr/>
                    <a:lstStyle/>
                    <a:p>
                      <a:r>
                        <a:rPr lang="en-US" sz="2000" dirty="0" smtClean="0">
                          <a:latin typeface="+mj-lt"/>
                        </a:rPr>
                        <a:t>Data</a:t>
                      </a:r>
                    </a:p>
                  </a:txBody>
                  <a:tcPr/>
                </a:tc>
              </a:tr>
              <a:tr h="460893">
                <a:tc>
                  <a:txBody>
                    <a:bodyPr/>
                    <a:lstStyle/>
                    <a:p>
                      <a:r>
                        <a:rPr lang="en-US" sz="2000" dirty="0" smtClean="0">
                          <a:latin typeface="+mj-lt"/>
                        </a:rPr>
                        <a:t>Presentation</a:t>
                      </a:r>
                      <a:endParaRPr lang="en-US" sz="2000" dirty="0">
                        <a:latin typeface="+mj-lt"/>
                      </a:endParaRP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latin typeface="+mj-lt"/>
                        </a:rPr>
                        <a:t>Data</a:t>
                      </a:r>
                    </a:p>
                  </a:txBody>
                  <a:tcPr/>
                </a:tc>
              </a:tr>
              <a:tr h="460893">
                <a:tc>
                  <a:txBody>
                    <a:bodyPr/>
                    <a:lstStyle/>
                    <a:p>
                      <a:r>
                        <a:rPr lang="en-US" sz="2000" dirty="0" smtClean="0">
                          <a:latin typeface="+mj-lt"/>
                        </a:rPr>
                        <a:t>Session</a:t>
                      </a:r>
                      <a:endParaRPr lang="en-US" sz="2000" dirty="0">
                        <a:latin typeface="+mj-lt"/>
                      </a:endParaRP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latin typeface="+mj-lt"/>
                        </a:rPr>
                        <a:t>Data</a:t>
                      </a:r>
                    </a:p>
                  </a:txBody>
                  <a:tcPr/>
                </a:tc>
              </a:tr>
              <a:tr h="460893">
                <a:tc>
                  <a:txBody>
                    <a:bodyPr/>
                    <a:lstStyle/>
                    <a:p>
                      <a:r>
                        <a:rPr lang="en-US" sz="2000" dirty="0" smtClean="0">
                          <a:latin typeface="+mj-lt"/>
                        </a:rPr>
                        <a:t>Transport</a:t>
                      </a:r>
                      <a:endParaRPr lang="en-US" sz="2000" dirty="0">
                        <a:latin typeface="+mj-lt"/>
                      </a:endParaRPr>
                    </a:p>
                  </a:txBody>
                  <a:tcPr/>
                </a:tc>
                <a:tc>
                  <a:txBody>
                    <a:bodyPr/>
                    <a:lstStyle/>
                    <a:p>
                      <a:r>
                        <a:rPr lang="en-US" sz="2000" dirty="0" smtClean="0">
                          <a:latin typeface="+mj-lt"/>
                        </a:rPr>
                        <a:t>Segment</a:t>
                      </a:r>
                      <a:endParaRPr lang="en-US" sz="2000" dirty="0">
                        <a:latin typeface="+mj-lt"/>
                      </a:endParaRPr>
                    </a:p>
                  </a:txBody>
                  <a:tcPr/>
                </a:tc>
              </a:tr>
              <a:tr h="460893">
                <a:tc>
                  <a:txBody>
                    <a:bodyPr/>
                    <a:lstStyle/>
                    <a:p>
                      <a:r>
                        <a:rPr lang="en-US" sz="2000" dirty="0" smtClean="0">
                          <a:latin typeface="+mj-lt"/>
                        </a:rPr>
                        <a:t>Network</a:t>
                      </a:r>
                      <a:endParaRPr lang="en-US" sz="2000" dirty="0">
                        <a:latin typeface="+mj-lt"/>
                      </a:endParaRPr>
                    </a:p>
                  </a:txBody>
                  <a:tcPr/>
                </a:tc>
                <a:tc>
                  <a:txBody>
                    <a:bodyPr/>
                    <a:lstStyle/>
                    <a:p>
                      <a:r>
                        <a:rPr lang="en-US" sz="2000" dirty="0" smtClean="0">
                          <a:latin typeface="+mj-lt"/>
                        </a:rPr>
                        <a:t>Packet</a:t>
                      </a:r>
                      <a:endParaRPr lang="en-US" sz="2000" dirty="0">
                        <a:latin typeface="+mj-lt"/>
                      </a:endParaRPr>
                    </a:p>
                  </a:txBody>
                  <a:tcPr/>
                </a:tc>
              </a:tr>
              <a:tr h="460893">
                <a:tc>
                  <a:txBody>
                    <a:bodyPr/>
                    <a:lstStyle/>
                    <a:p>
                      <a:r>
                        <a:rPr lang="en-US" sz="2000" dirty="0" smtClean="0">
                          <a:latin typeface="+mj-lt"/>
                        </a:rPr>
                        <a:t>Data Link</a:t>
                      </a:r>
                      <a:endParaRPr lang="en-US" sz="2000" dirty="0">
                        <a:latin typeface="+mj-lt"/>
                      </a:endParaRPr>
                    </a:p>
                  </a:txBody>
                  <a:tcPr/>
                </a:tc>
                <a:tc>
                  <a:txBody>
                    <a:bodyPr/>
                    <a:lstStyle/>
                    <a:p>
                      <a:r>
                        <a:rPr lang="en-US" sz="2000" dirty="0" smtClean="0">
                          <a:latin typeface="+mj-lt"/>
                        </a:rPr>
                        <a:t>Frame</a:t>
                      </a:r>
                      <a:endParaRPr lang="en-US" sz="2000" dirty="0">
                        <a:latin typeface="+mj-lt"/>
                      </a:endParaRPr>
                    </a:p>
                  </a:txBody>
                  <a:tcPr/>
                </a:tc>
              </a:tr>
              <a:tr h="460893">
                <a:tc>
                  <a:txBody>
                    <a:bodyPr/>
                    <a:lstStyle/>
                    <a:p>
                      <a:r>
                        <a:rPr lang="en-US" sz="2000" dirty="0" smtClean="0">
                          <a:latin typeface="+mj-lt"/>
                        </a:rPr>
                        <a:t>Physical</a:t>
                      </a:r>
                      <a:endParaRPr lang="en-US" sz="2000" dirty="0">
                        <a:latin typeface="+mj-lt"/>
                      </a:endParaRPr>
                    </a:p>
                  </a:txBody>
                  <a:tcPr/>
                </a:tc>
                <a:tc>
                  <a:txBody>
                    <a:bodyPr/>
                    <a:lstStyle/>
                    <a:p>
                      <a:r>
                        <a:rPr lang="en-US" sz="2000" dirty="0" smtClean="0">
                          <a:latin typeface="+mj-lt"/>
                        </a:rPr>
                        <a:t>Bits</a:t>
                      </a:r>
                      <a:endParaRPr lang="en-US" sz="2000" dirty="0">
                        <a:latin typeface="+mj-lt"/>
                      </a:endParaRPr>
                    </a:p>
                  </a:txBody>
                  <a:tcPr/>
                </a:tc>
              </a:tr>
            </a:tbl>
          </a:graphicData>
        </a:graphic>
      </p:graphicFrame>
      <p:sp>
        <p:nvSpPr>
          <p:cNvPr id="16" name="Down Arrow 15"/>
          <p:cNvSpPr/>
          <p:nvPr/>
        </p:nvSpPr>
        <p:spPr bwMode="auto">
          <a:xfrm>
            <a:off x="5257800" y="2504381"/>
            <a:ext cx="381000" cy="3505200"/>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aphicFrame>
        <p:nvGraphicFramePr>
          <p:cNvPr id="17" name="Table 16"/>
          <p:cNvGraphicFramePr>
            <a:graphicFrameLocks noGrp="1"/>
          </p:cNvGraphicFramePr>
          <p:nvPr>
            <p:extLst>
              <p:ext uri="{D42A27DB-BD31-4B8C-83A1-F6EECF244321}">
                <p14:modId xmlns:p14="http://schemas.microsoft.com/office/powerpoint/2010/main" val="3530288550"/>
              </p:ext>
            </p:extLst>
          </p:nvPr>
        </p:nvGraphicFramePr>
        <p:xfrm>
          <a:off x="7086600" y="2350250"/>
          <a:ext cx="3829900" cy="3866331"/>
        </p:xfrm>
        <a:graphic>
          <a:graphicData uri="http://schemas.openxmlformats.org/drawingml/2006/table">
            <a:tbl>
              <a:tblPr firstRow="1" bandRow="1">
                <a:tableStyleId>{5C22544A-7EE6-4342-B048-85BDC9FD1C3A}</a:tableStyleId>
              </a:tblPr>
              <a:tblGrid>
                <a:gridCol w="1914950"/>
                <a:gridCol w="1914950"/>
              </a:tblGrid>
              <a:tr h="431349">
                <a:tc>
                  <a:txBody>
                    <a:bodyPr/>
                    <a:lstStyle/>
                    <a:p>
                      <a:r>
                        <a:rPr lang="en-US" dirty="0" smtClean="0"/>
                        <a:t>Layer</a:t>
                      </a:r>
                      <a:endParaRPr lang="en-US" dirty="0"/>
                    </a:p>
                  </a:txBody>
                  <a:tcPr/>
                </a:tc>
                <a:tc>
                  <a:txBody>
                    <a:bodyPr/>
                    <a:lstStyle/>
                    <a:p>
                      <a:r>
                        <a:rPr lang="en-US" dirty="0" smtClean="0"/>
                        <a:t>Protocol</a:t>
                      </a:r>
                      <a:r>
                        <a:rPr lang="en-US" baseline="0" dirty="0" smtClean="0"/>
                        <a:t> Data Unit (PDU)</a:t>
                      </a:r>
                      <a:endParaRPr lang="en-US" dirty="0"/>
                    </a:p>
                  </a:txBody>
                  <a:tcPr/>
                </a:tc>
              </a:tr>
              <a:tr h="460893">
                <a:tc>
                  <a:txBody>
                    <a:bodyPr/>
                    <a:lstStyle/>
                    <a:p>
                      <a:r>
                        <a:rPr lang="en-US" sz="2000" dirty="0" smtClean="0">
                          <a:latin typeface="+mj-lt"/>
                        </a:rPr>
                        <a:t>Application</a:t>
                      </a:r>
                      <a:endParaRPr lang="en-US" sz="2000" dirty="0">
                        <a:latin typeface="+mj-lt"/>
                      </a:endParaRPr>
                    </a:p>
                  </a:txBody>
                  <a:tcPr/>
                </a:tc>
                <a:tc>
                  <a:txBody>
                    <a:bodyPr/>
                    <a:lstStyle/>
                    <a:p>
                      <a:r>
                        <a:rPr lang="en-US" sz="2000" dirty="0" smtClean="0">
                          <a:latin typeface="+mj-lt"/>
                        </a:rPr>
                        <a:t>Data</a:t>
                      </a:r>
                    </a:p>
                  </a:txBody>
                  <a:tcPr/>
                </a:tc>
              </a:tr>
              <a:tr h="460893">
                <a:tc>
                  <a:txBody>
                    <a:bodyPr/>
                    <a:lstStyle/>
                    <a:p>
                      <a:r>
                        <a:rPr lang="en-US" sz="2000" dirty="0" smtClean="0">
                          <a:latin typeface="+mj-lt"/>
                        </a:rPr>
                        <a:t>Presentation</a:t>
                      </a:r>
                      <a:endParaRPr lang="en-US" sz="2000" dirty="0">
                        <a:latin typeface="+mj-lt"/>
                      </a:endParaRP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latin typeface="+mj-lt"/>
                        </a:rPr>
                        <a:t>Data</a:t>
                      </a:r>
                    </a:p>
                  </a:txBody>
                  <a:tcPr/>
                </a:tc>
              </a:tr>
              <a:tr h="460893">
                <a:tc>
                  <a:txBody>
                    <a:bodyPr/>
                    <a:lstStyle/>
                    <a:p>
                      <a:r>
                        <a:rPr lang="en-US" sz="2000" dirty="0" smtClean="0">
                          <a:latin typeface="+mj-lt"/>
                        </a:rPr>
                        <a:t>Session</a:t>
                      </a:r>
                      <a:endParaRPr lang="en-US" sz="2000" dirty="0">
                        <a:latin typeface="+mj-lt"/>
                      </a:endParaRP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latin typeface="+mj-lt"/>
                        </a:rPr>
                        <a:t>Data</a:t>
                      </a:r>
                    </a:p>
                  </a:txBody>
                  <a:tcPr/>
                </a:tc>
              </a:tr>
              <a:tr h="460893">
                <a:tc>
                  <a:txBody>
                    <a:bodyPr/>
                    <a:lstStyle/>
                    <a:p>
                      <a:r>
                        <a:rPr lang="en-US" sz="2000" dirty="0" smtClean="0">
                          <a:latin typeface="+mj-lt"/>
                        </a:rPr>
                        <a:t>Transport</a:t>
                      </a:r>
                      <a:endParaRPr lang="en-US" sz="2000" dirty="0">
                        <a:latin typeface="+mj-lt"/>
                      </a:endParaRPr>
                    </a:p>
                  </a:txBody>
                  <a:tcPr/>
                </a:tc>
                <a:tc>
                  <a:txBody>
                    <a:bodyPr/>
                    <a:lstStyle/>
                    <a:p>
                      <a:r>
                        <a:rPr lang="en-US" sz="2000" dirty="0" smtClean="0">
                          <a:latin typeface="+mj-lt"/>
                        </a:rPr>
                        <a:t>Segment</a:t>
                      </a:r>
                      <a:endParaRPr lang="en-US" sz="2000" dirty="0">
                        <a:latin typeface="+mj-lt"/>
                      </a:endParaRPr>
                    </a:p>
                  </a:txBody>
                  <a:tcPr/>
                </a:tc>
              </a:tr>
              <a:tr h="460893">
                <a:tc>
                  <a:txBody>
                    <a:bodyPr/>
                    <a:lstStyle/>
                    <a:p>
                      <a:r>
                        <a:rPr lang="en-US" sz="2000" dirty="0" smtClean="0">
                          <a:latin typeface="+mj-lt"/>
                        </a:rPr>
                        <a:t>Network</a:t>
                      </a:r>
                      <a:endParaRPr lang="en-US" sz="2000" dirty="0">
                        <a:latin typeface="+mj-lt"/>
                      </a:endParaRPr>
                    </a:p>
                  </a:txBody>
                  <a:tcPr/>
                </a:tc>
                <a:tc>
                  <a:txBody>
                    <a:bodyPr/>
                    <a:lstStyle/>
                    <a:p>
                      <a:r>
                        <a:rPr lang="en-US" sz="2000" dirty="0" smtClean="0">
                          <a:latin typeface="+mj-lt"/>
                        </a:rPr>
                        <a:t>Packet</a:t>
                      </a:r>
                      <a:endParaRPr lang="en-US" sz="2000" dirty="0">
                        <a:latin typeface="+mj-lt"/>
                      </a:endParaRPr>
                    </a:p>
                  </a:txBody>
                  <a:tcPr/>
                </a:tc>
              </a:tr>
              <a:tr h="460893">
                <a:tc>
                  <a:txBody>
                    <a:bodyPr/>
                    <a:lstStyle/>
                    <a:p>
                      <a:r>
                        <a:rPr lang="en-US" sz="2000" dirty="0" smtClean="0">
                          <a:latin typeface="+mj-lt"/>
                        </a:rPr>
                        <a:t>Data Link</a:t>
                      </a:r>
                      <a:endParaRPr lang="en-US" sz="2000" dirty="0">
                        <a:latin typeface="+mj-lt"/>
                      </a:endParaRPr>
                    </a:p>
                  </a:txBody>
                  <a:tcPr/>
                </a:tc>
                <a:tc>
                  <a:txBody>
                    <a:bodyPr/>
                    <a:lstStyle/>
                    <a:p>
                      <a:r>
                        <a:rPr lang="en-US" sz="2000" dirty="0" smtClean="0">
                          <a:latin typeface="+mj-lt"/>
                        </a:rPr>
                        <a:t>Frame</a:t>
                      </a:r>
                      <a:endParaRPr lang="en-US" sz="2000" dirty="0">
                        <a:latin typeface="+mj-lt"/>
                      </a:endParaRPr>
                    </a:p>
                  </a:txBody>
                  <a:tcPr/>
                </a:tc>
              </a:tr>
              <a:tr h="460893">
                <a:tc>
                  <a:txBody>
                    <a:bodyPr/>
                    <a:lstStyle/>
                    <a:p>
                      <a:r>
                        <a:rPr lang="en-US" sz="2000" dirty="0" smtClean="0">
                          <a:latin typeface="+mj-lt"/>
                        </a:rPr>
                        <a:t>Physical</a:t>
                      </a:r>
                      <a:endParaRPr lang="en-US" sz="2000" dirty="0">
                        <a:latin typeface="+mj-lt"/>
                      </a:endParaRPr>
                    </a:p>
                  </a:txBody>
                  <a:tcPr/>
                </a:tc>
                <a:tc>
                  <a:txBody>
                    <a:bodyPr/>
                    <a:lstStyle/>
                    <a:p>
                      <a:r>
                        <a:rPr lang="en-US" sz="2000" dirty="0" smtClean="0">
                          <a:latin typeface="+mj-lt"/>
                        </a:rPr>
                        <a:t>Bits</a:t>
                      </a:r>
                      <a:endParaRPr lang="en-US" sz="2000" dirty="0">
                        <a:latin typeface="+mj-lt"/>
                      </a:endParaRPr>
                    </a:p>
                  </a:txBody>
                  <a:tcPr/>
                </a:tc>
              </a:tr>
            </a:tbl>
          </a:graphicData>
        </a:graphic>
      </p:graphicFrame>
      <p:sp>
        <p:nvSpPr>
          <p:cNvPr id="18" name="Down Arrow 17"/>
          <p:cNvSpPr/>
          <p:nvPr/>
        </p:nvSpPr>
        <p:spPr bwMode="auto">
          <a:xfrm rot="10800000">
            <a:off x="6553200" y="2504381"/>
            <a:ext cx="381000" cy="3505200"/>
          </a:xfrm>
          <a:prstGeom prst="down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Freeform 18"/>
          <p:cNvSpPr/>
          <p:nvPr/>
        </p:nvSpPr>
        <p:spPr bwMode="auto">
          <a:xfrm>
            <a:off x="3165231" y="6285073"/>
            <a:ext cx="5884984" cy="0"/>
          </a:xfrm>
          <a:custGeom>
            <a:avLst/>
            <a:gdLst>
              <a:gd name="connsiteX0" fmla="*/ 0 w 5884984"/>
              <a:gd name="connsiteY0" fmla="*/ 0 h 0"/>
              <a:gd name="connsiteX1" fmla="*/ 5884984 w 5884984"/>
              <a:gd name="connsiteY1" fmla="*/ 0 h 0"/>
            </a:gdLst>
            <a:ahLst/>
            <a:cxnLst>
              <a:cxn ang="0">
                <a:pos x="connsiteX0" y="connsiteY0"/>
              </a:cxn>
              <a:cxn ang="0">
                <a:pos x="connsiteX1" y="connsiteY1"/>
              </a:cxn>
            </a:cxnLst>
            <a:rect l="l" t="t" r="r" b="b"/>
            <a:pathLst>
              <a:path w="5884984">
                <a:moveTo>
                  <a:pt x="0" y="0"/>
                </a:moveTo>
                <a:lnTo>
                  <a:pt x="5884984" y="0"/>
                </a:ln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bwMode="auto">
          <a:xfrm>
            <a:off x="2583030" y="6274257"/>
            <a:ext cx="7049386" cy="286309"/>
          </a:xfrm>
          <a:custGeom>
            <a:avLst/>
            <a:gdLst>
              <a:gd name="connsiteX0" fmla="*/ 0 w 7049386"/>
              <a:gd name="connsiteY0" fmla="*/ 155708 h 286309"/>
              <a:gd name="connsiteX1" fmla="*/ 3481754 w 7049386"/>
              <a:gd name="connsiteY1" fmla="*/ 3308 h 286309"/>
              <a:gd name="connsiteX2" fmla="*/ 5134708 w 7049386"/>
              <a:gd name="connsiteY2" fmla="*/ 284662 h 286309"/>
              <a:gd name="connsiteX3" fmla="*/ 6928339 w 7049386"/>
              <a:gd name="connsiteY3" fmla="*/ 120539 h 286309"/>
              <a:gd name="connsiteX4" fmla="*/ 6740769 w 7049386"/>
              <a:gd name="connsiteY4" fmla="*/ 143985 h 28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386" h="286309">
                <a:moveTo>
                  <a:pt x="0" y="155708"/>
                </a:moveTo>
                <a:cubicBezTo>
                  <a:pt x="1312984" y="68762"/>
                  <a:pt x="2625969" y="-18184"/>
                  <a:pt x="3481754" y="3308"/>
                </a:cubicBezTo>
                <a:cubicBezTo>
                  <a:pt x="4337539" y="24800"/>
                  <a:pt x="4560277" y="265124"/>
                  <a:pt x="5134708" y="284662"/>
                </a:cubicBezTo>
                <a:cubicBezTo>
                  <a:pt x="5709139" y="304200"/>
                  <a:pt x="6660662" y="143985"/>
                  <a:pt x="6928339" y="120539"/>
                </a:cubicBezTo>
                <a:cubicBezTo>
                  <a:pt x="7196016" y="97093"/>
                  <a:pt x="6968392" y="120539"/>
                  <a:pt x="6740769" y="143985"/>
                </a:cubicBezTo>
              </a:path>
            </a:pathLst>
          </a:custGeom>
          <a:noFill/>
          <a:ln w="34925">
            <a:solidFill>
              <a:schemeClr val="tx2">
                <a:lumMod val="1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bwMode="auto">
          <a:xfrm>
            <a:off x="5486400" y="5998765"/>
            <a:ext cx="1143000" cy="196619"/>
          </a:xfrm>
          <a:prstGeom prst="rightArrow">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TextBox 21"/>
          <p:cNvSpPr txBox="1"/>
          <p:nvPr/>
        </p:nvSpPr>
        <p:spPr>
          <a:xfrm>
            <a:off x="5257800" y="6178316"/>
            <a:ext cx="1676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20000"/>
                    <a:lumOff val="80000"/>
                  </a:schemeClr>
                </a:solidFill>
              </a:rPr>
              <a:t>The Wire</a:t>
            </a:r>
          </a:p>
        </p:txBody>
      </p:sp>
    </p:spTree>
    <p:extLst>
      <p:ext uri="{BB962C8B-B14F-4D97-AF65-F5344CB8AC3E}">
        <p14:creationId xmlns:p14="http://schemas.microsoft.com/office/powerpoint/2010/main" val="189920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and UDP</a:t>
            </a:r>
            <a:endParaRPr lang="en-US" dirty="0"/>
          </a:p>
        </p:txBody>
      </p:sp>
      <p:sp>
        <p:nvSpPr>
          <p:cNvPr id="3" name="Content Placeholder 2"/>
          <p:cNvSpPr>
            <a:spLocks noGrp="1"/>
          </p:cNvSpPr>
          <p:nvPr>
            <p:ph idx="1"/>
          </p:nvPr>
        </p:nvSpPr>
        <p:spPr/>
        <p:txBody>
          <a:bodyPr/>
          <a:lstStyle/>
          <a:p>
            <a:r>
              <a:rPr lang="en-US" dirty="0"/>
              <a:t>TCP transport is used for logging on, file and print sharing, replication of information between domain controllers, transfer of browse lists, and other common functions. TCP can only be used for one-to-one communications.</a:t>
            </a:r>
          </a:p>
          <a:p>
            <a:r>
              <a:rPr lang="en-US" dirty="0"/>
              <a:t>UDP is often used for one-to-many communications, using broadcast or multicast IP datagrams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8619498"/>
              </p:ext>
            </p:extLst>
          </p:nvPr>
        </p:nvGraphicFramePr>
        <p:xfrm>
          <a:off x="1013138" y="4844602"/>
          <a:ext cx="9982200" cy="1676400"/>
        </p:xfrm>
        <a:graphic>
          <a:graphicData uri="http://schemas.openxmlformats.org/drawingml/2006/table">
            <a:tbl>
              <a:tblPr firstRow="1" bandRow="1">
                <a:tableStyleId>{F5AB1C69-6EDB-4FF4-983F-18BD219EF322}</a:tableStyleId>
              </a:tblPr>
              <a:tblGrid>
                <a:gridCol w="3505200"/>
                <a:gridCol w="3177099"/>
                <a:gridCol w="3299901"/>
              </a:tblGrid>
              <a:tr h="556137">
                <a:tc>
                  <a:txBody>
                    <a:bodyPr/>
                    <a:lstStyle/>
                    <a:p>
                      <a:pPr algn="ctr"/>
                      <a:r>
                        <a:rPr lang="en-US" sz="1800" dirty="0" smtClean="0"/>
                        <a:t>Protocol</a:t>
                      </a:r>
                      <a:endParaRPr lang="en-US" sz="1800" dirty="0"/>
                    </a:p>
                  </a:txBody>
                  <a:tcPr marT="45719" marB="45719"/>
                </a:tc>
                <a:tc>
                  <a:txBody>
                    <a:bodyPr/>
                    <a:lstStyle/>
                    <a:p>
                      <a:pPr algn="ctr"/>
                      <a:r>
                        <a:rPr lang="en-US" sz="1800" dirty="0" smtClean="0"/>
                        <a:t>Type</a:t>
                      </a:r>
                      <a:endParaRPr lang="en-US" sz="1800" dirty="0"/>
                    </a:p>
                  </a:txBody>
                  <a:tcPr marT="45719" marB="45719"/>
                </a:tc>
                <a:tc>
                  <a:txBody>
                    <a:bodyPr/>
                    <a:lstStyle/>
                    <a:p>
                      <a:pPr algn="ctr"/>
                      <a:r>
                        <a:rPr lang="en-US" sz="1800" dirty="0" smtClean="0"/>
                        <a:t>Example</a:t>
                      </a:r>
                      <a:endParaRPr lang="en-US" sz="1800" dirty="0"/>
                    </a:p>
                  </a:txBody>
                  <a:tcPr marT="45719" marB="45719"/>
                </a:tc>
              </a:tr>
              <a:tr h="471226">
                <a:tc>
                  <a:txBody>
                    <a:bodyPr/>
                    <a:lstStyle/>
                    <a:p>
                      <a:r>
                        <a:rPr lang="en-US" sz="1800" dirty="0" smtClean="0"/>
                        <a:t>Transmission</a:t>
                      </a:r>
                      <a:r>
                        <a:rPr lang="en-US" sz="1800" baseline="0" dirty="0" smtClean="0"/>
                        <a:t> Control Protocol (TCP)</a:t>
                      </a:r>
                      <a:endParaRPr lang="en-US" sz="1800" dirty="0"/>
                    </a:p>
                  </a:txBody>
                  <a:tcPr marT="45719" marB="45719"/>
                </a:tc>
                <a:tc>
                  <a:txBody>
                    <a:bodyPr/>
                    <a:lstStyle/>
                    <a:p>
                      <a:r>
                        <a:rPr lang="en-US" sz="1800" dirty="0" smtClean="0"/>
                        <a:t>Connection</a:t>
                      </a:r>
                      <a:r>
                        <a:rPr lang="en-US" sz="1800" baseline="0" dirty="0" smtClean="0"/>
                        <a:t>-oriented</a:t>
                      </a:r>
                      <a:endParaRPr lang="en-US" sz="1800" dirty="0"/>
                    </a:p>
                  </a:txBody>
                  <a:tcPr marT="45719" marB="45719"/>
                </a:tc>
                <a:tc>
                  <a:txBody>
                    <a:bodyPr/>
                    <a:lstStyle/>
                    <a:p>
                      <a:r>
                        <a:rPr lang="en-US" sz="1800" dirty="0" smtClean="0"/>
                        <a:t>Web browser</a:t>
                      </a:r>
                      <a:endParaRPr lang="en-US" sz="1800" dirty="0"/>
                    </a:p>
                  </a:txBody>
                  <a:tcPr marT="45719" marB="45719"/>
                </a:tc>
              </a:tr>
              <a:tr h="649037">
                <a:tc>
                  <a:txBody>
                    <a:bodyPr/>
                    <a:lstStyle/>
                    <a:p>
                      <a:r>
                        <a:rPr lang="en-US" sz="1800" dirty="0" smtClean="0"/>
                        <a:t>User Datagram Protocol</a:t>
                      </a:r>
                      <a:r>
                        <a:rPr lang="en-US" sz="1800" baseline="0" dirty="0" smtClean="0"/>
                        <a:t> (</a:t>
                      </a:r>
                      <a:r>
                        <a:rPr lang="en-US" sz="1800" dirty="0" smtClean="0"/>
                        <a:t>UDP)</a:t>
                      </a:r>
                      <a:endParaRPr lang="en-US" sz="1800" dirty="0"/>
                    </a:p>
                  </a:txBody>
                  <a:tcPr marT="45719" marB="45719"/>
                </a:tc>
                <a:tc>
                  <a:txBody>
                    <a:bodyPr/>
                    <a:lstStyle/>
                    <a:p>
                      <a:r>
                        <a:rPr lang="en-US" sz="1800" dirty="0" smtClean="0"/>
                        <a:t>Connectionless</a:t>
                      </a:r>
                      <a:endParaRPr lang="en-US" sz="1800" dirty="0"/>
                    </a:p>
                  </a:txBody>
                  <a:tcPr marT="45719" marB="45719"/>
                </a:tc>
                <a:tc>
                  <a:txBody>
                    <a:bodyPr/>
                    <a:lstStyle/>
                    <a:p>
                      <a:r>
                        <a:rPr lang="en-US" sz="1800" dirty="0" smtClean="0"/>
                        <a:t>Streaming media</a:t>
                      </a:r>
                      <a:endParaRPr lang="en-US" sz="1800" dirty="0"/>
                    </a:p>
                  </a:txBody>
                  <a:tcPr marT="45719" marB="45719"/>
                </a:tc>
              </a:tr>
            </a:tbl>
          </a:graphicData>
        </a:graphic>
      </p:graphicFrame>
    </p:spTree>
    <p:extLst>
      <p:ext uri="{BB962C8B-B14F-4D97-AF65-F5344CB8AC3E}">
        <p14:creationId xmlns:p14="http://schemas.microsoft.com/office/powerpoint/2010/main" val="64913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Oriented Communications</a:t>
            </a:r>
            <a:endParaRPr lang="en-US" dirty="0"/>
          </a:p>
        </p:txBody>
      </p:sp>
      <p:sp>
        <p:nvSpPr>
          <p:cNvPr id="3" name="Content Placeholder 2"/>
          <p:cNvSpPr>
            <a:spLocks noGrp="1"/>
          </p:cNvSpPr>
          <p:nvPr>
            <p:ph idx="1"/>
          </p:nvPr>
        </p:nvSpPr>
        <p:spPr>
          <a:xfrm>
            <a:off x="838200" y="1825625"/>
            <a:ext cx="10947042" cy="1919718"/>
          </a:xfrm>
        </p:spPr>
        <p:txBody>
          <a:bodyPr>
            <a:normAutofit fontScale="85000" lnSpcReduction="10000"/>
          </a:bodyPr>
          <a:lstStyle/>
          <a:p>
            <a:r>
              <a:rPr lang="en-US" dirty="0"/>
              <a:t>Require both devices involved in the communication establish an end-to-end logical connection before data can be sent</a:t>
            </a:r>
          </a:p>
          <a:p>
            <a:r>
              <a:rPr lang="en-US" dirty="0"/>
              <a:t>These communications are considered reliable network services</a:t>
            </a:r>
          </a:p>
          <a:p>
            <a:r>
              <a:rPr lang="en-US" dirty="0"/>
              <a:t>Packets not received by the destination device can be resent by the sender</a:t>
            </a:r>
          </a:p>
          <a:p>
            <a:endParaRPr lang="en-US" dirty="0"/>
          </a:p>
        </p:txBody>
      </p:sp>
      <p:cxnSp>
        <p:nvCxnSpPr>
          <p:cNvPr id="4" name="Straight Connector 3"/>
          <p:cNvCxnSpPr>
            <a:stCxn id="6" idx="3"/>
            <a:endCxn id="5" idx="1"/>
          </p:cNvCxnSpPr>
          <p:nvPr/>
        </p:nvCxnSpPr>
        <p:spPr>
          <a:xfrm>
            <a:off x="5787810" y="5049538"/>
            <a:ext cx="4778232" cy="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0566042" y="4104067"/>
            <a:ext cx="1219200" cy="1890942"/>
          </a:xfrm>
          <a:prstGeom prst="rect">
            <a:avLst/>
          </a:prstGeom>
        </p:spPr>
      </p:pic>
      <p:pic>
        <p:nvPicPr>
          <p:cNvPr id="6" name="Picture 5"/>
          <p:cNvPicPr>
            <a:picLocks noChangeAspect="1"/>
          </p:cNvPicPr>
          <p:nvPr/>
        </p:nvPicPr>
        <p:blipFill>
          <a:blip r:embed="rId3"/>
          <a:stretch>
            <a:fillRect/>
          </a:stretch>
        </p:blipFill>
        <p:spPr>
          <a:xfrm>
            <a:off x="3631842" y="4104067"/>
            <a:ext cx="2155968" cy="1890942"/>
          </a:xfrm>
          <a:prstGeom prst="rect">
            <a:avLst/>
          </a:prstGeom>
        </p:spPr>
      </p:pic>
      <p:pic>
        <p:nvPicPr>
          <p:cNvPr id="7" name="Picture 6"/>
          <p:cNvPicPr>
            <a:picLocks noChangeAspect="1"/>
          </p:cNvPicPr>
          <p:nvPr/>
        </p:nvPicPr>
        <p:blipFill>
          <a:blip r:embed="rId4"/>
          <a:stretch>
            <a:fillRect/>
          </a:stretch>
        </p:blipFill>
        <p:spPr>
          <a:xfrm>
            <a:off x="5529857" y="3479505"/>
            <a:ext cx="1863450" cy="1153200"/>
          </a:xfrm>
          <a:prstGeom prst="rect">
            <a:avLst/>
          </a:prstGeom>
        </p:spPr>
      </p:pic>
      <p:pic>
        <p:nvPicPr>
          <p:cNvPr id="8" name="Picture 7"/>
          <p:cNvPicPr>
            <a:picLocks noChangeAspect="1"/>
          </p:cNvPicPr>
          <p:nvPr/>
        </p:nvPicPr>
        <p:blipFill>
          <a:blip r:embed="rId5"/>
          <a:stretch>
            <a:fillRect/>
          </a:stretch>
        </p:blipFill>
        <p:spPr>
          <a:xfrm>
            <a:off x="8549856" y="3908092"/>
            <a:ext cx="2029500" cy="1153200"/>
          </a:xfrm>
          <a:prstGeom prst="rect">
            <a:avLst/>
          </a:prstGeom>
        </p:spPr>
      </p:pic>
      <p:pic>
        <p:nvPicPr>
          <p:cNvPr id="9" name="Picture 8"/>
          <p:cNvPicPr>
            <a:picLocks noChangeAspect="1"/>
          </p:cNvPicPr>
          <p:nvPr/>
        </p:nvPicPr>
        <p:blipFill>
          <a:blip r:embed="rId6"/>
          <a:stretch>
            <a:fillRect/>
          </a:stretch>
        </p:blipFill>
        <p:spPr>
          <a:xfrm>
            <a:off x="8644924" y="5628067"/>
            <a:ext cx="1918800" cy="930000"/>
          </a:xfrm>
          <a:prstGeom prst="rect">
            <a:avLst/>
          </a:prstGeom>
        </p:spPr>
      </p:pic>
      <p:pic>
        <p:nvPicPr>
          <p:cNvPr id="10" name="Picture 9"/>
          <p:cNvPicPr>
            <a:picLocks noChangeAspect="1"/>
          </p:cNvPicPr>
          <p:nvPr/>
        </p:nvPicPr>
        <p:blipFill>
          <a:blip r:embed="rId7"/>
          <a:stretch>
            <a:fillRect/>
          </a:stretch>
        </p:blipFill>
        <p:spPr>
          <a:xfrm>
            <a:off x="5529857" y="5003732"/>
            <a:ext cx="2361600" cy="1023000"/>
          </a:xfrm>
          <a:prstGeom prst="rect">
            <a:avLst/>
          </a:prstGeom>
        </p:spPr>
      </p:pic>
      <p:pic>
        <p:nvPicPr>
          <p:cNvPr id="11" name="Picture 10"/>
          <p:cNvPicPr>
            <a:picLocks noChangeAspect="1"/>
          </p:cNvPicPr>
          <p:nvPr/>
        </p:nvPicPr>
        <p:blipFill>
          <a:blip r:embed="rId8"/>
          <a:stretch>
            <a:fillRect/>
          </a:stretch>
        </p:blipFill>
        <p:spPr>
          <a:xfrm>
            <a:off x="7999696" y="4886788"/>
            <a:ext cx="922500" cy="325500"/>
          </a:xfrm>
          <a:prstGeom prst="rect">
            <a:avLst/>
          </a:prstGeom>
        </p:spPr>
      </p:pic>
    </p:spTree>
    <p:extLst>
      <p:ext uri="{BB962C8B-B14F-4D97-AF65-F5344CB8AC3E}">
        <p14:creationId xmlns:p14="http://schemas.microsoft.com/office/powerpoint/2010/main" val="796524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Connectionless Communications</a:t>
            </a:r>
            <a:endParaRPr lang="en-US" dirty="0"/>
          </a:p>
        </p:txBody>
      </p:sp>
      <p:sp>
        <p:nvSpPr>
          <p:cNvPr id="3" name="Content Placeholder 2"/>
          <p:cNvSpPr>
            <a:spLocks noGrp="1"/>
          </p:cNvSpPr>
          <p:nvPr>
            <p:ph idx="1"/>
          </p:nvPr>
        </p:nvSpPr>
        <p:spPr>
          <a:xfrm>
            <a:off x="838200" y="1709714"/>
            <a:ext cx="10515600" cy="2536020"/>
          </a:xfrm>
        </p:spPr>
        <p:txBody>
          <a:bodyPr>
            <a:normAutofit fontScale="92500" lnSpcReduction="20000"/>
          </a:bodyPr>
          <a:lstStyle/>
          <a:p>
            <a:r>
              <a:rPr lang="en-US" dirty="0"/>
              <a:t>End-to-end connection is not necessary before data is sent</a:t>
            </a:r>
          </a:p>
          <a:p>
            <a:r>
              <a:rPr lang="en-US" dirty="0"/>
              <a:t>Every packet that is sent has the destination address in the header</a:t>
            </a:r>
          </a:p>
          <a:p>
            <a:r>
              <a:rPr lang="en-US" dirty="0"/>
              <a:t>Sufficient to move independent packets, such as in streaming media</a:t>
            </a:r>
          </a:p>
          <a:p>
            <a:r>
              <a:rPr lang="en-US" dirty="0"/>
              <a:t>Datagram delivery is not guaranteed and lost packets cannot be resent</a:t>
            </a:r>
          </a:p>
          <a:p>
            <a:endParaRPr lang="en-US" dirty="0"/>
          </a:p>
        </p:txBody>
      </p:sp>
      <p:cxnSp>
        <p:nvCxnSpPr>
          <p:cNvPr id="4" name="Straight Connector 3"/>
          <p:cNvCxnSpPr>
            <a:stCxn id="6" idx="3"/>
            <a:endCxn id="5" idx="1"/>
          </p:cNvCxnSpPr>
          <p:nvPr/>
        </p:nvCxnSpPr>
        <p:spPr>
          <a:xfrm>
            <a:off x="5903720" y="5307116"/>
            <a:ext cx="4778232" cy="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0681952" y="4361645"/>
            <a:ext cx="1219200" cy="1890942"/>
          </a:xfrm>
          <a:prstGeom prst="rect">
            <a:avLst/>
          </a:prstGeom>
        </p:spPr>
      </p:pic>
      <p:pic>
        <p:nvPicPr>
          <p:cNvPr id="6" name="Picture 5"/>
          <p:cNvPicPr>
            <a:picLocks noChangeAspect="1"/>
          </p:cNvPicPr>
          <p:nvPr/>
        </p:nvPicPr>
        <p:blipFill>
          <a:blip r:embed="rId3"/>
          <a:stretch>
            <a:fillRect/>
          </a:stretch>
        </p:blipFill>
        <p:spPr>
          <a:xfrm>
            <a:off x="3747752" y="4361645"/>
            <a:ext cx="2155968" cy="1890942"/>
          </a:xfrm>
          <a:prstGeom prst="rect">
            <a:avLst/>
          </a:prstGeom>
        </p:spPr>
      </p:pic>
      <p:pic>
        <p:nvPicPr>
          <p:cNvPr id="7" name="Picture 6"/>
          <p:cNvPicPr>
            <a:picLocks noChangeAspect="1"/>
          </p:cNvPicPr>
          <p:nvPr/>
        </p:nvPicPr>
        <p:blipFill>
          <a:blip r:embed="rId4"/>
          <a:stretch>
            <a:fillRect/>
          </a:stretch>
        </p:blipFill>
        <p:spPr>
          <a:xfrm>
            <a:off x="8115606" y="5144366"/>
            <a:ext cx="922500" cy="325500"/>
          </a:xfrm>
          <a:prstGeom prst="rect">
            <a:avLst/>
          </a:prstGeom>
        </p:spPr>
      </p:pic>
      <p:pic>
        <p:nvPicPr>
          <p:cNvPr id="8" name="Picture 7"/>
          <p:cNvPicPr>
            <a:picLocks noChangeAspect="1"/>
          </p:cNvPicPr>
          <p:nvPr/>
        </p:nvPicPr>
        <p:blipFill>
          <a:blip r:embed="rId5"/>
          <a:stretch>
            <a:fillRect/>
          </a:stretch>
        </p:blipFill>
        <p:spPr>
          <a:xfrm>
            <a:off x="8263099" y="3810026"/>
            <a:ext cx="2490750" cy="1153200"/>
          </a:xfrm>
          <a:prstGeom prst="rect">
            <a:avLst/>
          </a:prstGeom>
        </p:spPr>
      </p:pic>
      <p:pic>
        <p:nvPicPr>
          <p:cNvPr id="9" name="Picture 8"/>
          <p:cNvPicPr>
            <a:picLocks noChangeAspect="1"/>
          </p:cNvPicPr>
          <p:nvPr/>
        </p:nvPicPr>
        <p:blipFill>
          <a:blip r:embed="rId6"/>
          <a:stretch>
            <a:fillRect/>
          </a:stretch>
        </p:blipFill>
        <p:spPr>
          <a:xfrm>
            <a:off x="5828863" y="5813756"/>
            <a:ext cx="2361600" cy="930000"/>
          </a:xfrm>
          <a:prstGeom prst="rect">
            <a:avLst/>
          </a:prstGeom>
        </p:spPr>
      </p:pic>
    </p:spTree>
    <p:extLst>
      <p:ext uri="{BB962C8B-B14F-4D97-AF65-F5344CB8AC3E}">
        <p14:creationId xmlns:p14="http://schemas.microsoft.com/office/powerpoint/2010/main" val="3860297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Connection-based Protocols</a:t>
            </a:r>
            <a:endParaRPr lang="en-US" dirty="0"/>
          </a:p>
        </p:txBody>
      </p:sp>
      <p:sp>
        <p:nvSpPr>
          <p:cNvPr id="3" name="Content Placeholder 2"/>
          <p:cNvSpPr>
            <a:spLocks noGrp="1"/>
          </p:cNvSpPr>
          <p:nvPr>
            <p:ph idx="1"/>
          </p:nvPr>
        </p:nvSpPr>
        <p:spPr/>
        <p:txBody>
          <a:bodyPr/>
          <a:lstStyle/>
          <a:p>
            <a:r>
              <a:rPr lang="en-US" dirty="0"/>
              <a:t>The Transport Layer contains both connection-oriented and connectionless protocols</a:t>
            </a:r>
          </a:p>
          <a:p>
            <a:r>
              <a:rPr lang="en-US" dirty="0"/>
              <a:t>Transmission Control Protocol (TCP) provides a connection-based, reliable, byte-stream service to programs</a:t>
            </a:r>
          </a:p>
          <a:p>
            <a:r>
              <a:rPr lang="en-US" dirty="0"/>
              <a:t>User Datagram Protocol (UDP) provides a connectionless, unreliable transport service</a:t>
            </a:r>
          </a:p>
          <a:p>
            <a:endParaRPr lang="en-US" dirty="0"/>
          </a:p>
        </p:txBody>
      </p:sp>
    </p:spTree>
    <p:extLst>
      <p:ext uri="{BB962C8B-B14F-4D97-AF65-F5344CB8AC3E}">
        <p14:creationId xmlns:p14="http://schemas.microsoft.com/office/powerpoint/2010/main" val="4215702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a:t>
            </a:r>
            <a:endParaRPr lang="en-US" dirty="0"/>
          </a:p>
        </p:txBody>
      </p:sp>
      <p:sp>
        <p:nvSpPr>
          <p:cNvPr id="3" name="Content Placeholder 2"/>
          <p:cNvSpPr>
            <a:spLocks noGrp="1"/>
          </p:cNvSpPr>
          <p:nvPr>
            <p:ph idx="1"/>
          </p:nvPr>
        </p:nvSpPr>
        <p:spPr/>
        <p:txBody>
          <a:bodyPr/>
          <a:lstStyle/>
          <a:p>
            <a:r>
              <a:rPr lang="en-US" dirty="0"/>
              <a:t>Ports are a Layer 4 protocol that a computer uses for data transmission</a:t>
            </a:r>
          </a:p>
          <a:p>
            <a:r>
              <a:rPr lang="en-US" dirty="0"/>
              <a:t>Ports act as logical communications endpoint for specific program on computers for delivery of data sent</a:t>
            </a:r>
          </a:p>
          <a:p>
            <a:r>
              <a:rPr lang="en-US" dirty="0"/>
              <a:t>There are a total of 65,536 ports, numbering between 0 and 65,535</a:t>
            </a:r>
          </a:p>
          <a:p>
            <a:r>
              <a:rPr lang="en-US" dirty="0"/>
              <a:t>Ports are defined by the Internet Assigned Numbers Authority or IANA and divided into categories </a:t>
            </a:r>
          </a:p>
          <a:p>
            <a:endParaRPr lang="en-US" dirty="0"/>
          </a:p>
        </p:txBody>
      </p:sp>
    </p:spTree>
    <p:extLst>
      <p:ext uri="{BB962C8B-B14F-4D97-AF65-F5344CB8AC3E}">
        <p14:creationId xmlns:p14="http://schemas.microsoft.com/office/powerpoint/2010/main" val="1898362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IANA Port Categories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229939"/>
              </p:ext>
            </p:extLst>
          </p:nvPr>
        </p:nvGraphicFramePr>
        <p:xfrm>
          <a:off x="838200" y="1825625"/>
          <a:ext cx="10515600" cy="393700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en-US" dirty="0" smtClean="0"/>
                        <a:t>Port Range</a:t>
                      </a:r>
                      <a:endParaRPr lang="en-US" dirty="0"/>
                    </a:p>
                  </a:txBody>
                  <a:tcPr/>
                </a:tc>
                <a:tc>
                  <a:txBody>
                    <a:bodyPr/>
                    <a:lstStyle/>
                    <a:p>
                      <a:r>
                        <a:rPr lang="en-US" dirty="0" smtClean="0"/>
                        <a:t>Category Type</a:t>
                      </a:r>
                      <a:endParaRPr lang="en-US" dirty="0"/>
                    </a:p>
                  </a:txBody>
                  <a:tcPr/>
                </a:tc>
                <a:tc>
                  <a:txBody>
                    <a:bodyPr/>
                    <a:lstStyle/>
                    <a:p>
                      <a:r>
                        <a:rPr lang="en-US" dirty="0" smtClean="0"/>
                        <a:t>Description</a:t>
                      </a:r>
                      <a:endParaRPr lang="en-US" dirty="0"/>
                    </a:p>
                  </a:txBody>
                  <a:tcPr/>
                </a:tc>
              </a:tr>
              <a:tr h="370840">
                <a:tc>
                  <a:txBody>
                    <a:bodyPr/>
                    <a:lstStyle/>
                    <a:p>
                      <a:r>
                        <a:rPr lang="en-US" dirty="0" smtClean="0"/>
                        <a:t>0-1023</a:t>
                      </a:r>
                      <a:endParaRPr lang="en-US" dirty="0"/>
                    </a:p>
                  </a:txBody>
                  <a:tcPr/>
                </a:tc>
                <a:tc>
                  <a:txBody>
                    <a:bodyPr/>
                    <a:lstStyle/>
                    <a:p>
                      <a:r>
                        <a:rPr lang="en-US" dirty="0" smtClean="0"/>
                        <a:t>Well-known ports</a:t>
                      </a:r>
                      <a:endParaRPr lang="en-US" dirty="0"/>
                    </a:p>
                  </a:txBody>
                  <a:tcPr/>
                </a:tc>
                <a:tc>
                  <a:txBody>
                    <a:bodyPr/>
                    <a:lstStyle/>
                    <a:p>
                      <a:r>
                        <a:rPr lang="en-US" dirty="0" smtClean="0"/>
                        <a:t>This range</a:t>
                      </a:r>
                      <a:r>
                        <a:rPr lang="en-US" baseline="0" dirty="0" smtClean="0"/>
                        <a:t> defines commonly used protocols (e.g., FTP utilizes port 21 to accept client connections).</a:t>
                      </a:r>
                      <a:endParaRPr lang="en-US" dirty="0"/>
                    </a:p>
                  </a:txBody>
                  <a:tcPr/>
                </a:tc>
              </a:tr>
              <a:tr h="370840">
                <a:tc>
                  <a:txBody>
                    <a:bodyPr/>
                    <a:lstStyle/>
                    <a:p>
                      <a:r>
                        <a:rPr lang="en-US" dirty="0" smtClean="0"/>
                        <a:t>1024-49,151</a:t>
                      </a:r>
                      <a:endParaRPr lang="en-US" dirty="0"/>
                    </a:p>
                  </a:txBody>
                  <a:tcPr/>
                </a:tc>
                <a:tc>
                  <a:txBody>
                    <a:bodyPr/>
                    <a:lstStyle/>
                    <a:p>
                      <a:r>
                        <a:rPr lang="en-US" dirty="0" smtClean="0"/>
                        <a:t>Registered ports</a:t>
                      </a:r>
                      <a:endParaRPr lang="en-US" dirty="0"/>
                    </a:p>
                  </a:txBody>
                  <a:tcPr/>
                </a:tc>
                <a:tc>
                  <a:txBody>
                    <a:bodyPr/>
                    <a:lstStyle/>
                    <a:p>
                      <a:r>
                        <a:rPr lang="en-US" dirty="0" smtClean="0"/>
                        <a:t>Ports</a:t>
                      </a:r>
                      <a:r>
                        <a:rPr lang="en-US" baseline="0" dirty="0" smtClean="0"/>
                        <a:t> used by vendors for proprietary applications. These must be registered with the IANA (e.g., Microsoft registered 3389 for use with the Remote Desktop Protocol).</a:t>
                      </a:r>
                      <a:endParaRPr lang="en-US" dirty="0"/>
                    </a:p>
                  </a:txBody>
                  <a:tcPr/>
                </a:tc>
              </a:tr>
              <a:tr h="370840">
                <a:tc>
                  <a:txBody>
                    <a:bodyPr/>
                    <a:lstStyle/>
                    <a:p>
                      <a:r>
                        <a:rPr lang="en-US" dirty="0" smtClean="0"/>
                        <a:t>49,152-65,535</a:t>
                      </a:r>
                      <a:endParaRPr lang="en-US" dirty="0"/>
                    </a:p>
                  </a:txBody>
                  <a:tcPr/>
                </a:tc>
                <a:tc>
                  <a:txBody>
                    <a:bodyPr/>
                    <a:lstStyle/>
                    <a:p>
                      <a:r>
                        <a:rPr lang="en-US" dirty="0" smtClean="0"/>
                        <a:t>Dynamic and private ports</a:t>
                      </a:r>
                      <a:endParaRPr lang="en-US" dirty="0"/>
                    </a:p>
                  </a:txBody>
                  <a:tcPr/>
                </a:tc>
                <a:tc>
                  <a:txBody>
                    <a:bodyPr/>
                    <a:lstStyle/>
                    <a:p>
                      <a:r>
                        <a:rPr lang="en-US" dirty="0" smtClean="0"/>
                        <a:t>These ports can be used by applications,</a:t>
                      </a:r>
                      <a:r>
                        <a:rPr lang="en-US" baseline="0" dirty="0" smtClean="0"/>
                        <a:t> but they cannot be registered by vendors.</a:t>
                      </a:r>
                      <a:endParaRPr lang="en-US" dirty="0"/>
                    </a:p>
                  </a:txBody>
                  <a:tcPr/>
                </a:tc>
              </a:tr>
            </a:tbl>
          </a:graphicData>
        </a:graphic>
      </p:graphicFrame>
    </p:spTree>
    <p:extLst>
      <p:ext uri="{BB962C8B-B14F-4D97-AF65-F5344CB8AC3E}">
        <p14:creationId xmlns:p14="http://schemas.microsoft.com/office/powerpoint/2010/main" val="440406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Inbound &amp; Outbound 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Port numbers correspond to specific applications; for example, port 80 is used by web browsers via the HTTP protocol.</a:t>
            </a:r>
          </a:p>
          <a:p>
            <a:r>
              <a:rPr lang="en-US" dirty="0" smtClean="0"/>
              <a:t>Inbound ports are used when another computer wants to connect to a service or application running on your computer.</a:t>
            </a:r>
          </a:p>
          <a:p>
            <a:pPr lvl="1"/>
            <a:r>
              <a:rPr lang="en-US" dirty="0" smtClean="0"/>
              <a:t>A server’s IP/port 66.249.91.104:80 is the IP address 66.249.91.104 with port number 80 open in order to accept incoming web page requests.</a:t>
            </a:r>
          </a:p>
          <a:p>
            <a:r>
              <a:rPr lang="en-US" dirty="0" smtClean="0"/>
              <a:t>Outbound ports are used when your computer wants to connect to a service or application running on another computer.</a:t>
            </a:r>
            <a:endParaRPr lang="en-US" dirty="0"/>
          </a:p>
        </p:txBody>
      </p:sp>
    </p:spTree>
    <p:extLst>
      <p:ext uri="{BB962C8B-B14F-4D97-AF65-F5344CB8AC3E}">
        <p14:creationId xmlns:p14="http://schemas.microsoft.com/office/powerpoint/2010/main" val="1618763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 &amp; </a:t>
            </a:r>
            <a:r>
              <a:rPr lang="en-US" smtClean="0"/>
              <a:t>Associated Protocols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589" t="33089" r="33244" b="13940"/>
          <a:stretch>
            <a:fillRect/>
          </a:stretch>
        </p:blipFill>
        <p:spPr bwMode="auto">
          <a:xfrm>
            <a:off x="2628900" y="1515269"/>
            <a:ext cx="69342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892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Transport Layer</a:t>
            </a:r>
            <a:endParaRPr lang="en-US" dirty="0"/>
          </a:p>
        </p:txBody>
      </p:sp>
      <p:sp>
        <p:nvSpPr>
          <p:cNvPr id="3" name="Content Placeholder 2"/>
          <p:cNvSpPr>
            <a:spLocks noGrp="1"/>
          </p:cNvSpPr>
          <p:nvPr>
            <p:ph idx="1"/>
          </p:nvPr>
        </p:nvSpPr>
        <p:spPr/>
        <p:txBody>
          <a:bodyPr/>
          <a:lstStyle/>
          <a:p>
            <a:r>
              <a:rPr lang="en-US" dirty="0" smtClean="0"/>
              <a:t>Open the command prompt and type </a:t>
            </a:r>
            <a:r>
              <a:rPr lang="en-US" dirty="0" err="1" smtClean="0"/>
              <a:t>netstat</a:t>
            </a:r>
            <a:r>
              <a:rPr lang="en-US" dirty="0" smtClean="0"/>
              <a:t> –an</a:t>
            </a:r>
          </a:p>
          <a:p>
            <a:r>
              <a:rPr lang="en-US" dirty="0" smtClean="0"/>
              <a:t>This will display all the connections to and from your computer in numeric format</a:t>
            </a:r>
          </a:p>
          <a:p>
            <a:endParaRPr lang="en-US" dirty="0" smtClean="0"/>
          </a:p>
          <a:p>
            <a:endParaRPr lang="en-US" dirty="0"/>
          </a:p>
        </p:txBody>
      </p:sp>
      <p:pic>
        <p:nvPicPr>
          <p:cNvPr id="4" name="Picture 3"/>
          <p:cNvPicPr>
            <a:picLocks noChangeAspect="1"/>
          </p:cNvPicPr>
          <p:nvPr/>
        </p:nvPicPr>
        <p:blipFill rotWithShape="1">
          <a:blip r:embed="rId2"/>
          <a:srcRect l="22711" t="38611" r="24788" b="27982"/>
          <a:stretch/>
        </p:blipFill>
        <p:spPr>
          <a:xfrm>
            <a:off x="4724400" y="3348506"/>
            <a:ext cx="6400800" cy="3258356"/>
          </a:xfrm>
          <a:prstGeom prst="rect">
            <a:avLst/>
          </a:prstGeom>
        </p:spPr>
      </p:pic>
    </p:spTree>
    <p:extLst>
      <p:ext uri="{BB962C8B-B14F-4D97-AF65-F5344CB8AC3E}">
        <p14:creationId xmlns:p14="http://schemas.microsoft.com/office/powerpoint/2010/main" val="1420494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Session Layer</a:t>
            </a:r>
            <a:endParaRPr lang="en-US" dirty="0"/>
          </a:p>
        </p:txBody>
      </p:sp>
      <p:sp>
        <p:nvSpPr>
          <p:cNvPr id="3" name="Content Placeholder 2"/>
          <p:cNvSpPr>
            <a:spLocks noGrp="1"/>
          </p:cNvSpPr>
          <p:nvPr>
            <p:ph idx="1"/>
          </p:nvPr>
        </p:nvSpPr>
        <p:spPr/>
        <p:txBody>
          <a:bodyPr/>
          <a:lstStyle/>
          <a:p>
            <a:r>
              <a:rPr lang="en-US" dirty="0" smtClean="0"/>
              <a:t>Every time you connect to a Web site, a mail server, or any other computer on your network or another network, your computer is starting a session with that remote computer.</a:t>
            </a:r>
          </a:p>
          <a:p>
            <a:r>
              <a:rPr lang="en-US" dirty="0" smtClean="0"/>
              <a:t>Each time you log on or log off of a network, the session layer is involved.</a:t>
            </a:r>
          </a:p>
          <a:p>
            <a:r>
              <a:rPr lang="en-US" dirty="0"/>
              <a:t>NetBIOS (Network Basic Input Output System) is a protocol that works at this layer</a:t>
            </a:r>
          </a:p>
          <a:p>
            <a:endParaRPr lang="en-US" dirty="0" smtClean="0"/>
          </a:p>
          <a:p>
            <a:endParaRPr lang="en-US" dirty="0"/>
          </a:p>
        </p:txBody>
      </p:sp>
    </p:spTree>
    <p:extLst>
      <p:ext uri="{BB962C8B-B14F-4D97-AF65-F5344CB8AC3E}">
        <p14:creationId xmlns:p14="http://schemas.microsoft.com/office/powerpoint/2010/main" val="667501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Stack</a:t>
            </a:r>
            <a:endParaRPr lang="en-US" dirty="0"/>
          </a:p>
        </p:txBody>
      </p:sp>
      <p:sp>
        <p:nvSpPr>
          <p:cNvPr id="3" name="Content Placeholder 2"/>
          <p:cNvSpPr>
            <a:spLocks noGrp="1"/>
          </p:cNvSpPr>
          <p:nvPr>
            <p:ph idx="1"/>
          </p:nvPr>
        </p:nvSpPr>
        <p:spPr/>
        <p:txBody>
          <a:bodyPr/>
          <a:lstStyle/>
          <a:p>
            <a:r>
              <a:rPr lang="en-US" dirty="0" smtClean="0"/>
              <a:t>Sometimes a protocol suite such as TCP/IP is referred to as a protocol stack.</a:t>
            </a:r>
          </a:p>
          <a:p>
            <a:r>
              <a:rPr lang="en-US" dirty="0" smtClean="0"/>
              <a:t>The OSI Model shows how a protocol stack works on different levels of transmission (how it stacks up against the model).</a:t>
            </a:r>
            <a:endParaRPr lang="en-US" dirty="0"/>
          </a:p>
        </p:txBody>
      </p:sp>
    </p:spTree>
    <p:extLst>
      <p:ext uri="{BB962C8B-B14F-4D97-AF65-F5344CB8AC3E}">
        <p14:creationId xmlns:p14="http://schemas.microsoft.com/office/powerpoint/2010/main" val="244232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Presentation Layer</a:t>
            </a:r>
            <a:endParaRPr lang="en-US" dirty="0"/>
          </a:p>
        </p:txBody>
      </p:sp>
      <p:sp>
        <p:nvSpPr>
          <p:cNvPr id="3" name="Content Placeholder 2"/>
          <p:cNvSpPr>
            <a:spLocks noGrp="1"/>
          </p:cNvSpPr>
          <p:nvPr>
            <p:ph idx="1"/>
          </p:nvPr>
        </p:nvSpPr>
        <p:spPr/>
        <p:txBody>
          <a:bodyPr/>
          <a:lstStyle/>
          <a:p>
            <a:r>
              <a:rPr lang="en-US" dirty="0" smtClean="0"/>
              <a:t>The presentation layer will change how data is presented.</a:t>
            </a:r>
          </a:p>
          <a:p>
            <a:r>
              <a:rPr lang="en-US" dirty="0" smtClean="0"/>
              <a:t>It could include code conversion from one computer system to another, or it could be encryption or compression.</a:t>
            </a:r>
          </a:p>
          <a:p>
            <a:r>
              <a:rPr lang="en-US" dirty="0" smtClean="0"/>
              <a:t>This layer also comes into play with you connect to a mapped network drive.</a:t>
            </a:r>
            <a:endParaRPr lang="en-US" dirty="0"/>
          </a:p>
        </p:txBody>
      </p:sp>
    </p:spTree>
    <p:extLst>
      <p:ext uri="{BB962C8B-B14F-4D97-AF65-F5344CB8AC3E}">
        <p14:creationId xmlns:p14="http://schemas.microsoft.com/office/powerpoint/2010/main" val="1623079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Application Layer</a:t>
            </a:r>
            <a:endParaRPr lang="en-US" dirty="0"/>
          </a:p>
        </p:txBody>
      </p:sp>
      <p:sp>
        <p:nvSpPr>
          <p:cNvPr id="3" name="Content Placeholder 2"/>
          <p:cNvSpPr>
            <a:spLocks noGrp="1"/>
          </p:cNvSpPr>
          <p:nvPr>
            <p:ph idx="1"/>
          </p:nvPr>
        </p:nvSpPr>
        <p:spPr/>
        <p:txBody>
          <a:bodyPr/>
          <a:lstStyle/>
          <a:p>
            <a:r>
              <a:rPr lang="en-US" dirty="0"/>
              <a:t>Serves as a the window for users and application processes to access network services</a:t>
            </a:r>
          </a:p>
          <a:p>
            <a:r>
              <a:rPr lang="en-US" dirty="0"/>
              <a:t>This layer is where message creation begins</a:t>
            </a:r>
          </a:p>
          <a:p>
            <a:r>
              <a:rPr lang="en-US" dirty="0"/>
              <a:t>End-user protocols such as FTP, SMTP, Telnet, and RAS work at this layer</a:t>
            </a:r>
          </a:p>
          <a:p>
            <a:r>
              <a:rPr lang="en-US" dirty="0"/>
              <a:t>This layer is not the application itself, but the protocols that are initiated by this layer</a:t>
            </a:r>
          </a:p>
          <a:p>
            <a:endParaRPr lang="en-US" dirty="0"/>
          </a:p>
        </p:txBody>
      </p:sp>
    </p:spTree>
    <p:extLst>
      <p:ext uri="{BB962C8B-B14F-4D97-AF65-F5344CB8AC3E}">
        <p14:creationId xmlns:p14="http://schemas.microsoft.com/office/powerpoint/2010/main" val="4082855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Model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9841719"/>
              </p:ext>
            </p:extLst>
          </p:nvPr>
        </p:nvGraphicFramePr>
        <p:xfrm>
          <a:off x="1907147" y="2154328"/>
          <a:ext cx="8898228" cy="2966720"/>
        </p:xfrm>
        <a:graphic>
          <a:graphicData uri="http://schemas.openxmlformats.org/drawingml/2006/table">
            <a:tbl>
              <a:tblPr firstRow="1" bandRow="1">
                <a:tableStyleId>{5C22544A-7EE6-4342-B048-85BDC9FD1C3A}</a:tableStyleId>
              </a:tblPr>
              <a:tblGrid>
                <a:gridCol w="2966076"/>
                <a:gridCol w="2966076"/>
                <a:gridCol w="2966076"/>
              </a:tblGrid>
              <a:tr h="370840">
                <a:tc>
                  <a:txBody>
                    <a:bodyPr/>
                    <a:lstStyle/>
                    <a:p>
                      <a:r>
                        <a:rPr lang="en-US" sz="1800" dirty="0" smtClean="0">
                          <a:latin typeface="+mj-lt"/>
                        </a:rPr>
                        <a:t>Layer</a:t>
                      </a:r>
                      <a:endParaRPr lang="en-US" sz="1800" dirty="0">
                        <a:latin typeface="+mj-lt"/>
                      </a:endParaRPr>
                    </a:p>
                  </a:txBody>
                  <a:tcPr/>
                </a:tc>
                <a:tc>
                  <a:txBody>
                    <a:bodyPr/>
                    <a:lstStyle/>
                    <a:p>
                      <a:r>
                        <a:rPr lang="en-US" sz="1800" dirty="0" smtClean="0">
                          <a:latin typeface="+mj-lt"/>
                        </a:rPr>
                        <a:t>Protocol</a:t>
                      </a:r>
                      <a:endParaRPr lang="en-US" sz="1800" dirty="0">
                        <a:latin typeface="+mj-lt"/>
                      </a:endParaRPr>
                    </a:p>
                  </a:txBody>
                  <a:tcPr/>
                </a:tc>
                <a:tc>
                  <a:txBody>
                    <a:bodyPr/>
                    <a:lstStyle/>
                    <a:p>
                      <a:r>
                        <a:rPr lang="en-US" sz="1800" dirty="0" smtClean="0">
                          <a:latin typeface="+mj-lt"/>
                        </a:rPr>
                        <a:t>Device</a:t>
                      </a:r>
                      <a:endParaRPr lang="en-US" sz="1800" dirty="0">
                        <a:latin typeface="+mj-lt"/>
                      </a:endParaRPr>
                    </a:p>
                  </a:txBody>
                  <a:tcPr/>
                </a:tc>
              </a:tr>
              <a:tr h="370840">
                <a:tc>
                  <a:txBody>
                    <a:bodyPr/>
                    <a:lstStyle/>
                    <a:p>
                      <a:r>
                        <a:rPr lang="en-US" sz="1800" dirty="0" smtClean="0">
                          <a:latin typeface="+mj-lt"/>
                        </a:rPr>
                        <a:t>7 – Application</a:t>
                      </a:r>
                      <a:endParaRPr lang="en-US" sz="1800" dirty="0">
                        <a:latin typeface="+mj-lt"/>
                      </a:endParaRPr>
                    </a:p>
                  </a:txBody>
                  <a:tcPr/>
                </a:tc>
                <a:tc>
                  <a:txBody>
                    <a:bodyPr/>
                    <a:lstStyle/>
                    <a:p>
                      <a:r>
                        <a:rPr lang="en-US" sz="1800" dirty="0" smtClean="0">
                          <a:latin typeface="+mj-lt"/>
                        </a:rPr>
                        <a:t>FTP, HTTP, POP3, SMTP</a:t>
                      </a:r>
                      <a:endParaRPr lang="en-US" sz="1800" dirty="0">
                        <a:latin typeface="+mj-lt"/>
                      </a:endParaRPr>
                    </a:p>
                  </a:txBody>
                  <a:tcPr/>
                </a:tc>
                <a:tc>
                  <a:txBody>
                    <a:bodyPr/>
                    <a:lstStyle/>
                    <a:p>
                      <a:r>
                        <a:rPr lang="en-US" sz="1800" dirty="0" smtClean="0">
                          <a:latin typeface="+mj-lt"/>
                        </a:rPr>
                        <a:t>Gateway</a:t>
                      </a:r>
                      <a:endParaRPr lang="en-US" sz="1800" dirty="0">
                        <a:latin typeface="+mj-lt"/>
                      </a:endParaRPr>
                    </a:p>
                  </a:txBody>
                  <a:tcPr/>
                </a:tc>
              </a:tr>
              <a:tr h="370840">
                <a:tc>
                  <a:txBody>
                    <a:bodyPr/>
                    <a:lstStyle/>
                    <a:p>
                      <a:r>
                        <a:rPr lang="en-US" sz="1800" dirty="0" smtClean="0">
                          <a:latin typeface="+mj-lt"/>
                        </a:rPr>
                        <a:t>6</a:t>
                      </a:r>
                      <a:r>
                        <a:rPr lang="en-US" sz="1800" baseline="0" dirty="0" smtClean="0">
                          <a:latin typeface="+mj-lt"/>
                        </a:rPr>
                        <a:t> – Presentation</a:t>
                      </a:r>
                      <a:endParaRPr lang="en-US" sz="1800" dirty="0">
                        <a:latin typeface="+mj-lt"/>
                      </a:endParaRPr>
                    </a:p>
                  </a:txBody>
                  <a:tcPr/>
                </a:tc>
                <a:tc>
                  <a:txBody>
                    <a:bodyPr/>
                    <a:lstStyle/>
                    <a:p>
                      <a:r>
                        <a:rPr lang="en-US" sz="1800" dirty="0" smtClean="0">
                          <a:latin typeface="+mj-lt"/>
                        </a:rPr>
                        <a:t>Compression, Encryption</a:t>
                      </a:r>
                      <a:endParaRPr lang="en-US" sz="1800" dirty="0">
                        <a:latin typeface="+mj-lt"/>
                      </a:endParaRPr>
                    </a:p>
                  </a:txBody>
                  <a:tcPr/>
                </a:tc>
                <a:tc>
                  <a:txBody>
                    <a:bodyPr/>
                    <a:lstStyle/>
                    <a:p>
                      <a:r>
                        <a:rPr lang="en-US" sz="1800" dirty="0" smtClean="0">
                          <a:latin typeface="+mj-lt"/>
                        </a:rPr>
                        <a:t>N/A</a:t>
                      </a:r>
                      <a:endParaRPr lang="en-US" sz="1800" dirty="0">
                        <a:latin typeface="+mj-lt"/>
                      </a:endParaRPr>
                    </a:p>
                  </a:txBody>
                  <a:tcPr/>
                </a:tc>
              </a:tr>
              <a:tr h="370840">
                <a:tc>
                  <a:txBody>
                    <a:bodyPr/>
                    <a:lstStyle/>
                    <a:p>
                      <a:r>
                        <a:rPr lang="en-US" sz="1800" dirty="0" smtClean="0">
                          <a:latin typeface="+mj-lt"/>
                        </a:rPr>
                        <a:t>5 – Session</a:t>
                      </a:r>
                      <a:endParaRPr lang="en-US" sz="1800" dirty="0">
                        <a:latin typeface="+mj-lt"/>
                      </a:endParaRPr>
                    </a:p>
                  </a:txBody>
                  <a:tcPr/>
                </a:tc>
                <a:tc>
                  <a:txBody>
                    <a:bodyPr/>
                    <a:lstStyle/>
                    <a:p>
                      <a:r>
                        <a:rPr lang="en-US" sz="1800" dirty="0" smtClean="0">
                          <a:latin typeface="+mj-lt"/>
                        </a:rPr>
                        <a:t>Logon/Logoff</a:t>
                      </a:r>
                      <a:endParaRPr lang="en-US" sz="1800" dirty="0">
                        <a:latin typeface="+mj-lt"/>
                      </a:endParaRPr>
                    </a:p>
                  </a:txBody>
                  <a:tcPr/>
                </a:tc>
                <a:tc>
                  <a:txBody>
                    <a:bodyPr/>
                    <a:lstStyle/>
                    <a:p>
                      <a:r>
                        <a:rPr lang="en-US" sz="1800" dirty="0" smtClean="0">
                          <a:latin typeface="+mj-lt"/>
                        </a:rPr>
                        <a:t>N/A</a:t>
                      </a:r>
                      <a:endParaRPr lang="en-US" sz="1800" dirty="0">
                        <a:latin typeface="+mj-lt"/>
                      </a:endParaRPr>
                    </a:p>
                  </a:txBody>
                  <a:tcPr/>
                </a:tc>
              </a:tr>
              <a:tr h="370840">
                <a:tc>
                  <a:txBody>
                    <a:bodyPr/>
                    <a:lstStyle/>
                    <a:p>
                      <a:r>
                        <a:rPr lang="en-US" sz="1800" dirty="0" smtClean="0">
                          <a:latin typeface="+mj-lt"/>
                        </a:rPr>
                        <a:t>4</a:t>
                      </a:r>
                      <a:r>
                        <a:rPr lang="en-US" sz="1800" baseline="0" dirty="0" smtClean="0">
                          <a:latin typeface="+mj-lt"/>
                        </a:rPr>
                        <a:t> – Transport</a:t>
                      </a:r>
                      <a:endParaRPr lang="en-US" sz="1800" dirty="0">
                        <a:latin typeface="+mj-lt"/>
                      </a:endParaRPr>
                    </a:p>
                  </a:txBody>
                  <a:tcPr/>
                </a:tc>
                <a:tc>
                  <a:txBody>
                    <a:bodyPr/>
                    <a:lstStyle/>
                    <a:p>
                      <a:r>
                        <a:rPr lang="en-US" sz="1800" dirty="0" smtClean="0">
                          <a:latin typeface="+mj-lt"/>
                        </a:rPr>
                        <a:t>TCP, UDP</a:t>
                      </a:r>
                      <a:endParaRPr lang="en-US" sz="1800" dirty="0">
                        <a:latin typeface="+mj-lt"/>
                      </a:endParaRPr>
                    </a:p>
                  </a:txBody>
                  <a:tcPr/>
                </a:tc>
                <a:tc>
                  <a:txBody>
                    <a:bodyPr/>
                    <a:lstStyle/>
                    <a:p>
                      <a:r>
                        <a:rPr lang="en-US" sz="1800" dirty="0" smtClean="0">
                          <a:latin typeface="+mj-lt"/>
                        </a:rPr>
                        <a:t>N/A</a:t>
                      </a:r>
                      <a:endParaRPr lang="en-US" sz="1800" dirty="0">
                        <a:latin typeface="+mj-lt"/>
                      </a:endParaRPr>
                    </a:p>
                  </a:txBody>
                  <a:tcPr/>
                </a:tc>
              </a:tr>
              <a:tr h="370840">
                <a:tc>
                  <a:txBody>
                    <a:bodyPr/>
                    <a:lstStyle/>
                    <a:p>
                      <a:r>
                        <a:rPr lang="en-US" sz="1800" dirty="0" smtClean="0">
                          <a:latin typeface="+mj-lt"/>
                        </a:rPr>
                        <a:t>3 – Network</a:t>
                      </a:r>
                      <a:endParaRPr lang="en-US" sz="1800" dirty="0">
                        <a:latin typeface="+mj-lt"/>
                      </a:endParaRPr>
                    </a:p>
                  </a:txBody>
                  <a:tcPr/>
                </a:tc>
                <a:tc>
                  <a:txBody>
                    <a:bodyPr/>
                    <a:lstStyle/>
                    <a:p>
                      <a:r>
                        <a:rPr lang="en-US" sz="1800" dirty="0" smtClean="0">
                          <a:latin typeface="+mj-lt"/>
                        </a:rPr>
                        <a:t>IP, ICMP, ARP, RIP</a:t>
                      </a:r>
                      <a:endParaRPr lang="en-US" sz="1800" dirty="0">
                        <a:latin typeface="+mj-lt"/>
                      </a:endParaRPr>
                    </a:p>
                  </a:txBody>
                  <a:tcPr/>
                </a:tc>
                <a:tc>
                  <a:txBody>
                    <a:bodyPr/>
                    <a:lstStyle/>
                    <a:p>
                      <a:r>
                        <a:rPr lang="en-US" sz="1800" dirty="0" smtClean="0">
                          <a:latin typeface="+mj-lt"/>
                        </a:rPr>
                        <a:t>Routers</a:t>
                      </a:r>
                      <a:endParaRPr lang="en-US" sz="1800" dirty="0">
                        <a:latin typeface="+mj-lt"/>
                      </a:endParaRPr>
                    </a:p>
                  </a:txBody>
                  <a:tcPr/>
                </a:tc>
              </a:tr>
              <a:tr h="370840">
                <a:tc>
                  <a:txBody>
                    <a:bodyPr/>
                    <a:lstStyle/>
                    <a:p>
                      <a:r>
                        <a:rPr lang="en-US" sz="1800" dirty="0" smtClean="0">
                          <a:latin typeface="+mj-lt"/>
                        </a:rPr>
                        <a:t>2 – Data Link</a:t>
                      </a:r>
                      <a:endParaRPr lang="en-US" sz="1800" dirty="0">
                        <a:latin typeface="+mj-lt"/>
                      </a:endParaRPr>
                    </a:p>
                  </a:txBody>
                  <a:tcPr/>
                </a:tc>
                <a:tc>
                  <a:txBody>
                    <a:bodyPr/>
                    <a:lstStyle/>
                    <a:p>
                      <a:r>
                        <a:rPr lang="en-US" sz="1800" dirty="0" smtClean="0">
                          <a:latin typeface="+mj-lt"/>
                        </a:rPr>
                        <a:t>802.3, 803.5</a:t>
                      </a:r>
                      <a:endParaRPr lang="en-US" sz="1800" dirty="0">
                        <a:latin typeface="+mj-lt"/>
                      </a:endParaRPr>
                    </a:p>
                  </a:txBody>
                  <a:tcPr/>
                </a:tc>
                <a:tc>
                  <a:txBody>
                    <a:bodyPr/>
                    <a:lstStyle/>
                    <a:p>
                      <a:r>
                        <a:rPr lang="en-US" sz="1800" dirty="0" smtClean="0">
                          <a:latin typeface="+mj-lt"/>
                        </a:rPr>
                        <a:t>NICs, Switches, Bridges, WAPs</a:t>
                      </a:r>
                      <a:endParaRPr lang="en-US" sz="1800" dirty="0">
                        <a:latin typeface="+mj-lt"/>
                      </a:endParaRPr>
                    </a:p>
                  </a:txBody>
                  <a:tcPr/>
                </a:tc>
              </a:tr>
              <a:tr h="370840">
                <a:tc>
                  <a:txBody>
                    <a:bodyPr/>
                    <a:lstStyle/>
                    <a:p>
                      <a:r>
                        <a:rPr lang="en-US" sz="1800" dirty="0" smtClean="0">
                          <a:latin typeface="+mj-lt"/>
                        </a:rPr>
                        <a:t>1 – Physical</a:t>
                      </a:r>
                      <a:endParaRPr lang="en-US" sz="1800" dirty="0">
                        <a:latin typeface="+mj-lt"/>
                      </a:endParaRPr>
                    </a:p>
                  </a:txBody>
                  <a:tcPr/>
                </a:tc>
                <a:tc>
                  <a:txBody>
                    <a:bodyPr/>
                    <a:lstStyle/>
                    <a:p>
                      <a:r>
                        <a:rPr lang="en-US" sz="1800" dirty="0" smtClean="0">
                          <a:latin typeface="+mj-lt"/>
                        </a:rPr>
                        <a:t>100BASE-T,</a:t>
                      </a:r>
                      <a:r>
                        <a:rPr lang="en-US" sz="1800" baseline="0" dirty="0" smtClean="0">
                          <a:latin typeface="+mj-lt"/>
                        </a:rPr>
                        <a:t> 1000BASE-X</a:t>
                      </a:r>
                      <a:endParaRPr lang="en-US" sz="1800" dirty="0">
                        <a:latin typeface="+mj-lt"/>
                      </a:endParaRPr>
                    </a:p>
                  </a:txBody>
                  <a:tcPr/>
                </a:tc>
                <a:tc>
                  <a:txBody>
                    <a:bodyPr/>
                    <a:lstStyle/>
                    <a:p>
                      <a:r>
                        <a:rPr lang="en-US" sz="1800" dirty="0" smtClean="0">
                          <a:latin typeface="+mj-lt"/>
                        </a:rPr>
                        <a:t>Hubs, Patch Panels, RJ45 Jacks</a:t>
                      </a:r>
                      <a:endParaRPr lang="en-US" sz="1800" dirty="0">
                        <a:latin typeface="+mj-lt"/>
                      </a:endParaRPr>
                    </a:p>
                  </a:txBody>
                  <a:tcPr/>
                </a:tc>
              </a:tr>
            </a:tbl>
          </a:graphicData>
        </a:graphic>
      </p:graphicFrame>
    </p:spTree>
    <p:extLst>
      <p:ext uri="{BB962C8B-B14F-4D97-AF65-F5344CB8AC3E}">
        <p14:creationId xmlns:p14="http://schemas.microsoft.com/office/powerpoint/2010/main" val="1059189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 Model</a:t>
            </a:r>
            <a:endParaRPr lang="en-US" dirty="0"/>
          </a:p>
        </p:txBody>
      </p:sp>
      <p:sp>
        <p:nvSpPr>
          <p:cNvPr id="3" name="Content Placeholder 2"/>
          <p:cNvSpPr>
            <a:spLocks noGrp="1"/>
          </p:cNvSpPr>
          <p:nvPr>
            <p:ph idx="1"/>
          </p:nvPr>
        </p:nvSpPr>
        <p:spPr/>
        <p:txBody>
          <a:bodyPr/>
          <a:lstStyle/>
          <a:p>
            <a:r>
              <a:rPr lang="en-US" dirty="0"/>
              <a:t>The TCP/IP model is similar to the OSI model</a:t>
            </a:r>
          </a:p>
          <a:p>
            <a:r>
              <a:rPr lang="en-US" dirty="0"/>
              <a:t>This model is composed of only four layers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4963720"/>
              </p:ext>
            </p:extLst>
          </p:nvPr>
        </p:nvGraphicFramePr>
        <p:xfrm>
          <a:off x="712631" y="3178935"/>
          <a:ext cx="10820401" cy="2590800"/>
        </p:xfrm>
        <a:graphic>
          <a:graphicData uri="http://schemas.openxmlformats.org/drawingml/2006/table">
            <a:tbl>
              <a:tblPr firstRow="1" bandRow="1">
                <a:tableStyleId>{5C22544A-7EE6-4342-B048-85BDC9FD1C3A}</a:tableStyleId>
              </a:tblPr>
              <a:tblGrid>
                <a:gridCol w="2286000"/>
                <a:gridCol w="5105400"/>
                <a:gridCol w="3429001"/>
              </a:tblGrid>
              <a:tr h="228376">
                <a:tc>
                  <a:txBody>
                    <a:bodyPr/>
                    <a:lstStyle/>
                    <a:p>
                      <a:pPr algn="ctr"/>
                      <a:r>
                        <a:rPr lang="en-US" sz="2000" dirty="0" smtClean="0"/>
                        <a:t>Layer</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Protocols</a:t>
                      </a:r>
                      <a:endParaRPr lang="en-US" sz="2000" dirty="0"/>
                    </a:p>
                  </a:txBody>
                  <a:tcPr/>
                </a:tc>
              </a:tr>
              <a:tr h="370840">
                <a:tc>
                  <a:txBody>
                    <a:bodyPr/>
                    <a:lstStyle/>
                    <a:p>
                      <a:r>
                        <a:rPr lang="en-US" sz="2000" dirty="0" smtClean="0"/>
                        <a:t>Application Layer</a:t>
                      </a:r>
                      <a:endParaRPr lang="en-US" sz="2000" baseline="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Defines</a:t>
                      </a:r>
                      <a:r>
                        <a:rPr lang="en-US" sz="2000" baseline="0" dirty="0" smtClean="0"/>
                        <a:t> TCP/IP application protocols</a:t>
                      </a:r>
                      <a:endParaRPr lang="en-US" sz="200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HTTP, Telnet, FTP,</a:t>
                      </a:r>
                      <a:r>
                        <a:rPr lang="en-US" sz="2000" baseline="0" dirty="0" smtClean="0"/>
                        <a:t> SMNP, DNS</a:t>
                      </a:r>
                      <a:endParaRPr lang="en-US" sz="2000" dirty="0" smtClean="0"/>
                    </a:p>
                  </a:txBody>
                  <a:tcPr/>
                </a:tc>
              </a:tr>
              <a:tr h="370840">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Transport Layer</a:t>
                      </a:r>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Provides</a:t>
                      </a:r>
                      <a:r>
                        <a:rPr lang="en-US" sz="2000" baseline="0" dirty="0" smtClean="0"/>
                        <a:t> communication session management</a:t>
                      </a:r>
                      <a:endParaRPr lang="en-US" sz="200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TCP, UDP,</a:t>
                      </a:r>
                      <a:r>
                        <a:rPr lang="en-US" sz="2000" baseline="0" dirty="0" smtClean="0"/>
                        <a:t> RTP</a:t>
                      </a:r>
                      <a:endParaRPr lang="en-US" sz="2000" dirty="0" smtClean="0"/>
                    </a:p>
                  </a:txBody>
                  <a:tcPr/>
                </a:tc>
              </a:tr>
              <a:tr h="370840">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Internet Layer</a:t>
                      </a:r>
                    </a:p>
                    <a:p>
                      <a:endParaRPr lang="en-US" sz="2000" dirty="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Packages</a:t>
                      </a:r>
                      <a:r>
                        <a:rPr lang="en-US" sz="2000" baseline="0" dirty="0" smtClean="0"/>
                        <a:t>  and routes data</a:t>
                      </a:r>
                      <a:endParaRPr lang="en-US" sz="200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dirty="0" smtClean="0"/>
                        <a:t>IP, ICMP,</a:t>
                      </a:r>
                      <a:r>
                        <a:rPr lang="en-US" sz="2000" baseline="0" dirty="0" smtClean="0"/>
                        <a:t> ARP, RARP</a:t>
                      </a:r>
                      <a:endParaRPr lang="en-US" sz="2000" dirty="0" smtClean="0"/>
                    </a:p>
                    <a:p>
                      <a:endParaRPr lang="en-US" sz="2000" dirty="0"/>
                    </a:p>
                  </a:txBody>
                  <a:tcPr/>
                </a:tc>
              </a:tr>
              <a:tr h="370840">
                <a:tc>
                  <a:txBody>
                    <a:bodyPr/>
                    <a:lstStyle/>
                    <a:p>
                      <a:r>
                        <a:rPr lang="en-US" sz="2000" dirty="0" smtClean="0"/>
                        <a:t>Network Interface</a:t>
                      </a:r>
                      <a:endParaRPr lang="en-US" sz="2000" baseline="0" dirty="0" smtClean="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baseline="0" dirty="0" smtClean="0"/>
                        <a:t>Details how data is physically sent through the network</a:t>
                      </a:r>
                      <a:endParaRPr lang="en-US" sz="2000" dirty="0"/>
                    </a:p>
                  </a:txBody>
                  <a:tcPr/>
                </a:tc>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2000" baseline="0" dirty="0" smtClean="0"/>
                        <a:t>Ethernet, Token Ring, Frame Relay</a:t>
                      </a:r>
                    </a:p>
                  </a:txBody>
                  <a:tcPr/>
                </a:tc>
              </a:tr>
            </a:tbl>
          </a:graphicData>
        </a:graphic>
      </p:graphicFrame>
    </p:spTree>
    <p:extLst>
      <p:ext uri="{BB962C8B-B14F-4D97-AF65-F5344CB8AC3E}">
        <p14:creationId xmlns:p14="http://schemas.microsoft.com/office/powerpoint/2010/main" val="17145322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 compared to TCP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3065978"/>
              </p:ext>
            </p:extLst>
          </p:nvPr>
        </p:nvGraphicFramePr>
        <p:xfrm>
          <a:off x="1456386" y="1838504"/>
          <a:ext cx="9067800" cy="3169920"/>
        </p:xfrm>
        <a:graphic>
          <a:graphicData uri="http://schemas.openxmlformats.org/drawingml/2006/table">
            <a:tbl>
              <a:tblPr firstRow="1" bandRow="1">
                <a:tableStyleId>{5C22544A-7EE6-4342-B048-85BDC9FD1C3A}</a:tableStyleId>
              </a:tblPr>
              <a:tblGrid>
                <a:gridCol w="4571999"/>
                <a:gridCol w="4495801"/>
              </a:tblGrid>
              <a:tr h="370840">
                <a:tc>
                  <a:txBody>
                    <a:bodyPr/>
                    <a:lstStyle/>
                    <a:p>
                      <a:pPr algn="ctr"/>
                      <a:r>
                        <a:rPr lang="en-US" sz="2000" dirty="0" smtClean="0"/>
                        <a:t>OSI</a:t>
                      </a:r>
                      <a:r>
                        <a:rPr lang="en-US" sz="2000" baseline="0" dirty="0" smtClean="0"/>
                        <a:t> Model</a:t>
                      </a:r>
                      <a:endParaRPr lang="en-US" sz="2000" dirty="0"/>
                    </a:p>
                  </a:txBody>
                  <a:tcPr/>
                </a:tc>
                <a:tc>
                  <a:txBody>
                    <a:bodyPr/>
                    <a:lstStyle/>
                    <a:p>
                      <a:pPr algn="ctr"/>
                      <a:r>
                        <a:rPr lang="en-US" sz="2000" dirty="0" smtClean="0"/>
                        <a:t>TCP Model</a:t>
                      </a:r>
                      <a:endParaRPr lang="en-US" sz="2000" dirty="0"/>
                    </a:p>
                  </a:txBody>
                  <a:tcPr/>
                </a:tc>
              </a:tr>
              <a:tr h="370840">
                <a:tc>
                  <a:txBody>
                    <a:bodyPr/>
                    <a:lstStyle/>
                    <a:p>
                      <a:pPr algn="ctr"/>
                      <a:r>
                        <a:rPr lang="en-US" sz="2000" baseline="0" dirty="0" smtClean="0"/>
                        <a:t>Application Layer</a:t>
                      </a:r>
                      <a:endParaRPr lang="en-US" sz="2000" dirty="0"/>
                    </a:p>
                  </a:txBody>
                  <a:tcPr/>
                </a:tc>
                <a:tc rowSpan="3">
                  <a:txBody>
                    <a:bodyPr/>
                    <a:lstStyle/>
                    <a:p>
                      <a:pPr marL="0" marR="0" indent="0" algn="ctr" defTabSz="685845" rtl="0" eaLnBrk="1" fontAlgn="auto" latinLnBrk="0" hangingPunct="1">
                        <a:lnSpc>
                          <a:spcPct val="100000"/>
                        </a:lnSpc>
                        <a:spcBef>
                          <a:spcPts val="0"/>
                        </a:spcBef>
                        <a:spcAft>
                          <a:spcPts val="0"/>
                        </a:spcAft>
                        <a:buClrTx/>
                        <a:buSzTx/>
                        <a:buFontTx/>
                        <a:buNone/>
                        <a:tabLst/>
                        <a:defRPr/>
                      </a:pPr>
                      <a:r>
                        <a:rPr lang="en-US" sz="2000" dirty="0" smtClean="0"/>
                        <a:t>Application Layer</a:t>
                      </a:r>
                    </a:p>
                  </a:txBody>
                  <a:tcPr anchor="ctr"/>
                </a:tc>
              </a:tr>
              <a:tr h="370840">
                <a:tc>
                  <a:txBody>
                    <a:bodyPr/>
                    <a:lstStyle/>
                    <a:p>
                      <a:pPr algn="ctr"/>
                      <a:r>
                        <a:rPr lang="en-US" sz="2000" dirty="0" smtClean="0"/>
                        <a:t>Presentation Layer</a:t>
                      </a:r>
                      <a:endParaRPr lang="en-US" sz="2000" dirty="0"/>
                    </a:p>
                  </a:txBody>
                  <a:tcPr/>
                </a:tc>
                <a:tc vMerge="1">
                  <a:txBody>
                    <a:bodyPr/>
                    <a:lstStyle/>
                    <a:p>
                      <a:endParaRPr lang="en-US" sz="2000" dirty="0" smtClean="0"/>
                    </a:p>
                  </a:txBody>
                  <a:tcPr/>
                </a:tc>
              </a:tr>
              <a:tr h="370840">
                <a:tc>
                  <a:txBody>
                    <a:bodyPr/>
                    <a:lstStyle/>
                    <a:p>
                      <a:pPr algn="ctr"/>
                      <a:r>
                        <a:rPr lang="en-US" sz="2000" dirty="0" smtClean="0"/>
                        <a:t>Session Layer</a:t>
                      </a:r>
                      <a:endParaRPr lang="en-US" sz="2000" dirty="0"/>
                    </a:p>
                  </a:txBody>
                  <a:tcPr/>
                </a:tc>
                <a:tc vMerge="1">
                  <a:txBody>
                    <a:bodyPr/>
                    <a:lstStyle/>
                    <a:p>
                      <a:pPr marL="0" marR="0" indent="0" algn="l" defTabSz="685845" rtl="0" eaLnBrk="1" fontAlgn="auto" latinLnBrk="0" hangingPunct="1">
                        <a:lnSpc>
                          <a:spcPct val="100000"/>
                        </a:lnSpc>
                        <a:spcBef>
                          <a:spcPts val="0"/>
                        </a:spcBef>
                        <a:spcAft>
                          <a:spcPts val="0"/>
                        </a:spcAft>
                        <a:buClrTx/>
                        <a:buSzTx/>
                        <a:buFontTx/>
                        <a:buNone/>
                        <a:tabLst/>
                        <a:defRPr/>
                      </a:pPr>
                      <a:endParaRPr lang="en-US" sz="2000" dirty="0" smtClean="0"/>
                    </a:p>
                  </a:txBody>
                  <a:tcPr/>
                </a:tc>
              </a:tr>
              <a:tr h="370840">
                <a:tc>
                  <a:txBody>
                    <a:bodyPr/>
                    <a:lstStyle/>
                    <a:p>
                      <a:pPr algn="ctr"/>
                      <a:r>
                        <a:rPr lang="en-US" sz="2000" dirty="0" smtClean="0"/>
                        <a:t>Transport Layer</a:t>
                      </a:r>
                      <a:endParaRPr lang="en-US" sz="2000" dirty="0"/>
                    </a:p>
                  </a:txBody>
                  <a:tcPr/>
                </a:tc>
                <a:tc>
                  <a:txBody>
                    <a:bodyPr/>
                    <a:lstStyle/>
                    <a:p>
                      <a:pPr algn="ctr"/>
                      <a:r>
                        <a:rPr lang="en-US" sz="2000" dirty="0" smtClean="0"/>
                        <a:t>Transport Layer</a:t>
                      </a:r>
                      <a:endParaRPr lang="en-US" sz="2000" dirty="0"/>
                    </a:p>
                  </a:txBody>
                  <a:tcPr anchor="ctr"/>
                </a:tc>
              </a:tr>
              <a:tr h="370840">
                <a:tc>
                  <a:txBody>
                    <a:bodyPr/>
                    <a:lstStyle/>
                    <a:p>
                      <a:pPr algn="ctr"/>
                      <a:r>
                        <a:rPr lang="en-US" sz="2000" dirty="0" smtClean="0"/>
                        <a:t>Network Layer</a:t>
                      </a:r>
                      <a:endParaRPr lang="en-US" sz="2000" dirty="0"/>
                    </a:p>
                  </a:txBody>
                  <a:tcPr/>
                </a:tc>
                <a:tc>
                  <a:txBody>
                    <a:bodyPr/>
                    <a:lstStyle/>
                    <a:p>
                      <a:pPr algn="ctr"/>
                      <a:r>
                        <a:rPr lang="en-US" sz="2000" dirty="0" smtClean="0"/>
                        <a:t>Internet Layer</a:t>
                      </a:r>
                      <a:endParaRPr lang="en-US" sz="2000" dirty="0"/>
                    </a:p>
                  </a:txBody>
                  <a:tcPr anchor="ctr"/>
                </a:tc>
              </a:tr>
              <a:tr h="370840">
                <a:tc>
                  <a:txBody>
                    <a:bodyPr/>
                    <a:lstStyle/>
                    <a:p>
                      <a:pPr algn="ctr"/>
                      <a:r>
                        <a:rPr lang="en-US" sz="2000" dirty="0" smtClean="0"/>
                        <a:t>Data</a:t>
                      </a:r>
                      <a:r>
                        <a:rPr lang="en-US" sz="2000" baseline="0" dirty="0" smtClean="0"/>
                        <a:t> Link Layer</a:t>
                      </a:r>
                      <a:endParaRPr lang="en-US" sz="2000" dirty="0"/>
                    </a:p>
                  </a:txBody>
                  <a:tcPr/>
                </a:tc>
                <a:tc rowSpan="2">
                  <a:txBody>
                    <a:bodyPr/>
                    <a:lstStyle/>
                    <a:p>
                      <a:pPr algn="ctr"/>
                      <a:r>
                        <a:rPr lang="en-US" sz="2000" baseline="0" dirty="0" smtClean="0"/>
                        <a:t>Network Access Layer</a:t>
                      </a:r>
                    </a:p>
                  </a:txBody>
                  <a:tcPr anchor="ctr"/>
                </a:tc>
              </a:tr>
              <a:tr h="370840">
                <a:tc>
                  <a:txBody>
                    <a:bodyPr/>
                    <a:lstStyle/>
                    <a:p>
                      <a:pPr algn="ctr"/>
                      <a:r>
                        <a:rPr lang="en-US" sz="2000" dirty="0" smtClean="0"/>
                        <a:t>Physical</a:t>
                      </a:r>
                      <a:r>
                        <a:rPr lang="en-US" sz="2000" baseline="0" dirty="0" smtClean="0"/>
                        <a:t> Layer</a:t>
                      </a:r>
                    </a:p>
                  </a:txBody>
                  <a:tcPr/>
                </a:tc>
                <a:tc vMerge="1">
                  <a:txBody>
                    <a:bodyPr/>
                    <a:lstStyle/>
                    <a:p>
                      <a:endParaRPr lang="en-US" sz="2000" baseline="0" dirty="0" smtClean="0"/>
                    </a:p>
                  </a:txBody>
                  <a:tcPr/>
                </a:tc>
              </a:tr>
            </a:tbl>
          </a:graphicData>
        </a:graphic>
      </p:graphicFrame>
      <p:sp>
        <p:nvSpPr>
          <p:cNvPr id="5" name="Rectangle 4"/>
          <p:cNvSpPr/>
          <p:nvPr/>
        </p:nvSpPr>
        <p:spPr>
          <a:xfrm>
            <a:off x="3043306" y="5472379"/>
            <a:ext cx="5925084" cy="369332"/>
          </a:xfrm>
          <a:prstGeom prst="rect">
            <a:avLst/>
          </a:prstGeom>
        </p:spPr>
        <p:txBody>
          <a:bodyPr wrap="none">
            <a:spAutoFit/>
          </a:bodyPr>
          <a:lstStyle/>
          <a:p>
            <a:r>
              <a:rPr lang="en-US" dirty="0"/>
              <a:t>The OSI Physical layer is skipped altogether on the TCP model</a:t>
            </a:r>
          </a:p>
        </p:txBody>
      </p:sp>
    </p:spTree>
    <p:extLst>
      <p:ext uri="{BB962C8B-B14F-4D97-AF65-F5344CB8AC3E}">
        <p14:creationId xmlns:p14="http://schemas.microsoft.com/office/powerpoint/2010/main" val="476549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layers are incorporated in the OSI model communications </a:t>
            </a:r>
            <a:r>
              <a:rPr lang="en-US" dirty="0" err="1" smtClean="0"/>
              <a:t>subnetwork</a:t>
            </a:r>
            <a:r>
              <a:rPr lang="en-US" dirty="0" smtClean="0"/>
              <a:t>?</a:t>
            </a:r>
            <a:endParaRPr lang="en-US" dirty="0"/>
          </a:p>
        </p:txBody>
      </p:sp>
      <p:sp>
        <p:nvSpPr>
          <p:cNvPr id="3" name="Content Placeholder 2"/>
          <p:cNvSpPr>
            <a:spLocks noGrp="1"/>
          </p:cNvSpPr>
          <p:nvPr>
            <p:ph idx="1"/>
          </p:nvPr>
        </p:nvSpPr>
        <p:spPr/>
        <p:txBody>
          <a:bodyPr/>
          <a:lstStyle/>
          <a:p>
            <a:r>
              <a:rPr lang="en-US" dirty="0" smtClean="0"/>
              <a:t>2</a:t>
            </a:r>
          </a:p>
          <a:p>
            <a:r>
              <a:rPr lang="en-US" dirty="0" smtClean="0"/>
              <a:t>7</a:t>
            </a:r>
          </a:p>
          <a:p>
            <a:r>
              <a:rPr lang="en-US" dirty="0" smtClean="0"/>
              <a:t>3</a:t>
            </a:r>
          </a:p>
          <a:p>
            <a:r>
              <a:rPr lang="en-US" dirty="0"/>
              <a:t>4</a:t>
            </a:r>
          </a:p>
        </p:txBody>
      </p:sp>
    </p:spTree>
    <p:extLst>
      <p:ext uri="{BB962C8B-B14F-4D97-AF65-F5344CB8AC3E}">
        <p14:creationId xmlns:p14="http://schemas.microsoft.com/office/powerpoint/2010/main" val="617236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layers deal with the serial transfer of data?</a:t>
            </a:r>
            <a:endParaRPr lang="en-US" dirty="0"/>
          </a:p>
        </p:txBody>
      </p:sp>
      <p:sp>
        <p:nvSpPr>
          <p:cNvPr id="3" name="Content Placeholder 2"/>
          <p:cNvSpPr>
            <a:spLocks noGrp="1"/>
          </p:cNvSpPr>
          <p:nvPr>
            <p:ph idx="1"/>
          </p:nvPr>
        </p:nvSpPr>
        <p:spPr/>
        <p:txBody>
          <a:bodyPr/>
          <a:lstStyle/>
          <a:p>
            <a:r>
              <a:rPr lang="en-US" dirty="0" smtClean="0"/>
              <a:t>Physical</a:t>
            </a:r>
          </a:p>
          <a:p>
            <a:r>
              <a:rPr lang="en-US" dirty="0" smtClean="0"/>
              <a:t>Data link</a:t>
            </a:r>
          </a:p>
          <a:p>
            <a:r>
              <a:rPr lang="en-US" dirty="0" smtClean="0"/>
              <a:t>Network</a:t>
            </a:r>
          </a:p>
          <a:p>
            <a:r>
              <a:rPr lang="en-US" dirty="0" smtClean="0"/>
              <a:t>Session</a:t>
            </a:r>
            <a:endParaRPr lang="en-US" dirty="0"/>
          </a:p>
        </p:txBody>
      </p:sp>
    </p:spTree>
    <p:extLst>
      <p:ext uri="{BB962C8B-B14F-4D97-AF65-F5344CB8AC3E}">
        <p14:creationId xmlns:p14="http://schemas.microsoft.com/office/powerpoint/2010/main" val="1644717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5734"/>
            <a:ext cx="10515600" cy="1325563"/>
          </a:xfrm>
        </p:spPr>
        <p:txBody>
          <a:bodyPr>
            <a:normAutofit fontScale="90000"/>
          </a:bodyPr>
          <a:lstStyle/>
          <a:p>
            <a:r>
              <a:rPr lang="en-US" dirty="0" smtClean="0"/>
              <a:t>You need to install a router on your company’s network that will allow access to the Internet. What layer of the OSI does this device reside on?</a:t>
            </a:r>
            <a:endParaRPr lang="en-US" dirty="0"/>
          </a:p>
        </p:txBody>
      </p:sp>
      <p:sp>
        <p:nvSpPr>
          <p:cNvPr id="3" name="Content Placeholder 2"/>
          <p:cNvSpPr>
            <a:spLocks noGrp="1"/>
          </p:cNvSpPr>
          <p:nvPr>
            <p:ph idx="1"/>
          </p:nvPr>
        </p:nvSpPr>
        <p:spPr>
          <a:xfrm>
            <a:off x="838200" y="2562895"/>
            <a:ext cx="10515600" cy="3614067"/>
          </a:xfrm>
        </p:spPr>
        <p:txBody>
          <a:bodyPr/>
          <a:lstStyle/>
          <a:p>
            <a:r>
              <a:rPr lang="en-US" dirty="0" smtClean="0"/>
              <a:t>Physical</a:t>
            </a:r>
          </a:p>
          <a:p>
            <a:r>
              <a:rPr lang="en-US" dirty="0" smtClean="0"/>
              <a:t>Data link</a:t>
            </a:r>
          </a:p>
          <a:p>
            <a:r>
              <a:rPr lang="en-US" dirty="0" smtClean="0"/>
              <a:t>Network</a:t>
            </a:r>
          </a:p>
          <a:p>
            <a:r>
              <a:rPr lang="en-US" dirty="0" smtClean="0"/>
              <a:t>Transport</a:t>
            </a:r>
            <a:endParaRPr lang="en-US" dirty="0"/>
          </a:p>
        </p:txBody>
      </p:sp>
    </p:spTree>
    <p:extLst>
      <p:ext uri="{BB962C8B-B14F-4D97-AF65-F5344CB8AC3E}">
        <p14:creationId xmlns:p14="http://schemas.microsoft.com/office/powerpoint/2010/main" val="2369413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normAutofit fontScale="90000"/>
          </a:bodyPr>
          <a:lstStyle/>
          <a:p>
            <a:r>
              <a:rPr lang="en-US" dirty="0" smtClean="0"/>
              <a:t>You run </a:t>
            </a:r>
            <a:r>
              <a:rPr lang="en-US" dirty="0" err="1" smtClean="0"/>
              <a:t>netstat</a:t>
            </a:r>
            <a:r>
              <a:rPr lang="en-US" dirty="0" smtClean="0"/>
              <a:t> –an command in the command prompt and notice many connections being made that say TCP in the left-most column. What layer of the OSI is TCP referring to?</a:t>
            </a:r>
            <a:endParaRPr lang="en-US" dirty="0"/>
          </a:p>
        </p:txBody>
      </p:sp>
      <p:sp>
        <p:nvSpPr>
          <p:cNvPr id="3" name="Content Placeholder 2"/>
          <p:cNvSpPr>
            <a:spLocks noGrp="1"/>
          </p:cNvSpPr>
          <p:nvPr>
            <p:ph idx="1"/>
          </p:nvPr>
        </p:nvSpPr>
        <p:spPr>
          <a:xfrm>
            <a:off x="838200" y="3374265"/>
            <a:ext cx="10515600" cy="2802698"/>
          </a:xfrm>
        </p:spPr>
        <p:txBody>
          <a:bodyPr/>
          <a:lstStyle/>
          <a:p>
            <a:r>
              <a:rPr lang="en-US" dirty="0" smtClean="0"/>
              <a:t>Layer 1</a:t>
            </a:r>
          </a:p>
          <a:p>
            <a:r>
              <a:rPr lang="en-US" dirty="0" smtClean="0"/>
              <a:t>Layer 2</a:t>
            </a:r>
          </a:p>
          <a:p>
            <a:r>
              <a:rPr lang="en-US" dirty="0" smtClean="0"/>
              <a:t>Layer 3</a:t>
            </a:r>
          </a:p>
          <a:p>
            <a:r>
              <a:rPr lang="en-US" dirty="0" smtClean="0"/>
              <a:t>Layer 4</a:t>
            </a:r>
            <a:endParaRPr lang="en-US" dirty="0"/>
          </a:p>
        </p:txBody>
      </p:sp>
    </p:spTree>
    <p:extLst>
      <p:ext uri="{BB962C8B-B14F-4D97-AF65-F5344CB8AC3E}">
        <p14:creationId xmlns:p14="http://schemas.microsoft.com/office/powerpoint/2010/main" val="502146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7407"/>
            <a:ext cx="10515600" cy="1325563"/>
          </a:xfrm>
        </p:spPr>
        <p:txBody>
          <a:bodyPr>
            <a:normAutofit fontScale="90000"/>
          </a:bodyPr>
          <a:lstStyle/>
          <a:p>
            <a:r>
              <a:rPr lang="en-US" dirty="0" smtClean="0"/>
              <a:t>You suspect a problem with your computer’s network adapter and its ability to send the correct frames of data that correspond with the network architecture used by the rest of your computers. What layer should you attempt to use as a troubleshooting starting point?</a:t>
            </a:r>
            <a:endParaRPr lang="en-US" dirty="0"/>
          </a:p>
        </p:txBody>
      </p:sp>
      <p:sp>
        <p:nvSpPr>
          <p:cNvPr id="3" name="Content Placeholder 2"/>
          <p:cNvSpPr>
            <a:spLocks noGrp="1"/>
          </p:cNvSpPr>
          <p:nvPr>
            <p:ph idx="1"/>
          </p:nvPr>
        </p:nvSpPr>
        <p:spPr>
          <a:xfrm>
            <a:off x="838200" y="4597757"/>
            <a:ext cx="10515600" cy="2060620"/>
          </a:xfrm>
        </p:spPr>
        <p:txBody>
          <a:bodyPr/>
          <a:lstStyle/>
          <a:p>
            <a:r>
              <a:rPr lang="en-US" dirty="0" smtClean="0"/>
              <a:t>Physical</a:t>
            </a:r>
          </a:p>
          <a:p>
            <a:r>
              <a:rPr lang="en-US" dirty="0" smtClean="0"/>
              <a:t>Data link</a:t>
            </a:r>
          </a:p>
          <a:p>
            <a:r>
              <a:rPr lang="en-US" dirty="0" smtClean="0"/>
              <a:t>Network</a:t>
            </a:r>
          </a:p>
          <a:p>
            <a:r>
              <a:rPr lang="en-US" dirty="0" smtClean="0"/>
              <a:t>Transport</a:t>
            </a:r>
            <a:endParaRPr lang="en-US" dirty="0"/>
          </a:p>
        </p:txBody>
      </p:sp>
    </p:spTree>
    <p:extLst>
      <p:ext uri="{BB962C8B-B14F-4D97-AF65-F5344CB8AC3E}">
        <p14:creationId xmlns:p14="http://schemas.microsoft.com/office/powerpoint/2010/main" val="72248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1 – Physical Layer</a:t>
            </a:r>
          </a:p>
        </p:txBody>
      </p:sp>
      <p:sp>
        <p:nvSpPr>
          <p:cNvPr id="3" name="Content Placeholder 2"/>
          <p:cNvSpPr>
            <a:spLocks noGrp="1"/>
          </p:cNvSpPr>
          <p:nvPr>
            <p:ph idx="1"/>
          </p:nvPr>
        </p:nvSpPr>
        <p:spPr/>
        <p:txBody>
          <a:bodyPr>
            <a:normAutofit/>
          </a:bodyPr>
          <a:lstStyle/>
          <a:p>
            <a:r>
              <a:rPr lang="en-US" sz="2400" dirty="0"/>
              <a:t>Defines the physical and electrical medium for data transfer</a:t>
            </a:r>
          </a:p>
          <a:p>
            <a:r>
              <a:rPr lang="en-US" sz="2400" dirty="0"/>
              <a:t>Physical layer components: cables, jacks, patch panels, punch blocks, hubs, and MAUs</a:t>
            </a:r>
          </a:p>
          <a:p>
            <a:r>
              <a:rPr lang="en-US" sz="2400" dirty="0"/>
              <a:t>Physical layer concepts: topologies, analog versus digital/encoding, bit synchronization, baseband versus broadband, multiplexing, and serial data </a:t>
            </a:r>
            <a:r>
              <a:rPr lang="en-US" sz="2400" dirty="0" smtClean="0"/>
              <a:t>transfer</a:t>
            </a:r>
          </a:p>
          <a:p>
            <a:r>
              <a:rPr lang="en-US" sz="2400" dirty="0" smtClean="0"/>
              <a:t>If you can touch a network element, it is part of the physical layer</a:t>
            </a:r>
            <a:endParaRPr lang="en-US" sz="2400" dirty="0"/>
          </a:p>
          <a:p>
            <a:r>
              <a:rPr lang="en-US" sz="2400" dirty="0"/>
              <a:t>Unit of measurement: Bits</a:t>
            </a:r>
          </a:p>
          <a:p>
            <a:endParaRPr lang="en-US" dirty="0"/>
          </a:p>
        </p:txBody>
      </p:sp>
    </p:spTree>
    <p:extLst>
      <p:ext uri="{BB962C8B-B14F-4D97-AF65-F5344CB8AC3E}">
        <p14:creationId xmlns:p14="http://schemas.microsoft.com/office/powerpoint/2010/main" val="918125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standard such as 100BASE-T refers to which OSI layer?</a:t>
            </a:r>
            <a:endParaRPr lang="en-US" dirty="0"/>
          </a:p>
        </p:txBody>
      </p:sp>
      <p:sp>
        <p:nvSpPr>
          <p:cNvPr id="3" name="Content Placeholder 2"/>
          <p:cNvSpPr>
            <a:spLocks noGrp="1"/>
          </p:cNvSpPr>
          <p:nvPr>
            <p:ph idx="1"/>
          </p:nvPr>
        </p:nvSpPr>
        <p:spPr/>
        <p:txBody>
          <a:bodyPr/>
          <a:lstStyle/>
          <a:p>
            <a:r>
              <a:rPr lang="en-US" dirty="0" smtClean="0"/>
              <a:t>Physical</a:t>
            </a:r>
          </a:p>
          <a:p>
            <a:r>
              <a:rPr lang="en-US" dirty="0" smtClean="0"/>
              <a:t>Data link</a:t>
            </a:r>
          </a:p>
          <a:p>
            <a:r>
              <a:rPr lang="en-US" dirty="0" smtClean="0"/>
              <a:t>Network</a:t>
            </a:r>
          </a:p>
          <a:p>
            <a:r>
              <a:rPr lang="en-US" dirty="0" smtClean="0"/>
              <a:t>Transport</a:t>
            </a:r>
            <a:endParaRPr lang="en-US" dirty="0"/>
          </a:p>
        </p:txBody>
      </p:sp>
    </p:spTree>
    <p:extLst>
      <p:ext uri="{BB962C8B-B14F-4D97-AF65-F5344CB8AC3E}">
        <p14:creationId xmlns:p14="http://schemas.microsoft.com/office/powerpoint/2010/main" val="3971198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8313"/>
            <a:ext cx="10515600" cy="1325563"/>
          </a:xfrm>
        </p:spPr>
        <p:txBody>
          <a:bodyPr>
            <a:normAutofit fontScale="90000"/>
          </a:bodyPr>
          <a:lstStyle/>
          <a:p>
            <a:r>
              <a:rPr lang="en-US" dirty="0"/>
              <a:t>Almost all of your users connect to Web sites with IE. They usually type domain names such as www.microsoft.com. What protocol is initiated by default when they press Enter after typing the domain name?</a:t>
            </a:r>
          </a:p>
        </p:txBody>
      </p:sp>
      <p:sp>
        <p:nvSpPr>
          <p:cNvPr id="3" name="Content Placeholder 2"/>
          <p:cNvSpPr>
            <a:spLocks noGrp="1"/>
          </p:cNvSpPr>
          <p:nvPr>
            <p:ph idx="1"/>
          </p:nvPr>
        </p:nvSpPr>
        <p:spPr>
          <a:xfrm>
            <a:off x="838200" y="3760631"/>
            <a:ext cx="10515600" cy="2416332"/>
          </a:xfrm>
        </p:spPr>
        <p:txBody>
          <a:bodyPr/>
          <a:lstStyle/>
          <a:p>
            <a:r>
              <a:rPr lang="en-US" dirty="0" smtClean="0"/>
              <a:t>FTP</a:t>
            </a:r>
          </a:p>
          <a:p>
            <a:r>
              <a:rPr lang="en-US" dirty="0" smtClean="0"/>
              <a:t>HTTPS</a:t>
            </a:r>
          </a:p>
          <a:p>
            <a:r>
              <a:rPr lang="en-US" dirty="0" smtClean="0"/>
              <a:t>HTTP</a:t>
            </a:r>
          </a:p>
          <a:p>
            <a:r>
              <a:rPr lang="en-US" dirty="0" smtClean="0"/>
              <a:t>HTP</a:t>
            </a:r>
            <a:endParaRPr lang="en-US" dirty="0"/>
          </a:p>
        </p:txBody>
      </p:sp>
    </p:spTree>
    <p:extLst>
      <p:ext uri="{BB962C8B-B14F-4D97-AF65-F5344CB8AC3E}">
        <p14:creationId xmlns:p14="http://schemas.microsoft.com/office/powerpoint/2010/main" val="903073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3768"/>
            <a:ext cx="10515600" cy="1325563"/>
          </a:xfrm>
        </p:spPr>
        <p:txBody>
          <a:bodyPr>
            <a:normAutofit fontScale="90000"/>
          </a:bodyPr>
          <a:lstStyle/>
          <a:p>
            <a:r>
              <a:rPr lang="en-US" dirty="0"/>
              <a:t>You need to find out the MAC address of your director's computer. He has given you permission to access his computer. You access the command prompt. What command should you type to see the computer's MAC address?</a:t>
            </a:r>
          </a:p>
        </p:txBody>
      </p:sp>
      <p:sp>
        <p:nvSpPr>
          <p:cNvPr id="3" name="Content Placeholder 2"/>
          <p:cNvSpPr>
            <a:spLocks noGrp="1"/>
          </p:cNvSpPr>
          <p:nvPr>
            <p:ph idx="1"/>
          </p:nvPr>
        </p:nvSpPr>
        <p:spPr>
          <a:xfrm>
            <a:off x="838200" y="3631841"/>
            <a:ext cx="10515600" cy="2545121"/>
          </a:xfrm>
        </p:spPr>
        <p:txBody>
          <a:bodyPr/>
          <a:lstStyle/>
          <a:p>
            <a:r>
              <a:rPr lang="en-US" dirty="0" smtClean="0"/>
              <a:t>Ipconfig</a:t>
            </a:r>
          </a:p>
          <a:p>
            <a:r>
              <a:rPr lang="en-US" dirty="0" smtClean="0"/>
              <a:t>Ipconfig/all</a:t>
            </a:r>
          </a:p>
          <a:p>
            <a:r>
              <a:rPr lang="en-US" dirty="0" smtClean="0"/>
              <a:t>Arp</a:t>
            </a:r>
          </a:p>
          <a:p>
            <a:r>
              <a:rPr lang="en-US" dirty="0" err="1" smtClean="0"/>
              <a:t>Netstat</a:t>
            </a:r>
            <a:r>
              <a:rPr lang="en-US" dirty="0" smtClean="0"/>
              <a:t> -an</a:t>
            </a:r>
            <a:endParaRPr lang="en-US" dirty="0"/>
          </a:p>
        </p:txBody>
      </p:sp>
    </p:spTree>
    <p:extLst>
      <p:ext uri="{BB962C8B-B14F-4D97-AF65-F5344CB8AC3E}">
        <p14:creationId xmlns:p14="http://schemas.microsoft.com/office/powerpoint/2010/main" val="2099143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9677"/>
            <a:ext cx="10515600" cy="1325563"/>
          </a:xfrm>
        </p:spPr>
        <p:txBody>
          <a:bodyPr>
            <a:normAutofit fontScale="90000"/>
          </a:bodyPr>
          <a:lstStyle/>
          <a:p>
            <a:r>
              <a:rPr lang="en-US" dirty="0"/>
              <a:t>You need to find out the MAC addresses of all the computers that a particular user's computer has connected to in the recent past. What command should you use to accomplish this? </a:t>
            </a:r>
            <a:br>
              <a:rPr lang="en-US" dirty="0"/>
            </a:br>
            <a:endParaRPr lang="en-US" dirty="0"/>
          </a:p>
        </p:txBody>
      </p:sp>
      <p:sp>
        <p:nvSpPr>
          <p:cNvPr id="3" name="Content Placeholder 2"/>
          <p:cNvSpPr>
            <a:spLocks noGrp="1"/>
          </p:cNvSpPr>
          <p:nvPr>
            <p:ph idx="1"/>
          </p:nvPr>
        </p:nvSpPr>
        <p:spPr>
          <a:xfrm>
            <a:off x="838200" y="3348507"/>
            <a:ext cx="10515600" cy="2828456"/>
          </a:xfrm>
        </p:spPr>
        <p:txBody>
          <a:bodyPr/>
          <a:lstStyle/>
          <a:p>
            <a:r>
              <a:rPr lang="en-US" dirty="0" smtClean="0"/>
              <a:t>Ping 127.0.0.1</a:t>
            </a:r>
          </a:p>
          <a:p>
            <a:r>
              <a:rPr lang="en-US" dirty="0" err="1" smtClean="0"/>
              <a:t>Netstat</a:t>
            </a:r>
            <a:r>
              <a:rPr lang="en-US" dirty="0" smtClean="0"/>
              <a:t> –a</a:t>
            </a:r>
          </a:p>
          <a:p>
            <a:r>
              <a:rPr lang="en-US" dirty="0" smtClean="0"/>
              <a:t>Arp –a</a:t>
            </a:r>
          </a:p>
          <a:p>
            <a:r>
              <a:rPr lang="en-US" dirty="0" smtClean="0"/>
              <a:t>Arp -s</a:t>
            </a:r>
            <a:endParaRPr lang="en-US" dirty="0"/>
          </a:p>
        </p:txBody>
      </p:sp>
    </p:spTree>
    <p:extLst>
      <p:ext uri="{BB962C8B-B14F-4D97-AF65-F5344CB8AC3E}">
        <p14:creationId xmlns:p14="http://schemas.microsoft.com/office/powerpoint/2010/main" val="14527438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8613"/>
            <a:ext cx="10515600" cy="1325563"/>
          </a:xfrm>
        </p:spPr>
        <p:txBody>
          <a:bodyPr>
            <a:normAutofit fontScale="90000"/>
          </a:bodyPr>
          <a:lstStyle/>
          <a:p>
            <a:r>
              <a:rPr lang="en-US" dirty="0"/>
              <a:t>You have been instructed to capture and analyze packets on a server. What tool will allow you to do this? </a:t>
            </a:r>
            <a:br>
              <a:rPr lang="en-US" dirty="0"/>
            </a:br>
            <a:endParaRPr lang="en-US" dirty="0"/>
          </a:p>
        </p:txBody>
      </p:sp>
      <p:sp>
        <p:nvSpPr>
          <p:cNvPr id="3" name="Content Placeholder 2"/>
          <p:cNvSpPr>
            <a:spLocks noGrp="1"/>
          </p:cNvSpPr>
          <p:nvPr>
            <p:ph idx="1"/>
          </p:nvPr>
        </p:nvSpPr>
        <p:spPr>
          <a:xfrm>
            <a:off x="838200" y="2292439"/>
            <a:ext cx="10515600" cy="3884524"/>
          </a:xfrm>
        </p:spPr>
        <p:txBody>
          <a:bodyPr/>
          <a:lstStyle/>
          <a:p>
            <a:r>
              <a:rPr lang="en-US" dirty="0" smtClean="0"/>
              <a:t>Protocol Analyzer</a:t>
            </a:r>
          </a:p>
          <a:p>
            <a:r>
              <a:rPr lang="en-US" dirty="0" smtClean="0"/>
              <a:t>Command </a:t>
            </a:r>
            <a:r>
              <a:rPr lang="en-US" dirty="0" err="1" smtClean="0"/>
              <a:t>Propt</a:t>
            </a:r>
            <a:endParaRPr lang="en-US" dirty="0" smtClean="0"/>
          </a:p>
          <a:p>
            <a:r>
              <a:rPr lang="en-US" dirty="0" err="1" smtClean="0"/>
              <a:t>Netstat</a:t>
            </a:r>
            <a:r>
              <a:rPr lang="en-US" dirty="0" smtClean="0"/>
              <a:t> –an</a:t>
            </a:r>
          </a:p>
          <a:p>
            <a:r>
              <a:rPr lang="en-US" dirty="0" smtClean="0"/>
              <a:t>Wireshark</a:t>
            </a:r>
            <a:endParaRPr lang="en-US" dirty="0"/>
          </a:p>
        </p:txBody>
      </p:sp>
    </p:spTree>
    <p:extLst>
      <p:ext uri="{BB962C8B-B14F-4D97-AF65-F5344CB8AC3E}">
        <p14:creationId xmlns:p14="http://schemas.microsoft.com/office/powerpoint/2010/main" val="2265286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1421193"/>
            <a:ext cx="10515600" cy="1325563"/>
          </a:xfrm>
        </p:spPr>
        <p:txBody>
          <a:bodyPr>
            <a:normAutofit fontScale="90000"/>
          </a:bodyPr>
          <a:lstStyle/>
          <a:p>
            <a:r>
              <a:rPr lang="en-US" dirty="0"/>
              <a:t>The manager of IT asks you to ping his laptop to see whether your computer can find it on the network. In this scenario, the __________ protocol is being implemented. </a:t>
            </a:r>
            <a:br>
              <a:rPr lang="en-US" dirty="0"/>
            </a:br>
            <a:endParaRPr lang="en-US" dirty="0"/>
          </a:p>
        </p:txBody>
      </p:sp>
      <p:sp>
        <p:nvSpPr>
          <p:cNvPr id="3" name="Content Placeholder 2"/>
          <p:cNvSpPr>
            <a:spLocks noGrp="1"/>
          </p:cNvSpPr>
          <p:nvPr>
            <p:ph idx="1"/>
          </p:nvPr>
        </p:nvSpPr>
        <p:spPr>
          <a:xfrm>
            <a:off x="700826" y="3322748"/>
            <a:ext cx="10515600" cy="3112563"/>
          </a:xfrm>
        </p:spPr>
        <p:txBody>
          <a:bodyPr/>
          <a:lstStyle/>
          <a:p>
            <a:endParaRPr lang="en-US" dirty="0"/>
          </a:p>
        </p:txBody>
      </p:sp>
    </p:spTree>
    <p:extLst>
      <p:ext uri="{BB962C8B-B14F-4D97-AF65-F5344CB8AC3E}">
        <p14:creationId xmlns:p14="http://schemas.microsoft.com/office/powerpoint/2010/main" val="6781007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8161"/>
            <a:ext cx="10515600" cy="1325563"/>
          </a:xfrm>
        </p:spPr>
        <p:txBody>
          <a:bodyPr>
            <a:normAutofit fontScale="90000"/>
          </a:bodyPr>
          <a:lstStyle/>
          <a:p>
            <a:r>
              <a:rPr lang="en-US" dirty="0"/>
              <a:t>A ___________ switch is one that uses logical addressing to determine data paths. </a:t>
            </a:r>
            <a:br>
              <a:rPr lang="en-US" dirty="0"/>
            </a:br>
            <a:endParaRPr lang="en-US" dirty="0"/>
          </a:p>
        </p:txBody>
      </p:sp>
      <p:sp>
        <p:nvSpPr>
          <p:cNvPr id="3" name="Content Placeholder 2"/>
          <p:cNvSpPr>
            <a:spLocks noGrp="1"/>
          </p:cNvSpPr>
          <p:nvPr>
            <p:ph idx="1"/>
          </p:nvPr>
        </p:nvSpPr>
        <p:spPr>
          <a:xfrm>
            <a:off x="683654" y="3886245"/>
            <a:ext cx="10515600" cy="4351338"/>
          </a:xfrm>
        </p:spPr>
        <p:txBody>
          <a:bodyPr/>
          <a:lstStyle/>
          <a:p>
            <a:endParaRPr lang="en-US"/>
          </a:p>
        </p:txBody>
      </p:sp>
    </p:spTree>
    <p:extLst>
      <p:ext uri="{BB962C8B-B14F-4D97-AF65-F5344CB8AC3E}">
        <p14:creationId xmlns:p14="http://schemas.microsoft.com/office/powerpoint/2010/main" val="42617882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Ports 1024-49,151 are ports used by vendors for proprietary applications. They are known as ________ ports.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2432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____________ is used by the File Transfer Protocol.</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202465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3" y="1421193"/>
            <a:ext cx="10515600" cy="1325563"/>
          </a:xfrm>
        </p:spPr>
        <p:txBody>
          <a:bodyPr>
            <a:normAutofit fontScale="90000"/>
          </a:bodyPr>
          <a:lstStyle/>
          <a:p>
            <a:r>
              <a:rPr lang="en-US" dirty="0"/>
              <a:t>Your manager wants you to allow HTTP and HTTPS connections to the company web server. In order to do this , you need to open inbound ports __________ and ___________.</a:t>
            </a:r>
          </a:p>
        </p:txBody>
      </p:sp>
    </p:spTree>
    <p:extLst>
      <p:ext uri="{BB962C8B-B14F-4D97-AF65-F5344CB8AC3E}">
        <p14:creationId xmlns:p14="http://schemas.microsoft.com/office/powerpoint/2010/main" val="1811153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2 – Data Link Layer</a:t>
            </a:r>
          </a:p>
        </p:txBody>
      </p:sp>
      <p:sp>
        <p:nvSpPr>
          <p:cNvPr id="3" name="Content Placeholder 2"/>
          <p:cNvSpPr>
            <a:spLocks noGrp="1"/>
          </p:cNvSpPr>
          <p:nvPr>
            <p:ph idx="1"/>
          </p:nvPr>
        </p:nvSpPr>
        <p:spPr/>
        <p:txBody>
          <a:bodyPr/>
          <a:lstStyle/>
          <a:p>
            <a:r>
              <a:rPr lang="en-US" dirty="0"/>
              <a:t>Establishes, maintains, and decides how transfer is accomplished over the physical layer and ensures error-free transmission over the physical layer</a:t>
            </a:r>
          </a:p>
          <a:p>
            <a:r>
              <a:rPr lang="en-US" dirty="0"/>
              <a:t>Physical addresses (the hexadecimal address that is burned into the ROM of the NIC), known as the MAC address uniquely identify each hardware device work at the Data Link Layer</a:t>
            </a:r>
          </a:p>
          <a:p>
            <a:r>
              <a:rPr lang="en-US" dirty="0"/>
              <a:t>Data Link Layer components: network interface cards and bridges</a:t>
            </a:r>
          </a:p>
          <a:p>
            <a:r>
              <a:rPr lang="en-US" dirty="0"/>
              <a:t>Unit of measurement: frames</a:t>
            </a:r>
          </a:p>
          <a:p>
            <a:endParaRPr lang="en-US" dirty="0"/>
          </a:p>
        </p:txBody>
      </p:sp>
    </p:spTree>
    <p:extLst>
      <p:ext uri="{BB962C8B-B14F-4D97-AF65-F5344CB8AC3E}">
        <p14:creationId xmlns:p14="http://schemas.microsoft.com/office/powerpoint/2010/main" val="2170297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9829"/>
            <a:ext cx="10515600" cy="1325563"/>
          </a:xfrm>
        </p:spPr>
        <p:txBody>
          <a:bodyPr>
            <a:normAutofit fontScale="90000"/>
          </a:bodyPr>
          <a:lstStyle/>
          <a:p>
            <a:r>
              <a:rPr lang="en-US" dirty="0"/>
              <a:t>Your company hosts a DNS server that resolves domain names to IP addresses. This server must have port ___________ open to service those requests for name resolutions. </a:t>
            </a:r>
            <a:br>
              <a:rPr lang="en-US" dirty="0"/>
            </a:br>
            <a:endParaRPr lang="en-US" dirty="0"/>
          </a:p>
        </p:txBody>
      </p:sp>
    </p:spTree>
    <p:extLst>
      <p:ext uri="{BB962C8B-B14F-4D97-AF65-F5344CB8AC3E}">
        <p14:creationId xmlns:p14="http://schemas.microsoft.com/office/powerpoint/2010/main" val="4122947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1047"/>
            <a:ext cx="10515600" cy="1325563"/>
          </a:xfrm>
        </p:spPr>
        <p:txBody>
          <a:bodyPr>
            <a:normAutofit fontScale="90000"/>
          </a:bodyPr>
          <a:lstStyle/>
          <a:p>
            <a:r>
              <a:rPr lang="en-US" dirty="0"/>
              <a:t>You need to find out the Internet connections a particular computer has made in the recent past. You also need to see numeric information so that you know the IP address and port numbers of the destination computers. You should type the ___________ in the command prompt. </a:t>
            </a:r>
            <a:br>
              <a:rPr lang="en-US" dirty="0"/>
            </a:br>
            <a:endParaRPr lang="en-US" dirty="0"/>
          </a:p>
        </p:txBody>
      </p:sp>
    </p:spTree>
    <p:extLst>
      <p:ext uri="{BB962C8B-B14F-4D97-AF65-F5344CB8AC3E}">
        <p14:creationId xmlns:p14="http://schemas.microsoft.com/office/powerpoint/2010/main" val="26877089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4" y="1240888"/>
            <a:ext cx="10515600" cy="1325563"/>
          </a:xfrm>
        </p:spPr>
        <p:txBody>
          <a:bodyPr>
            <a:normAutofit fontScale="90000"/>
          </a:bodyPr>
          <a:lstStyle/>
          <a:p>
            <a:r>
              <a:rPr lang="en-US" dirty="0"/>
              <a:t>The IT director asks you to connect a client computer to an 802.3ab network. This network uses the __________ standard. </a:t>
            </a:r>
            <a:br>
              <a:rPr lang="en-US" dirty="0"/>
            </a:br>
            <a:endParaRPr lang="en-US" dirty="0"/>
          </a:p>
        </p:txBody>
      </p:sp>
    </p:spTree>
    <p:extLst>
      <p:ext uri="{BB962C8B-B14F-4D97-AF65-F5344CB8AC3E}">
        <p14:creationId xmlns:p14="http://schemas.microsoft.com/office/powerpoint/2010/main" val="1125613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4" y="1459830"/>
            <a:ext cx="10515600" cy="1325563"/>
          </a:xfrm>
        </p:spPr>
        <p:txBody>
          <a:bodyPr>
            <a:normAutofit fontScale="90000"/>
          </a:bodyPr>
          <a:lstStyle/>
          <a:p>
            <a:r>
              <a:rPr lang="en-US" dirty="0"/>
              <a:t>A user has connected to a Web site. The information that is sent to that user's computer is encrypted in an encoded format. This change to the data occurs at the ___________ layer.</a:t>
            </a:r>
          </a:p>
        </p:txBody>
      </p:sp>
    </p:spTree>
    <p:extLst>
      <p:ext uri="{BB962C8B-B14F-4D97-AF65-F5344CB8AC3E}">
        <p14:creationId xmlns:p14="http://schemas.microsoft.com/office/powerpoint/2010/main" val="2505929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5" y="1678770"/>
            <a:ext cx="10515600" cy="1325563"/>
          </a:xfrm>
        </p:spPr>
        <p:txBody>
          <a:bodyPr>
            <a:normAutofit fontScale="90000"/>
          </a:bodyPr>
          <a:lstStyle/>
          <a:p>
            <a:r>
              <a:rPr lang="en-US" dirty="0"/>
              <a:t>As you delve into a packet of data with your protocol analyzer, you notice that the frame size is bigger than the packet size. This is because the packet is ___________ inside the frame.</a:t>
            </a:r>
          </a:p>
        </p:txBody>
      </p:sp>
    </p:spTree>
    <p:extLst>
      <p:ext uri="{BB962C8B-B14F-4D97-AF65-F5344CB8AC3E}">
        <p14:creationId xmlns:p14="http://schemas.microsoft.com/office/powerpoint/2010/main" val="36524093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model is used to describe how data communication occurs between hosts? </a:t>
            </a:r>
            <a:br>
              <a:rPr lang="en-US" dirty="0"/>
            </a:b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149873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layer in the OSI model do MAC addresses and switches use?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94049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layer in the OSI model covers routing between networks?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22736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layer in the OSI model is used to verify that data was delivered without error?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0553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layer in the OSI model covers HTTP, FTP, and RDC?</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4268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3 – Network Layer</a:t>
            </a:r>
          </a:p>
        </p:txBody>
      </p:sp>
      <p:sp>
        <p:nvSpPr>
          <p:cNvPr id="3" name="Content Placeholder 2"/>
          <p:cNvSpPr>
            <a:spLocks noGrp="1"/>
          </p:cNvSpPr>
          <p:nvPr>
            <p:ph idx="1"/>
          </p:nvPr>
        </p:nvSpPr>
        <p:spPr/>
        <p:txBody>
          <a:bodyPr/>
          <a:lstStyle/>
          <a:p>
            <a:r>
              <a:rPr lang="en-US" dirty="0"/>
              <a:t>Controls the operations of routing and switching information to different networks</a:t>
            </a:r>
          </a:p>
          <a:p>
            <a:r>
              <a:rPr lang="en-US" dirty="0"/>
              <a:t>Translates logical addresses or names to physical addresses</a:t>
            </a:r>
          </a:p>
          <a:p>
            <a:r>
              <a:rPr lang="en-US" dirty="0"/>
              <a:t>Internet Protocol (IP) is a Network Layer protocol</a:t>
            </a:r>
          </a:p>
          <a:p>
            <a:r>
              <a:rPr lang="en-US" dirty="0"/>
              <a:t>Devices that work at the network layer are routers and IP switches</a:t>
            </a:r>
          </a:p>
          <a:p>
            <a:r>
              <a:rPr lang="en-US" dirty="0"/>
              <a:t>Network Layer components: IP addresses, subnets</a:t>
            </a:r>
          </a:p>
          <a:p>
            <a:r>
              <a:rPr lang="en-US" dirty="0"/>
              <a:t>Unit of measurement: packets</a:t>
            </a:r>
          </a:p>
          <a:p>
            <a:endParaRPr lang="en-US" dirty="0"/>
          </a:p>
        </p:txBody>
      </p:sp>
    </p:spTree>
    <p:extLst>
      <p:ext uri="{BB962C8B-B14F-4D97-AF65-F5344CB8AC3E}">
        <p14:creationId xmlns:p14="http://schemas.microsoft.com/office/powerpoint/2010/main" val="1712562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layer of the OSI model is used to create a connection so that a host can transfer files?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01789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layer of the OSI model includes VLANs?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77606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protocol do you use as the transport protocol for a video application?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42875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port categories include inbound ports of HTTP, HTTPS, FTP, and DNS?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60608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layer in the OSI model is used to encrypt data?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54437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layer in the OSI model includes the cable and network adapters?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00774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layers does the TCP/IP model have?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5587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layer in the OSI model is included in the TCP/IP model?</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05277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protocol is used to translate IP addresses to MAC addresses?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14126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ports are defined above 49,152?</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88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4 – Transport Layer</a:t>
            </a:r>
          </a:p>
        </p:txBody>
      </p:sp>
      <p:sp>
        <p:nvSpPr>
          <p:cNvPr id="3" name="Content Placeholder 2"/>
          <p:cNvSpPr>
            <a:spLocks noGrp="1"/>
          </p:cNvSpPr>
          <p:nvPr>
            <p:ph idx="1"/>
          </p:nvPr>
        </p:nvSpPr>
        <p:spPr/>
        <p:txBody>
          <a:bodyPr/>
          <a:lstStyle/>
          <a:p>
            <a:r>
              <a:rPr lang="en-US" dirty="0"/>
              <a:t>This layer ensures messages are delivered error-free, in sequence and with no losses or duplications</a:t>
            </a:r>
          </a:p>
          <a:p>
            <a:r>
              <a:rPr lang="en-US" dirty="0"/>
              <a:t>Protocols that work at this layer segment messages, ensure correct reassembly at the receiving end, perform message acknowledgement and message traffic control</a:t>
            </a:r>
          </a:p>
          <a:p>
            <a:r>
              <a:rPr lang="en-US" dirty="0"/>
              <a:t>The Transport Layer contains both connection-oriented and connectionless protocols</a:t>
            </a:r>
          </a:p>
          <a:p>
            <a:r>
              <a:rPr lang="en-US" dirty="0"/>
              <a:t>Unit of measurement used: segments or messages</a:t>
            </a:r>
          </a:p>
          <a:p>
            <a:endParaRPr lang="en-US" dirty="0"/>
          </a:p>
        </p:txBody>
      </p:sp>
    </p:spTree>
    <p:extLst>
      <p:ext uri="{BB962C8B-B14F-4D97-AF65-F5344CB8AC3E}">
        <p14:creationId xmlns:p14="http://schemas.microsoft.com/office/powerpoint/2010/main" val="63881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layer 3 switch is similar to a ___________.</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965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5 – Session Layer</a:t>
            </a:r>
          </a:p>
        </p:txBody>
      </p:sp>
      <p:sp>
        <p:nvSpPr>
          <p:cNvPr id="3" name="Content Placeholder 2"/>
          <p:cNvSpPr>
            <a:spLocks noGrp="1"/>
          </p:cNvSpPr>
          <p:nvPr>
            <p:ph idx="1"/>
          </p:nvPr>
        </p:nvSpPr>
        <p:spPr/>
        <p:txBody>
          <a:bodyPr/>
          <a:lstStyle/>
          <a:p>
            <a:r>
              <a:rPr lang="en-US" dirty="0"/>
              <a:t>The Session Layer manages session establishment, maintenance and termination between network devices</a:t>
            </a:r>
          </a:p>
          <a:p>
            <a:r>
              <a:rPr lang="en-US" dirty="0"/>
              <a:t>Example: when you log on and log off</a:t>
            </a:r>
          </a:p>
          <a:p>
            <a:r>
              <a:rPr lang="en-US" dirty="0"/>
              <a:t>This layer controls the name and address database for the OS</a:t>
            </a:r>
          </a:p>
          <a:p>
            <a:r>
              <a:rPr lang="en-US" dirty="0"/>
              <a:t>NetBIOS (Network Basic Input Output System) is a protocol that works at this layer</a:t>
            </a:r>
          </a:p>
          <a:p>
            <a:endParaRPr lang="en-US" dirty="0"/>
          </a:p>
        </p:txBody>
      </p:sp>
    </p:spTree>
    <p:extLst>
      <p:ext uri="{BB962C8B-B14F-4D97-AF65-F5344CB8AC3E}">
        <p14:creationId xmlns:p14="http://schemas.microsoft.com/office/powerpoint/2010/main" val="73741633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3342</Words>
  <Application>Microsoft Office PowerPoint</Application>
  <PresentationFormat>Custom</PresentationFormat>
  <Paragraphs>466</Paragraphs>
  <Slides>80</Slides>
  <Notes>36</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Defining Networks with the OSI Model</vt:lpstr>
      <vt:lpstr>Open Systems Interconnection (OSI)</vt:lpstr>
      <vt:lpstr>OSI Model Layers</vt:lpstr>
      <vt:lpstr>Protocol Stack</vt:lpstr>
      <vt:lpstr>Layer 1 – Physical Layer</vt:lpstr>
      <vt:lpstr>Layer 2 – Data Link Layer</vt:lpstr>
      <vt:lpstr>Layer 3 – Network Layer</vt:lpstr>
      <vt:lpstr>Layer 4 – Transport Layer</vt:lpstr>
      <vt:lpstr>Layer 5 – Session Layer</vt:lpstr>
      <vt:lpstr>Layer 6 – Presentation Layer</vt:lpstr>
      <vt:lpstr>Layer 7 – Application Layer</vt:lpstr>
      <vt:lpstr>How can I remember this????</vt:lpstr>
      <vt:lpstr>Define the Physical Layer</vt:lpstr>
      <vt:lpstr>Local Area Connection Speed</vt:lpstr>
      <vt:lpstr>Define the Data Link Layer</vt:lpstr>
      <vt:lpstr>Ethernet Standards</vt:lpstr>
      <vt:lpstr>Media Access Control (MAC) Address</vt:lpstr>
      <vt:lpstr>MAC Address</vt:lpstr>
      <vt:lpstr>MAC addresses</vt:lpstr>
      <vt:lpstr>Layer 2 Switches</vt:lpstr>
      <vt:lpstr>Security Issues with Layer 2 Switches</vt:lpstr>
      <vt:lpstr>Virtual LAN (VLAN)</vt:lpstr>
      <vt:lpstr>PowerPoint Presentation</vt:lpstr>
      <vt:lpstr>PowerPoint Presentation</vt:lpstr>
      <vt:lpstr>Layer 3 – Network Layer</vt:lpstr>
      <vt:lpstr>Understanding Layer 3 Switching</vt:lpstr>
      <vt:lpstr>Layer 4 – Transport Layer</vt:lpstr>
      <vt:lpstr>Layer 4 Protocols</vt:lpstr>
      <vt:lpstr>TCP and UDP</vt:lpstr>
      <vt:lpstr>TCP and UDP</vt:lpstr>
      <vt:lpstr>Connection Oriented Communications</vt:lpstr>
      <vt:lpstr>Connectionless Communications</vt:lpstr>
      <vt:lpstr>Connection-based Protocols</vt:lpstr>
      <vt:lpstr>Ports</vt:lpstr>
      <vt:lpstr>IANA Port Categories</vt:lpstr>
      <vt:lpstr>Inbound &amp; Outbound Ports</vt:lpstr>
      <vt:lpstr>Ports &amp; Associated Protocols</vt:lpstr>
      <vt:lpstr>Define the Transport Layer</vt:lpstr>
      <vt:lpstr>Define the Session Layer</vt:lpstr>
      <vt:lpstr>Define the Presentation Layer</vt:lpstr>
      <vt:lpstr>Define the Application Layer</vt:lpstr>
      <vt:lpstr>OSI Model</vt:lpstr>
      <vt:lpstr>TCP/IP Model</vt:lpstr>
      <vt:lpstr>OSI Model compared to TCP Model</vt:lpstr>
      <vt:lpstr>How many layers are incorporated in the OSI model communications subnetwork?</vt:lpstr>
      <vt:lpstr>Which of the following layers deal with the serial transfer of data?</vt:lpstr>
      <vt:lpstr>You need to install a router on your company’s network that will allow access to the Internet. What layer of the OSI does this device reside on?</vt:lpstr>
      <vt:lpstr>You run netstat –an command in the command prompt and notice many connections being made that say TCP in the left-most column. What layer of the OSI is TCP referring to?</vt:lpstr>
      <vt:lpstr>You suspect a problem with your computer’s network adapter and its ability to send the correct frames of data that correspond with the network architecture used by the rest of your computers. What layer should you attempt to use as a troubleshooting starting point?</vt:lpstr>
      <vt:lpstr>A standard such as 100BASE-T refers to which OSI layer?</vt:lpstr>
      <vt:lpstr>Almost all of your users connect to Web sites with IE. They usually type domain names such as www.microsoft.com. What protocol is initiated by default when they press Enter after typing the domain name?</vt:lpstr>
      <vt:lpstr>You need to find out the MAC address of your director's computer. He has given you permission to access his computer. You access the command prompt. What command should you type to see the computer's MAC address?</vt:lpstr>
      <vt:lpstr>You need to find out the MAC addresses of all the computers that a particular user's computer has connected to in the recent past. What command should you use to accomplish this?  </vt:lpstr>
      <vt:lpstr>You have been instructed to capture and analyze packets on a server. What tool will allow you to do this?  </vt:lpstr>
      <vt:lpstr>The manager of IT asks you to ping his laptop to see whether your computer can find it on the network. In this scenario, the __________ protocol is being implemented.  </vt:lpstr>
      <vt:lpstr>A ___________ switch is one that uses logical addressing to determine data paths.  </vt:lpstr>
      <vt:lpstr>Ports 1024-49,151 are ports used by vendors for proprietary applications. They are known as ________ ports.</vt:lpstr>
      <vt:lpstr>Port ____________ is used by the File Transfer Protocol.</vt:lpstr>
      <vt:lpstr>Your manager wants you to allow HTTP and HTTPS connections to the company web server. In order to do this , you need to open inbound ports __________ and ___________.</vt:lpstr>
      <vt:lpstr>Your company hosts a DNS server that resolves domain names to IP addresses. This server must have port ___________ open to service those requests for name resolutions.  </vt:lpstr>
      <vt:lpstr>You need to find out the Internet connections a particular computer has made in the recent past. You also need to see numeric information so that you know the IP address and port numbers of the destination computers. You should type the ___________ in the command prompt.  </vt:lpstr>
      <vt:lpstr>The IT director asks you to connect a client computer to an 802.3ab network. This network uses the __________ standard.  </vt:lpstr>
      <vt:lpstr>A user has connected to a Web site. The information that is sent to that user's computer is encrypted in an encoded format. This change to the data occurs at the ___________ layer.</vt:lpstr>
      <vt:lpstr>As you delve into a packet of data with your protocol analyzer, you notice that the frame size is bigger than the packet size. This is because the packet is ___________ inside the frame.</vt:lpstr>
      <vt:lpstr>What model is used to describe how data communication occurs between hosts?  </vt:lpstr>
      <vt:lpstr>Which layer in the OSI model do MAC addresses and switches use?</vt:lpstr>
      <vt:lpstr>Which layer in the OSI model covers routing between networks?</vt:lpstr>
      <vt:lpstr>Which layer in the OSI model is used to verify that data was delivered without error?</vt:lpstr>
      <vt:lpstr>Which layer in the OSI model covers HTTP, FTP, and RDC?</vt:lpstr>
      <vt:lpstr>Which layer of the OSI model is used to create a connection so that a host can transfer files?</vt:lpstr>
      <vt:lpstr>Which layer of the OSI model includes VLANs?</vt:lpstr>
      <vt:lpstr>Which protocol do you use as the transport protocol for a video application?</vt:lpstr>
      <vt:lpstr>Which port categories include inbound ports of HTTP, HTTPS, FTP, and DNS?</vt:lpstr>
      <vt:lpstr>What layer in the OSI model is used to encrypt data?</vt:lpstr>
      <vt:lpstr>Which layer in the OSI model includes the cable and network adapters?</vt:lpstr>
      <vt:lpstr>How many layers does the TCP/IP model have?</vt:lpstr>
      <vt:lpstr>Which layer in the OSI model is included in the TCP/IP model?</vt:lpstr>
      <vt:lpstr>Which protocol is used to translate IP addresses to MAC addresses?</vt:lpstr>
      <vt:lpstr>What ports are defined above 49,152?</vt:lpstr>
      <vt:lpstr>A layer 3 switch is similar to a ___________.</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Local Area Networking</dc:title>
  <dc:creator>Leigh Harrell</dc:creator>
  <cp:lastModifiedBy>rlarrimore</cp:lastModifiedBy>
  <cp:revision>47</cp:revision>
  <dcterms:created xsi:type="dcterms:W3CDTF">2014-09-04T13:49:20Z</dcterms:created>
  <dcterms:modified xsi:type="dcterms:W3CDTF">2014-10-07T14:54:37Z</dcterms:modified>
</cp:coreProperties>
</file>